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entation.xml" ContentType="application/vnd.openxmlformats-officedocument.presentationml.presentation.main+xml"/>
  <Override PartName="/ppt/slideLayouts/slideLayout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2" r:id="rId2"/>
    <p:sldId id="279" r:id="rId3"/>
    <p:sldId id="276" r:id="rId4"/>
    <p:sldId id="278" r:id="rId5"/>
    <p:sldId id="281" r:id="rId6"/>
    <p:sldId id="282" r:id="rId7"/>
    <p:sldId id="280" r:id="rId8"/>
    <p:sldId id="265" r:id="rId9"/>
    <p:sldId id="268" r:id="rId10"/>
    <p:sldId id="275" r:id="rId11"/>
    <p:sldId id="259" r:id="rId12"/>
    <p:sldId id="277" r:id="rId13"/>
    <p:sldId id="271" r:id="rId14"/>
    <p:sldId id="263" r:id="rId15"/>
    <p:sldId id="283" r:id="rId16"/>
    <p:sldId id="261" r:id="rId17"/>
    <p:sldId id="269" r:id="rId18"/>
    <p:sldId id="267" r:id="rId19"/>
    <p:sldId id="266" r:id="rId20"/>
    <p:sldId id="272" r:id="rId21"/>
    <p:sldId id="273"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431"/>
    <p:restoredTop sz="94646"/>
  </p:normalViewPr>
  <p:slideViewPr>
    <p:cSldViewPr snapToGrid="0" snapToObjects="1">
      <p:cViewPr varScale="1">
        <p:scale>
          <a:sx n="76" d="100"/>
          <a:sy n="76" d="100"/>
        </p:scale>
        <p:origin x="216" y="576"/>
      </p:cViewPr>
      <p:guideLst/>
    </p:cSldViewPr>
  </p:slideViewPr>
  <p:notesTextViewPr>
    <p:cViewPr>
      <p:scale>
        <a:sx n="1" d="1"/>
        <a:sy n="1" d="1"/>
      </p:scale>
      <p:origin x="0" y="0"/>
    </p:cViewPr>
  </p:notesTextViewPr>
  <p:sorterViewPr>
    <p:cViewPr>
      <p:scale>
        <a:sx n="105" d="100"/>
        <a:sy n="10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ustomXml" Target="../customXml/item1.xml"/><Relationship Id="rId30" Type="http://schemas.openxmlformats.org/officeDocument/2006/relationships/customXml" Target="../customXml/item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4A2BE-93E5-0647-9431-1A9E9EC177F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2962456-54C4-844D-81B7-4ADC3F429E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D2AE6A9-2E21-F64A-8EE2-8B434A7D710F}"/>
              </a:ext>
            </a:extLst>
          </p:cNvPr>
          <p:cNvSpPr>
            <a:spLocks noGrp="1"/>
          </p:cNvSpPr>
          <p:nvPr>
            <p:ph type="dt" sz="half" idx="10"/>
          </p:nvPr>
        </p:nvSpPr>
        <p:spPr/>
        <p:txBody>
          <a:bodyPr/>
          <a:lstStyle/>
          <a:p>
            <a:fld id="{0525E396-1995-8A40-9531-E7FCBCAD2958}" type="datetimeFigureOut">
              <a:rPr lang="en-US" smtClean="0"/>
              <a:t>11/22/18</a:t>
            </a:fld>
            <a:endParaRPr lang="en-US"/>
          </a:p>
        </p:txBody>
      </p:sp>
      <p:sp>
        <p:nvSpPr>
          <p:cNvPr id="5" name="Footer Placeholder 4">
            <a:extLst>
              <a:ext uri="{FF2B5EF4-FFF2-40B4-BE49-F238E27FC236}">
                <a16:creationId xmlns:a16="http://schemas.microsoft.com/office/drawing/2014/main" id="{F0902B99-23A3-6444-989C-9A0593ED2C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A2F221-E475-7241-BA0A-8C2E9C15652A}"/>
              </a:ext>
            </a:extLst>
          </p:cNvPr>
          <p:cNvSpPr>
            <a:spLocks noGrp="1"/>
          </p:cNvSpPr>
          <p:nvPr>
            <p:ph type="sldNum" sz="quarter" idx="12"/>
          </p:nvPr>
        </p:nvSpPr>
        <p:spPr/>
        <p:txBody>
          <a:bodyPr/>
          <a:lstStyle/>
          <a:p>
            <a:fld id="{A91842D3-1E65-DF47-8CAC-ACE85F5F1FF4}" type="slidenum">
              <a:rPr lang="en-US" smtClean="0"/>
              <a:t>‹#›</a:t>
            </a:fld>
            <a:endParaRPr lang="en-US"/>
          </a:p>
        </p:txBody>
      </p:sp>
    </p:spTree>
    <p:extLst>
      <p:ext uri="{BB962C8B-B14F-4D97-AF65-F5344CB8AC3E}">
        <p14:creationId xmlns:p14="http://schemas.microsoft.com/office/powerpoint/2010/main" val="34188246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FCF7F-6E6F-394C-9710-7DE1AC2545B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D8FB851-800B-0A4F-A761-F0C192D417B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A526E6-7EA5-C049-99DB-7393591250D4}"/>
              </a:ext>
            </a:extLst>
          </p:cNvPr>
          <p:cNvSpPr>
            <a:spLocks noGrp="1"/>
          </p:cNvSpPr>
          <p:nvPr>
            <p:ph type="dt" sz="half" idx="10"/>
          </p:nvPr>
        </p:nvSpPr>
        <p:spPr/>
        <p:txBody>
          <a:bodyPr/>
          <a:lstStyle/>
          <a:p>
            <a:fld id="{0525E396-1995-8A40-9531-E7FCBCAD2958}" type="datetimeFigureOut">
              <a:rPr lang="en-US" smtClean="0"/>
              <a:t>11/22/18</a:t>
            </a:fld>
            <a:endParaRPr lang="en-US"/>
          </a:p>
        </p:txBody>
      </p:sp>
      <p:sp>
        <p:nvSpPr>
          <p:cNvPr id="5" name="Footer Placeholder 4">
            <a:extLst>
              <a:ext uri="{FF2B5EF4-FFF2-40B4-BE49-F238E27FC236}">
                <a16:creationId xmlns:a16="http://schemas.microsoft.com/office/drawing/2014/main" id="{4A7A6E68-8761-0B4A-963D-730C4550F8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6A8B3B-3479-1243-942C-A0F6F0C2DF02}"/>
              </a:ext>
            </a:extLst>
          </p:cNvPr>
          <p:cNvSpPr>
            <a:spLocks noGrp="1"/>
          </p:cNvSpPr>
          <p:nvPr>
            <p:ph type="sldNum" sz="quarter" idx="12"/>
          </p:nvPr>
        </p:nvSpPr>
        <p:spPr/>
        <p:txBody>
          <a:bodyPr/>
          <a:lstStyle/>
          <a:p>
            <a:fld id="{A91842D3-1E65-DF47-8CAC-ACE85F5F1FF4}" type="slidenum">
              <a:rPr lang="en-US" smtClean="0"/>
              <a:t>‹#›</a:t>
            </a:fld>
            <a:endParaRPr lang="en-US"/>
          </a:p>
        </p:txBody>
      </p:sp>
    </p:spTree>
    <p:extLst>
      <p:ext uri="{BB962C8B-B14F-4D97-AF65-F5344CB8AC3E}">
        <p14:creationId xmlns:p14="http://schemas.microsoft.com/office/powerpoint/2010/main" val="1575179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75D5035-2074-8B4C-B0C8-4A66D1603D6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AECABB7-933F-BC4F-B13C-3F669DB25BA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21CAA3-618E-F446-A19F-541AAA38DF34}"/>
              </a:ext>
            </a:extLst>
          </p:cNvPr>
          <p:cNvSpPr>
            <a:spLocks noGrp="1"/>
          </p:cNvSpPr>
          <p:nvPr>
            <p:ph type="dt" sz="half" idx="10"/>
          </p:nvPr>
        </p:nvSpPr>
        <p:spPr/>
        <p:txBody>
          <a:bodyPr/>
          <a:lstStyle/>
          <a:p>
            <a:fld id="{0525E396-1995-8A40-9531-E7FCBCAD2958}" type="datetimeFigureOut">
              <a:rPr lang="en-US" smtClean="0"/>
              <a:t>11/22/18</a:t>
            </a:fld>
            <a:endParaRPr lang="en-US"/>
          </a:p>
        </p:txBody>
      </p:sp>
      <p:sp>
        <p:nvSpPr>
          <p:cNvPr id="5" name="Footer Placeholder 4">
            <a:extLst>
              <a:ext uri="{FF2B5EF4-FFF2-40B4-BE49-F238E27FC236}">
                <a16:creationId xmlns:a16="http://schemas.microsoft.com/office/drawing/2014/main" id="{41F4BC01-5CC0-554E-B079-3A1DCD9168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1867F4-4049-5D40-9844-DA1E2B905827}"/>
              </a:ext>
            </a:extLst>
          </p:cNvPr>
          <p:cNvSpPr>
            <a:spLocks noGrp="1"/>
          </p:cNvSpPr>
          <p:nvPr>
            <p:ph type="sldNum" sz="quarter" idx="12"/>
          </p:nvPr>
        </p:nvSpPr>
        <p:spPr/>
        <p:txBody>
          <a:bodyPr/>
          <a:lstStyle/>
          <a:p>
            <a:fld id="{A91842D3-1E65-DF47-8CAC-ACE85F5F1FF4}" type="slidenum">
              <a:rPr lang="en-US" smtClean="0"/>
              <a:t>‹#›</a:t>
            </a:fld>
            <a:endParaRPr lang="en-US"/>
          </a:p>
        </p:txBody>
      </p:sp>
    </p:spTree>
    <p:extLst>
      <p:ext uri="{BB962C8B-B14F-4D97-AF65-F5344CB8AC3E}">
        <p14:creationId xmlns:p14="http://schemas.microsoft.com/office/powerpoint/2010/main" val="2532913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DE0A0-2EFF-2045-874E-4440CB2C343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A39AD11-856B-BF4E-A1B6-F2D963A871E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966CD7-7B59-9E4B-A3F6-2AEEF0138FF6}"/>
              </a:ext>
            </a:extLst>
          </p:cNvPr>
          <p:cNvSpPr>
            <a:spLocks noGrp="1"/>
          </p:cNvSpPr>
          <p:nvPr>
            <p:ph type="dt" sz="half" idx="10"/>
          </p:nvPr>
        </p:nvSpPr>
        <p:spPr/>
        <p:txBody>
          <a:bodyPr/>
          <a:lstStyle/>
          <a:p>
            <a:fld id="{0525E396-1995-8A40-9531-E7FCBCAD2958}" type="datetimeFigureOut">
              <a:rPr lang="en-US" smtClean="0"/>
              <a:t>11/22/18</a:t>
            </a:fld>
            <a:endParaRPr lang="en-US"/>
          </a:p>
        </p:txBody>
      </p:sp>
      <p:sp>
        <p:nvSpPr>
          <p:cNvPr id="5" name="Footer Placeholder 4">
            <a:extLst>
              <a:ext uri="{FF2B5EF4-FFF2-40B4-BE49-F238E27FC236}">
                <a16:creationId xmlns:a16="http://schemas.microsoft.com/office/drawing/2014/main" id="{5CD23E58-B847-7649-9CD9-8B3CEF7D4D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9DCF1F-BBBD-714A-AF77-AA62C1796912}"/>
              </a:ext>
            </a:extLst>
          </p:cNvPr>
          <p:cNvSpPr>
            <a:spLocks noGrp="1"/>
          </p:cNvSpPr>
          <p:nvPr>
            <p:ph type="sldNum" sz="quarter" idx="12"/>
          </p:nvPr>
        </p:nvSpPr>
        <p:spPr/>
        <p:txBody>
          <a:bodyPr/>
          <a:lstStyle/>
          <a:p>
            <a:fld id="{A91842D3-1E65-DF47-8CAC-ACE85F5F1FF4}" type="slidenum">
              <a:rPr lang="en-US" smtClean="0"/>
              <a:t>‹#›</a:t>
            </a:fld>
            <a:endParaRPr lang="en-US"/>
          </a:p>
        </p:txBody>
      </p:sp>
    </p:spTree>
    <p:extLst>
      <p:ext uri="{BB962C8B-B14F-4D97-AF65-F5344CB8AC3E}">
        <p14:creationId xmlns:p14="http://schemas.microsoft.com/office/powerpoint/2010/main" val="3609096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9BE7F-2D18-2546-AF7F-ECB3A3E604E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55A60A8-874E-B243-9929-4E80D8ED14B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3E3D1DF-03B6-F64B-800D-273752DF3344}"/>
              </a:ext>
            </a:extLst>
          </p:cNvPr>
          <p:cNvSpPr>
            <a:spLocks noGrp="1"/>
          </p:cNvSpPr>
          <p:nvPr>
            <p:ph type="dt" sz="half" idx="10"/>
          </p:nvPr>
        </p:nvSpPr>
        <p:spPr/>
        <p:txBody>
          <a:bodyPr/>
          <a:lstStyle/>
          <a:p>
            <a:fld id="{0525E396-1995-8A40-9531-E7FCBCAD2958}" type="datetimeFigureOut">
              <a:rPr lang="en-US" smtClean="0"/>
              <a:t>11/22/18</a:t>
            </a:fld>
            <a:endParaRPr lang="en-US"/>
          </a:p>
        </p:txBody>
      </p:sp>
      <p:sp>
        <p:nvSpPr>
          <p:cNvPr id="5" name="Footer Placeholder 4">
            <a:extLst>
              <a:ext uri="{FF2B5EF4-FFF2-40B4-BE49-F238E27FC236}">
                <a16:creationId xmlns:a16="http://schemas.microsoft.com/office/drawing/2014/main" id="{B5DB64DD-847E-5A41-BDB9-6B73E2FCDA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33EC62-761A-9044-A685-A4F1FC45DFF4}"/>
              </a:ext>
            </a:extLst>
          </p:cNvPr>
          <p:cNvSpPr>
            <a:spLocks noGrp="1"/>
          </p:cNvSpPr>
          <p:nvPr>
            <p:ph type="sldNum" sz="quarter" idx="12"/>
          </p:nvPr>
        </p:nvSpPr>
        <p:spPr/>
        <p:txBody>
          <a:bodyPr/>
          <a:lstStyle/>
          <a:p>
            <a:fld id="{A91842D3-1E65-DF47-8CAC-ACE85F5F1FF4}" type="slidenum">
              <a:rPr lang="en-US" smtClean="0"/>
              <a:t>‹#›</a:t>
            </a:fld>
            <a:endParaRPr lang="en-US"/>
          </a:p>
        </p:txBody>
      </p:sp>
    </p:spTree>
    <p:extLst>
      <p:ext uri="{BB962C8B-B14F-4D97-AF65-F5344CB8AC3E}">
        <p14:creationId xmlns:p14="http://schemas.microsoft.com/office/powerpoint/2010/main" val="1784241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177D7-422A-BC43-8AF3-350760C9947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1B9AAA-3088-024D-9DA7-FF9ACA52CCB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A3A96FD-2131-4747-96FA-D8D4779F94E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011CDB4-7237-C24C-833B-6005A9E534B2}"/>
              </a:ext>
            </a:extLst>
          </p:cNvPr>
          <p:cNvSpPr>
            <a:spLocks noGrp="1"/>
          </p:cNvSpPr>
          <p:nvPr>
            <p:ph type="dt" sz="half" idx="10"/>
          </p:nvPr>
        </p:nvSpPr>
        <p:spPr/>
        <p:txBody>
          <a:bodyPr/>
          <a:lstStyle/>
          <a:p>
            <a:fld id="{0525E396-1995-8A40-9531-E7FCBCAD2958}" type="datetimeFigureOut">
              <a:rPr lang="en-US" smtClean="0"/>
              <a:t>11/22/18</a:t>
            </a:fld>
            <a:endParaRPr lang="en-US"/>
          </a:p>
        </p:txBody>
      </p:sp>
      <p:sp>
        <p:nvSpPr>
          <p:cNvPr id="6" name="Footer Placeholder 5">
            <a:extLst>
              <a:ext uri="{FF2B5EF4-FFF2-40B4-BE49-F238E27FC236}">
                <a16:creationId xmlns:a16="http://schemas.microsoft.com/office/drawing/2014/main" id="{C4EA23A2-DC5A-554C-93A8-2AEAC91B57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83D5E2-077D-2747-AF9E-38FD32F0A406}"/>
              </a:ext>
            </a:extLst>
          </p:cNvPr>
          <p:cNvSpPr>
            <a:spLocks noGrp="1"/>
          </p:cNvSpPr>
          <p:nvPr>
            <p:ph type="sldNum" sz="quarter" idx="12"/>
          </p:nvPr>
        </p:nvSpPr>
        <p:spPr/>
        <p:txBody>
          <a:bodyPr/>
          <a:lstStyle/>
          <a:p>
            <a:fld id="{A91842D3-1E65-DF47-8CAC-ACE85F5F1FF4}" type="slidenum">
              <a:rPr lang="en-US" smtClean="0"/>
              <a:t>‹#›</a:t>
            </a:fld>
            <a:endParaRPr lang="en-US"/>
          </a:p>
        </p:txBody>
      </p:sp>
    </p:spTree>
    <p:extLst>
      <p:ext uri="{BB962C8B-B14F-4D97-AF65-F5344CB8AC3E}">
        <p14:creationId xmlns:p14="http://schemas.microsoft.com/office/powerpoint/2010/main" val="2709151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FDD85-5430-8C4D-ACAB-38BAC9C5529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5287809-C3B6-754C-8355-72A800D7AEC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CBC8DF8-3D98-E343-836E-F5900D56F21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4003F6C-8E8B-6E49-966F-030D0A9142A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32C367E-C94B-6D41-AECE-FE63AA38DB2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A22A822-8266-5F43-A3DE-5FE75C078FE7}"/>
              </a:ext>
            </a:extLst>
          </p:cNvPr>
          <p:cNvSpPr>
            <a:spLocks noGrp="1"/>
          </p:cNvSpPr>
          <p:nvPr>
            <p:ph type="dt" sz="half" idx="10"/>
          </p:nvPr>
        </p:nvSpPr>
        <p:spPr/>
        <p:txBody>
          <a:bodyPr/>
          <a:lstStyle/>
          <a:p>
            <a:fld id="{0525E396-1995-8A40-9531-E7FCBCAD2958}" type="datetimeFigureOut">
              <a:rPr lang="en-US" smtClean="0"/>
              <a:t>11/22/18</a:t>
            </a:fld>
            <a:endParaRPr lang="en-US"/>
          </a:p>
        </p:txBody>
      </p:sp>
      <p:sp>
        <p:nvSpPr>
          <p:cNvPr id="8" name="Footer Placeholder 7">
            <a:extLst>
              <a:ext uri="{FF2B5EF4-FFF2-40B4-BE49-F238E27FC236}">
                <a16:creationId xmlns:a16="http://schemas.microsoft.com/office/drawing/2014/main" id="{02918AE3-4291-624C-B27D-06E8F44EEED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EA0E120-592C-DE45-938B-C54139746863}"/>
              </a:ext>
            </a:extLst>
          </p:cNvPr>
          <p:cNvSpPr>
            <a:spLocks noGrp="1"/>
          </p:cNvSpPr>
          <p:nvPr>
            <p:ph type="sldNum" sz="quarter" idx="12"/>
          </p:nvPr>
        </p:nvSpPr>
        <p:spPr/>
        <p:txBody>
          <a:bodyPr/>
          <a:lstStyle/>
          <a:p>
            <a:fld id="{A91842D3-1E65-DF47-8CAC-ACE85F5F1FF4}" type="slidenum">
              <a:rPr lang="en-US" smtClean="0"/>
              <a:t>‹#›</a:t>
            </a:fld>
            <a:endParaRPr lang="en-US"/>
          </a:p>
        </p:txBody>
      </p:sp>
    </p:spTree>
    <p:extLst>
      <p:ext uri="{BB962C8B-B14F-4D97-AF65-F5344CB8AC3E}">
        <p14:creationId xmlns:p14="http://schemas.microsoft.com/office/powerpoint/2010/main" val="234588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D27B9-8D8A-4942-BDDB-4186BE25708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289A48D-9378-1D41-BDB1-F3B9C396D771}"/>
              </a:ext>
            </a:extLst>
          </p:cNvPr>
          <p:cNvSpPr>
            <a:spLocks noGrp="1"/>
          </p:cNvSpPr>
          <p:nvPr>
            <p:ph type="dt" sz="half" idx="10"/>
          </p:nvPr>
        </p:nvSpPr>
        <p:spPr/>
        <p:txBody>
          <a:bodyPr/>
          <a:lstStyle/>
          <a:p>
            <a:fld id="{0525E396-1995-8A40-9531-E7FCBCAD2958}" type="datetimeFigureOut">
              <a:rPr lang="en-US" smtClean="0"/>
              <a:t>11/22/18</a:t>
            </a:fld>
            <a:endParaRPr lang="en-US"/>
          </a:p>
        </p:txBody>
      </p:sp>
      <p:sp>
        <p:nvSpPr>
          <p:cNvPr id="4" name="Footer Placeholder 3">
            <a:extLst>
              <a:ext uri="{FF2B5EF4-FFF2-40B4-BE49-F238E27FC236}">
                <a16:creationId xmlns:a16="http://schemas.microsoft.com/office/drawing/2014/main" id="{E7B2A8F0-2270-5045-837B-6F27882039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145DCDC-83D4-8747-854C-CDAFC4D5D3E3}"/>
              </a:ext>
            </a:extLst>
          </p:cNvPr>
          <p:cNvSpPr>
            <a:spLocks noGrp="1"/>
          </p:cNvSpPr>
          <p:nvPr>
            <p:ph type="sldNum" sz="quarter" idx="12"/>
          </p:nvPr>
        </p:nvSpPr>
        <p:spPr/>
        <p:txBody>
          <a:bodyPr/>
          <a:lstStyle/>
          <a:p>
            <a:fld id="{A91842D3-1E65-DF47-8CAC-ACE85F5F1FF4}" type="slidenum">
              <a:rPr lang="en-US" smtClean="0"/>
              <a:t>‹#›</a:t>
            </a:fld>
            <a:endParaRPr lang="en-US"/>
          </a:p>
        </p:txBody>
      </p:sp>
    </p:spTree>
    <p:extLst>
      <p:ext uri="{BB962C8B-B14F-4D97-AF65-F5344CB8AC3E}">
        <p14:creationId xmlns:p14="http://schemas.microsoft.com/office/powerpoint/2010/main" val="2327516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57FD8E-A566-1841-BBA4-F0DEE8899EA7}"/>
              </a:ext>
            </a:extLst>
          </p:cNvPr>
          <p:cNvSpPr>
            <a:spLocks noGrp="1"/>
          </p:cNvSpPr>
          <p:nvPr>
            <p:ph type="dt" sz="half" idx="10"/>
          </p:nvPr>
        </p:nvSpPr>
        <p:spPr/>
        <p:txBody>
          <a:bodyPr/>
          <a:lstStyle/>
          <a:p>
            <a:fld id="{0525E396-1995-8A40-9531-E7FCBCAD2958}" type="datetimeFigureOut">
              <a:rPr lang="en-US" smtClean="0"/>
              <a:t>11/22/18</a:t>
            </a:fld>
            <a:endParaRPr lang="en-US"/>
          </a:p>
        </p:txBody>
      </p:sp>
      <p:sp>
        <p:nvSpPr>
          <p:cNvPr id="3" name="Footer Placeholder 2">
            <a:extLst>
              <a:ext uri="{FF2B5EF4-FFF2-40B4-BE49-F238E27FC236}">
                <a16:creationId xmlns:a16="http://schemas.microsoft.com/office/drawing/2014/main" id="{AA6E7555-1478-254C-9731-28D5DBD1CCE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41E1196-F6DF-0145-8AF6-140DFF3412EE}"/>
              </a:ext>
            </a:extLst>
          </p:cNvPr>
          <p:cNvSpPr>
            <a:spLocks noGrp="1"/>
          </p:cNvSpPr>
          <p:nvPr>
            <p:ph type="sldNum" sz="quarter" idx="12"/>
          </p:nvPr>
        </p:nvSpPr>
        <p:spPr/>
        <p:txBody>
          <a:bodyPr/>
          <a:lstStyle/>
          <a:p>
            <a:fld id="{A91842D3-1E65-DF47-8CAC-ACE85F5F1FF4}" type="slidenum">
              <a:rPr lang="en-US" smtClean="0"/>
              <a:t>‹#›</a:t>
            </a:fld>
            <a:endParaRPr lang="en-US"/>
          </a:p>
        </p:txBody>
      </p:sp>
    </p:spTree>
    <p:extLst>
      <p:ext uri="{BB962C8B-B14F-4D97-AF65-F5344CB8AC3E}">
        <p14:creationId xmlns:p14="http://schemas.microsoft.com/office/powerpoint/2010/main" val="1130262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BE2CD-9415-914C-BB06-145D434DC1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CD38B94-A008-BE4B-8CF9-9F701BC6ED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8E002BA-5DE1-DA41-B6D9-B5F52E1B49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9071DE8-26B8-A844-990A-C94745E89EF7}"/>
              </a:ext>
            </a:extLst>
          </p:cNvPr>
          <p:cNvSpPr>
            <a:spLocks noGrp="1"/>
          </p:cNvSpPr>
          <p:nvPr>
            <p:ph type="dt" sz="half" idx="10"/>
          </p:nvPr>
        </p:nvSpPr>
        <p:spPr/>
        <p:txBody>
          <a:bodyPr/>
          <a:lstStyle/>
          <a:p>
            <a:fld id="{0525E396-1995-8A40-9531-E7FCBCAD2958}" type="datetimeFigureOut">
              <a:rPr lang="en-US" smtClean="0"/>
              <a:t>11/22/18</a:t>
            </a:fld>
            <a:endParaRPr lang="en-US"/>
          </a:p>
        </p:txBody>
      </p:sp>
      <p:sp>
        <p:nvSpPr>
          <p:cNvPr id="6" name="Footer Placeholder 5">
            <a:extLst>
              <a:ext uri="{FF2B5EF4-FFF2-40B4-BE49-F238E27FC236}">
                <a16:creationId xmlns:a16="http://schemas.microsoft.com/office/drawing/2014/main" id="{6E5271BF-08DE-8D4D-A4ED-14ED4357A7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C12D1D-2768-2D4F-BBA0-C1A369D59604}"/>
              </a:ext>
            </a:extLst>
          </p:cNvPr>
          <p:cNvSpPr>
            <a:spLocks noGrp="1"/>
          </p:cNvSpPr>
          <p:nvPr>
            <p:ph type="sldNum" sz="quarter" idx="12"/>
          </p:nvPr>
        </p:nvSpPr>
        <p:spPr/>
        <p:txBody>
          <a:bodyPr/>
          <a:lstStyle/>
          <a:p>
            <a:fld id="{A91842D3-1E65-DF47-8CAC-ACE85F5F1FF4}" type="slidenum">
              <a:rPr lang="en-US" smtClean="0"/>
              <a:t>‹#›</a:t>
            </a:fld>
            <a:endParaRPr lang="en-US"/>
          </a:p>
        </p:txBody>
      </p:sp>
    </p:spTree>
    <p:extLst>
      <p:ext uri="{BB962C8B-B14F-4D97-AF65-F5344CB8AC3E}">
        <p14:creationId xmlns:p14="http://schemas.microsoft.com/office/powerpoint/2010/main" val="120345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184D9-7EB9-3F49-B6CF-2C41202547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842DA4F-5DCB-584E-8027-0E758EB5C2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7286164-4506-E549-9C0F-B003940BA4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B731A27-66C3-FA4B-BA09-3976CFDD1133}"/>
              </a:ext>
            </a:extLst>
          </p:cNvPr>
          <p:cNvSpPr>
            <a:spLocks noGrp="1"/>
          </p:cNvSpPr>
          <p:nvPr>
            <p:ph type="dt" sz="half" idx="10"/>
          </p:nvPr>
        </p:nvSpPr>
        <p:spPr/>
        <p:txBody>
          <a:bodyPr/>
          <a:lstStyle/>
          <a:p>
            <a:fld id="{0525E396-1995-8A40-9531-E7FCBCAD2958}" type="datetimeFigureOut">
              <a:rPr lang="en-US" smtClean="0"/>
              <a:t>11/22/18</a:t>
            </a:fld>
            <a:endParaRPr lang="en-US"/>
          </a:p>
        </p:txBody>
      </p:sp>
      <p:sp>
        <p:nvSpPr>
          <p:cNvPr id="6" name="Footer Placeholder 5">
            <a:extLst>
              <a:ext uri="{FF2B5EF4-FFF2-40B4-BE49-F238E27FC236}">
                <a16:creationId xmlns:a16="http://schemas.microsoft.com/office/drawing/2014/main" id="{9AB18E0B-2968-8F45-964A-5B56E2B323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564D65-B00A-3249-88CF-3D990CEE5156}"/>
              </a:ext>
            </a:extLst>
          </p:cNvPr>
          <p:cNvSpPr>
            <a:spLocks noGrp="1"/>
          </p:cNvSpPr>
          <p:nvPr>
            <p:ph type="sldNum" sz="quarter" idx="12"/>
          </p:nvPr>
        </p:nvSpPr>
        <p:spPr/>
        <p:txBody>
          <a:bodyPr/>
          <a:lstStyle/>
          <a:p>
            <a:fld id="{A91842D3-1E65-DF47-8CAC-ACE85F5F1FF4}" type="slidenum">
              <a:rPr lang="en-US" smtClean="0"/>
              <a:t>‹#›</a:t>
            </a:fld>
            <a:endParaRPr lang="en-US"/>
          </a:p>
        </p:txBody>
      </p:sp>
    </p:spTree>
    <p:extLst>
      <p:ext uri="{BB962C8B-B14F-4D97-AF65-F5344CB8AC3E}">
        <p14:creationId xmlns:p14="http://schemas.microsoft.com/office/powerpoint/2010/main" val="2844596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BC4963-42CA-774D-BAA8-EE2836D2FC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E8B47B4-21AF-1942-A299-7845D718E1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A6EFBD-AC2E-6249-BE75-9E8014D109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25E396-1995-8A40-9531-E7FCBCAD2958}" type="datetimeFigureOut">
              <a:rPr lang="en-US" smtClean="0"/>
              <a:t>11/22/18</a:t>
            </a:fld>
            <a:endParaRPr lang="en-US"/>
          </a:p>
        </p:txBody>
      </p:sp>
      <p:sp>
        <p:nvSpPr>
          <p:cNvPr id="5" name="Footer Placeholder 4">
            <a:extLst>
              <a:ext uri="{FF2B5EF4-FFF2-40B4-BE49-F238E27FC236}">
                <a16:creationId xmlns:a16="http://schemas.microsoft.com/office/drawing/2014/main" id="{F2766993-B70E-3940-8E71-74A30CB67C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AF8DC87-22CE-EB4A-9905-5B7932BFF8C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1842D3-1E65-DF47-8CAC-ACE85F5F1FF4}" type="slidenum">
              <a:rPr lang="en-US" smtClean="0"/>
              <a:t>‹#›</a:t>
            </a:fld>
            <a:endParaRPr lang="en-US"/>
          </a:p>
        </p:txBody>
      </p:sp>
    </p:spTree>
    <p:extLst>
      <p:ext uri="{BB962C8B-B14F-4D97-AF65-F5344CB8AC3E}">
        <p14:creationId xmlns:p14="http://schemas.microsoft.com/office/powerpoint/2010/main" val="37831897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tif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tif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975E9DC-FF8B-9349-A3EF-9C96DCF117E2}"/>
              </a:ext>
            </a:extLst>
          </p:cNvPr>
          <p:cNvPicPr/>
          <p:nvPr/>
        </p:nvPicPr>
        <p:blipFill rotWithShape="1">
          <a:blip r:embed="rId2">
            <a:extLst>
              <a:ext uri="{28A0092B-C50C-407E-A947-70E740481C1C}">
                <a14:useLocalDpi xmlns:a14="http://schemas.microsoft.com/office/drawing/2010/main" val="0"/>
              </a:ext>
            </a:extLst>
          </a:blip>
          <a:srcRect l="10580" t="23240" r="10580" b="20447"/>
          <a:stretch/>
        </p:blipFill>
        <p:spPr bwMode="auto">
          <a:xfrm>
            <a:off x="0" y="2722033"/>
            <a:ext cx="2387600" cy="1413933"/>
          </a:xfrm>
          <a:prstGeom prst="rect">
            <a:avLst/>
          </a:prstGeom>
          <a:noFill/>
          <a:ln>
            <a:noFill/>
          </a:ln>
        </p:spPr>
      </p:pic>
      <p:sp>
        <p:nvSpPr>
          <p:cNvPr id="4" name="Rectangle 3">
            <a:extLst>
              <a:ext uri="{FF2B5EF4-FFF2-40B4-BE49-F238E27FC236}">
                <a16:creationId xmlns:a16="http://schemas.microsoft.com/office/drawing/2014/main" id="{E760F5AB-E59A-5F4B-897C-B503BB8E14BC}"/>
              </a:ext>
            </a:extLst>
          </p:cNvPr>
          <p:cNvSpPr/>
          <p:nvPr/>
        </p:nvSpPr>
        <p:spPr>
          <a:xfrm>
            <a:off x="2518611" y="766731"/>
            <a:ext cx="8566484" cy="5693866"/>
          </a:xfrm>
          <a:prstGeom prst="rect">
            <a:avLst/>
          </a:prstGeom>
        </p:spPr>
        <p:txBody>
          <a:bodyPr wrap="square">
            <a:spAutoFit/>
          </a:bodyPr>
          <a:lstStyle/>
          <a:p>
            <a:pPr algn="ctr"/>
            <a:r>
              <a:rPr lang="en-ZA" sz="4000" b="1" dirty="0">
                <a:latin typeface="Arial" panose="020B0604020202020204" pitchFamily="34" charset="0"/>
                <a:ea typeface="Arial" charset="0"/>
                <a:cs typeface="Arial" panose="020B0604020202020204" pitchFamily="34" charset="0"/>
              </a:rPr>
              <a:t>South African Council for the</a:t>
            </a:r>
          </a:p>
          <a:p>
            <a:pPr algn="ctr"/>
            <a:r>
              <a:rPr lang="en-ZA" sz="4000" b="1" dirty="0">
                <a:latin typeface="Arial" panose="020B0604020202020204" pitchFamily="34" charset="0"/>
                <a:ea typeface="Arial" charset="0"/>
                <a:cs typeface="Arial" panose="020B0604020202020204" pitchFamily="34" charset="0"/>
              </a:rPr>
              <a:t> Architectural Profession</a:t>
            </a:r>
          </a:p>
          <a:p>
            <a:pPr algn="ctr"/>
            <a:r>
              <a:rPr lang="en-ZA" sz="4000" b="1" dirty="0">
                <a:latin typeface="Arial" panose="020B0604020202020204" pitchFamily="34" charset="0"/>
                <a:ea typeface="Arial" charset="0"/>
                <a:cs typeface="Arial" panose="020B0604020202020204" pitchFamily="34" charset="0"/>
              </a:rPr>
              <a:t>(SACAP)</a:t>
            </a:r>
          </a:p>
          <a:p>
            <a:pPr algn="ctr"/>
            <a:endParaRPr lang="en-ZA" sz="2400" dirty="0">
              <a:latin typeface="Arial" panose="020B0604020202020204" pitchFamily="34" charset="0"/>
              <a:ea typeface="Arial" charset="0"/>
              <a:cs typeface="Arial" panose="020B0604020202020204" pitchFamily="34" charset="0"/>
            </a:endParaRPr>
          </a:p>
          <a:p>
            <a:pPr algn="just"/>
            <a:r>
              <a:rPr lang="en-ZA" sz="2400" spc="60" dirty="0">
                <a:solidFill>
                  <a:srgbClr val="000000"/>
                </a:solidFill>
                <a:latin typeface="Arial" panose="020B0604020202020204" pitchFamily="34" charset="0"/>
                <a:ea typeface="Arial" charset="0"/>
                <a:cs typeface="Arial" panose="020B0604020202020204" pitchFamily="34" charset="0"/>
              </a:rPr>
              <a:t>The South African Council for the Architectural  Profession (SACAP) is a statutory body established in terms of Section 2  of the Architectural Profession Act, No 44 of 2000.</a:t>
            </a:r>
          </a:p>
          <a:p>
            <a:pPr algn="just"/>
            <a:endParaRPr lang="en-ZA" sz="2400" spc="60" dirty="0">
              <a:solidFill>
                <a:srgbClr val="000000"/>
              </a:solidFill>
              <a:latin typeface="Arial" panose="020B0604020202020204" pitchFamily="34" charset="0"/>
              <a:ea typeface="Arial" charset="0"/>
              <a:cs typeface="Arial" panose="020B0604020202020204" pitchFamily="34" charset="0"/>
            </a:endParaRPr>
          </a:p>
          <a:p>
            <a:pPr algn="ctr"/>
            <a:endParaRPr lang="en-ZA" sz="1600" spc="60" dirty="0">
              <a:solidFill>
                <a:srgbClr val="000000"/>
              </a:solidFill>
              <a:ea typeface="Arial" charset="0"/>
              <a:cs typeface="Century Gothic"/>
            </a:endParaRPr>
          </a:p>
          <a:p>
            <a:pPr algn="ctr"/>
            <a:r>
              <a:rPr lang="en-ZA" sz="2800" b="1" spc="60" dirty="0">
                <a:solidFill>
                  <a:srgbClr val="FF0000"/>
                </a:solidFill>
                <a:latin typeface="Arial" panose="020B0604020202020204" pitchFamily="34" charset="0"/>
                <a:ea typeface="Arial" charset="0"/>
                <a:cs typeface="Arial" panose="020B0604020202020204" pitchFamily="34" charset="0"/>
              </a:rPr>
              <a:t>REGULATE THE PROFESSION</a:t>
            </a:r>
          </a:p>
          <a:p>
            <a:pPr algn="ctr"/>
            <a:r>
              <a:rPr lang="en-ZA" sz="2800" b="1" spc="60" dirty="0">
                <a:solidFill>
                  <a:srgbClr val="000000"/>
                </a:solidFill>
                <a:latin typeface="Arial" panose="020B0604020202020204" pitchFamily="34" charset="0"/>
                <a:ea typeface="Arial" charset="0"/>
                <a:cs typeface="Arial" panose="020B0604020202020204" pitchFamily="34" charset="0"/>
              </a:rPr>
              <a:t>PROTECT THE PUBLIC </a:t>
            </a:r>
          </a:p>
          <a:p>
            <a:pPr algn="ctr"/>
            <a:r>
              <a:rPr lang="en-US" sz="2800" dirty="0">
                <a:latin typeface="Arial" panose="020B0604020202020204" pitchFamily="34" charset="0"/>
                <a:ea typeface="Arial" charset="0"/>
                <a:cs typeface="Arial" panose="020B0604020202020204" pitchFamily="34" charset="0"/>
              </a:rPr>
              <a:t> </a:t>
            </a:r>
          </a:p>
        </p:txBody>
      </p:sp>
      <p:sp>
        <p:nvSpPr>
          <p:cNvPr id="5" name="Rectangle 4">
            <a:extLst>
              <a:ext uri="{FF2B5EF4-FFF2-40B4-BE49-F238E27FC236}">
                <a16:creationId xmlns:a16="http://schemas.microsoft.com/office/drawing/2014/main" id="{44DAD64F-FE10-0D4C-93B0-830BCAA1EC5E}"/>
              </a:ext>
            </a:extLst>
          </p:cNvPr>
          <p:cNvSpPr/>
          <p:nvPr/>
        </p:nvSpPr>
        <p:spPr>
          <a:xfrm>
            <a:off x="11905488" y="0"/>
            <a:ext cx="286512"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787333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EE74EF4-CD55-944B-872A-917EDC56284A}"/>
              </a:ext>
            </a:extLst>
          </p:cNvPr>
          <p:cNvSpPr txBox="1"/>
          <p:nvPr/>
        </p:nvSpPr>
        <p:spPr>
          <a:xfrm>
            <a:off x="634243" y="1639082"/>
            <a:ext cx="11266605" cy="4693593"/>
          </a:xfrm>
          <a:prstGeom prst="rect">
            <a:avLst/>
          </a:prstGeom>
          <a:noFill/>
        </p:spPr>
        <p:txBody>
          <a:bodyPr wrap="square" rtlCol="0">
            <a:spAutoFit/>
          </a:bodyPr>
          <a:lstStyle/>
          <a:p>
            <a:pPr marL="457200" indent="-457200">
              <a:buFont typeface="+mj-lt"/>
              <a:buAutoNum type="arabicPeriod"/>
            </a:pPr>
            <a:r>
              <a:rPr lang="en-ZA" sz="2300" dirty="0"/>
              <a:t>Control Officers are a big part of the Built Environment and the role they play is important</a:t>
            </a:r>
          </a:p>
          <a:p>
            <a:pPr marL="457200" indent="-457200">
              <a:buFont typeface="+mj-lt"/>
              <a:buAutoNum type="arabicPeriod"/>
            </a:pPr>
            <a:r>
              <a:rPr lang="en-ZA" sz="2300" dirty="0"/>
              <a:t>To be able to assist SACAP in identifying all practitioners working without registrations</a:t>
            </a:r>
          </a:p>
          <a:p>
            <a:pPr marL="457200" indent="-457200">
              <a:buFont typeface="+mj-lt"/>
              <a:buAutoNum type="arabicPeriod"/>
            </a:pPr>
            <a:r>
              <a:rPr lang="en-ZA" sz="2300" dirty="0"/>
              <a:t>Control Officers can assist encourage non-registered practitioners to register</a:t>
            </a:r>
          </a:p>
          <a:p>
            <a:pPr marL="457200" indent="-457200">
              <a:buFont typeface="+mj-lt"/>
              <a:buAutoNum type="arabicPeriod"/>
            </a:pPr>
            <a:r>
              <a:rPr lang="en-ZA" sz="2300" dirty="0"/>
              <a:t>To assist SACAP in identifying practitioners practising with incorrect or expired professional numbers</a:t>
            </a:r>
          </a:p>
          <a:p>
            <a:pPr marL="457200" indent="-457200">
              <a:buFont typeface="+mj-lt"/>
              <a:buAutoNum type="arabicPeriod"/>
            </a:pPr>
            <a:r>
              <a:rPr lang="en-ZA" sz="2300" dirty="0"/>
              <a:t>To make Control Officers aware that they are part of the Built Environment and have an important role to play</a:t>
            </a:r>
          </a:p>
          <a:p>
            <a:pPr marL="457200" indent="-457200">
              <a:buFont typeface="+mj-lt"/>
              <a:buAutoNum type="arabicPeriod"/>
            </a:pPr>
            <a:r>
              <a:rPr lang="en-ZA" sz="2300" dirty="0"/>
              <a:t>Shoddy work from RP should not be accepted – guide us </a:t>
            </a:r>
          </a:p>
          <a:p>
            <a:pPr marL="457200" indent="-457200">
              <a:buFont typeface="+mj-lt"/>
              <a:buAutoNum type="arabicPeriod"/>
            </a:pPr>
            <a:r>
              <a:rPr lang="en-ZA" sz="2300" dirty="0"/>
              <a:t>Turnaround times to be observed and respected by all parties</a:t>
            </a:r>
          </a:p>
          <a:p>
            <a:pPr marL="457200" indent="-457200">
              <a:buFont typeface="+mj-lt"/>
              <a:buAutoNum type="arabicPeriod"/>
            </a:pPr>
            <a:r>
              <a:rPr lang="en-ZA" sz="2300" dirty="0"/>
              <a:t>All inspections to be carried out with care and professionalism</a:t>
            </a:r>
          </a:p>
          <a:p>
            <a:pPr marL="457200" indent="-457200">
              <a:buFont typeface="+mj-lt"/>
              <a:buAutoNum type="arabicPeriod"/>
            </a:pPr>
            <a:r>
              <a:rPr lang="en-ZA" sz="2300" dirty="0"/>
              <a:t>Control Officers to continuously publish new municipal by-laws affecting architectural works</a:t>
            </a:r>
          </a:p>
        </p:txBody>
      </p:sp>
      <p:sp>
        <p:nvSpPr>
          <p:cNvPr id="7" name="TextBox 6">
            <a:extLst>
              <a:ext uri="{FF2B5EF4-FFF2-40B4-BE49-F238E27FC236}">
                <a16:creationId xmlns:a16="http://schemas.microsoft.com/office/drawing/2014/main" id="{EC005BE7-3FC2-6D4B-BB4F-EDF4FA13BE97}"/>
              </a:ext>
            </a:extLst>
          </p:cNvPr>
          <p:cNvSpPr txBox="1"/>
          <p:nvPr/>
        </p:nvSpPr>
        <p:spPr>
          <a:xfrm>
            <a:off x="1064525" y="370538"/>
            <a:ext cx="11266606" cy="1077218"/>
          </a:xfrm>
          <a:prstGeom prst="rect">
            <a:avLst/>
          </a:prstGeom>
          <a:noFill/>
        </p:spPr>
        <p:txBody>
          <a:bodyPr wrap="square" rtlCol="0">
            <a:spAutoFit/>
          </a:bodyPr>
          <a:lstStyle/>
          <a:p>
            <a:r>
              <a:rPr lang="en-US" sz="3200" b="1" dirty="0">
                <a:latin typeface="Arial" panose="020B0604020202020204" pitchFamily="34" charset="0"/>
                <a:cs typeface="Arial" panose="020B0604020202020204" pitchFamily="34" charset="0"/>
              </a:rPr>
              <a:t>now that we are family….you have a right to receive decent drawn information</a:t>
            </a:r>
          </a:p>
        </p:txBody>
      </p:sp>
      <p:sp>
        <p:nvSpPr>
          <p:cNvPr id="4" name="Rectangle 3">
            <a:extLst>
              <a:ext uri="{FF2B5EF4-FFF2-40B4-BE49-F238E27FC236}">
                <a16:creationId xmlns:a16="http://schemas.microsoft.com/office/drawing/2014/main" id="{A1F16680-5451-614C-A237-331925E19F23}"/>
              </a:ext>
            </a:extLst>
          </p:cNvPr>
          <p:cNvSpPr/>
          <p:nvPr/>
        </p:nvSpPr>
        <p:spPr>
          <a:xfrm>
            <a:off x="11905488" y="0"/>
            <a:ext cx="286512"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554852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975E9DC-FF8B-9349-A3EF-9C96DCF117E2}"/>
              </a:ext>
            </a:extLst>
          </p:cNvPr>
          <p:cNvPicPr/>
          <p:nvPr/>
        </p:nvPicPr>
        <p:blipFill rotWithShape="1">
          <a:blip r:embed="rId2">
            <a:extLst>
              <a:ext uri="{28A0092B-C50C-407E-A947-70E740481C1C}">
                <a14:useLocalDpi xmlns:a14="http://schemas.microsoft.com/office/drawing/2010/main" val="0"/>
              </a:ext>
            </a:extLst>
          </a:blip>
          <a:srcRect l="10580" t="23240" r="10580" b="20447"/>
          <a:stretch/>
        </p:blipFill>
        <p:spPr bwMode="auto">
          <a:xfrm>
            <a:off x="0" y="2722033"/>
            <a:ext cx="2387600" cy="1413933"/>
          </a:xfrm>
          <a:prstGeom prst="rect">
            <a:avLst/>
          </a:prstGeom>
          <a:noFill/>
          <a:ln>
            <a:noFill/>
          </a:ln>
        </p:spPr>
      </p:pic>
      <p:sp>
        <p:nvSpPr>
          <p:cNvPr id="3" name="TextBox 2">
            <a:extLst>
              <a:ext uri="{FF2B5EF4-FFF2-40B4-BE49-F238E27FC236}">
                <a16:creationId xmlns:a16="http://schemas.microsoft.com/office/drawing/2014/main" id="{6600EC15-E278-884A-BC53-F972721ACA1F}"/>
              </a:ext>
            </a:extLst>
          </p:cNvPr>
          <p:cNvSpPr txBox="1"/>
          <p:nvPr/>
        </p:nvSpPr>
        <p:spPr>
          <a:xfrm>
            <a:off x="716128" y="458957"/>
            <a:ext cx="11761537" cy="707886"/>
          </a:xfrm>
          <a:prstGeom prst="rect">
            <a:avLst/>
          </a:prstGeom>
          <a:noFill/>
        </p:spPr>
        <p:txBody>
          <a:bodyPr wrap="square" rtlCol="0">
            <a:spAutoFit/>
          </a:bodyPr>
          <a:lstStyle/>
          <a:p>
            <a:r>
              <a:rPr lang="en-US" sz="4000" b="1" dirty="0">
                <a:latin typeface="Arial" panose="020B0604020202020204" pitchFamily="34" charset="0"/>
                <a:cs typeface="Arial" panose="020B0604020202020204" pitchFamily="34" charset="0"/>
              </a:rPr>
              <a:t>Architects interaction at stage 2 and stage 3</a:t>
            </a:r>
          </a:p>
        </p:txBody>
      </p:sp>
      <p:sp>
        <p:nvSpPr>
          <p:cNvPr id="4" name="TextBox 3">
            <a:extLst>
              <a:ext uri="{FF2B5EF4-FFF2-40B4-BE49-F238E27FC236}">
                <a16:creationId xmlns:a16="http://schemas.microsoft.com/office/drawing/2014/main" id="{8CDB2FE8-352B-8E48-A5EF-633788DB18B5}"/>
              </a:ext>
            </a:extLst>
          </p:cNvPr>
          <p:cNvSpPr txBox="1"/>
          <p:nvPr/>
        </p:nvSpPr>
        <p:spPr>
          <a:xfrm>
            <a:off x="2387600" y="1380932"/>
            <a:ext cx="9277462" cy="5262979"/>
          </a:xfrm>
          <a:prstGeom prst="rect">
            <a:avLst/>
          </a:prstGeom>
          <a:noFill/>
        </p:spPr>
        <p:txBody>
          <a:bodyPr wrap="square" rtlCol="0">
            <a:spAutoFit/>
          </a:bodyPr>
          <a:lstStyle/>
          <a:p>
            <a:pPr algn="just"/>
            <a:r>
              <a:rPr lang="en-US" sz="2400" dirty="0"/>
              <a:t>We celebrate the 10400 XA forms, it’s a great </a:t>
            </a:r>
            <a:r>
              <a:rPr lang="en-US" sz="2400" dirty="0" err="1"/>
              <a:t>endeavour</a:t>
            </a:r>
            <a:r>
              <a:rPr lang="en-US" sz="2400" dirty="0"/>
              <a:t> towards ensuring check listing</a:t>
            </a:r>
          </a:p>
          <a:p>
            <a:pPr algn="just"/>
            <a:endParaRPr lang="en-US" sz="2400" dirty="0"/>
          </a:p>
          <a:p>
            <a:pPr algn="just"/>
            <a:r>
              <a:rPr lang="en-US" sz="2400" dirty="0"/>
              <a:t>It should be noted that our building control offices have been engaging us at Stage 2 and stage 3</a:t>
            </a:r>
          </a:p>
          <a:p>
            <a:pPr algn="just"/>
            <a:endParaRPr lang="en-US" sz="2400" dirty="0"/>
          </a:p>
          <a:p>
            <a:pPr algn="just"/>
            <a:r>
              <a:rPr lang="en-US" sz="2400" dirty="0"/>
              <a:t>SDP Stage 2, where the Site Development Plan is compiled, where site development data is now known and the impact it has. Their approval here saves us time and money as architects and helps the clients’ business plan during its initiation stage.</a:t>
            </a:r>
          </a:p>
          <a:p>
            <a:pPr algn="just"/>
            <a:endParaRPr lang="en-US" sz="2400" dirty="0"/>
          </a:p>
          <a:p>
            <a:pPr algn="just"/>
            <a:r>
              <a:rPr lang="en-US" sz="2400" dirty="0"/>
              <a:t>Our Stage 3: </a:t>
            </a:r>
            <a:r>
              <a:rPr lang="en-US" sz="2400" i="1" dirty="0"/>
              <a:t>Review the design and consult with local and statutory authorities competency across the building complexities. </a:t>
            </a:r>
          </a:p>
          <a:p>
            <a:pPr algn="just"/>
            <a:endParaRPr lang="en-US" sz="2400" dirty="0"/>
          </a:p>
        </p:txBody>
      </p:sp>
      <p:sp>
        <p:nvSpPr>
          <p:cNvPr id="5" name="Rectangle 4">
            <a:extLst>
              <a:ext uri="{FF2B5EF4-FFF2-40B4-BE49-F238E27FC236}">
                <a16:creationId xmlns:a16="http://schemas.microsoft.com/office/drawing/2014/main" id="{1867F5B4-3664-964D-9980-9F65A010A6E7}"/>
              </a:ext>
            </a:extLst>
          </p:cNvPr>
          <p:cNvSpPr/>
          <p:nvPr/>
        </p:nvSpPr>
        <p:spPr>
          <a:xfrm>
            <a:off x="11905488" y="0"/>
            <a:ext cx="286512"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189139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1189B36-62DC-5B44-9C7F-CEC647B96C26}"/>
              </a:ext>
            </a:extLst>
          </p:cNvPr>
          <p:cNvPicPr/>
          <p:nvPr/>
        </p:nvPicPr>
        <p:blipFill rotWithShape="1">
          <a:blip r:embed="rId2">
            <a:extLst>
              <a:ext uri="{28A0092B-C50C-407E-A947-70E740481C1C}">
                <a14:useLocalDpi xmlns:a14="http://schemas.microsoft.com/office/drawing/2010/main" val="0"/>
              </a:ext>
            </a:extLst>
          </a:blip>
          <a:srcRect l="10580" t="23240" r="10580" b="20447"/>
          <a:stretch/>
        </p:blipFill>
        <p:spPr bwMode="auto">
          <a:xfrm>
            <a:off x="0" y="2722033"/>
            <a:ext cx="2387600" cy="1413933"/>
          </a:xfrm>
          <a:prstGeom prst="rect">
            <a:avLst/>
          </a:prstGeom>
          <a:noFill/>
          <a:ln>
            <a:noFill/>
          </a:ln>
        </p:spPr>
      </p:pic>
      <p:sp>
        <p:nvSpPr>
          <p:cNvPr id="6" name="TextBox 5">
            <a:extLst>
              <a:ext uri="{FF2B5EF4-FFF2-40B4-BE49-F238E27FC236}">
                <a16:creationId xmlns:a16="http://schemas.microsoft.com/office/drawing/2014/main" id="{1EE74EF4-CD55-944B-872A-917EDC56284A}"/>
              </a:ext>
            </a:extLst>
          </p:cNvPr>
          <p:cNvSpPr txBox="1"/>
          <p:nvPr/>
        </p:nvSpPr>
        <p:spPr>
          <a:xfrm>
            <a:off x="2212848" y="1720839"/>
            <a:ext cx="9381744" cy="3046988"/>
          </a:xfrm>
          <a:prstGeom prst="rect">
            <a:avLst/>
          </a:prstGeom>
          <a:noFill/>
        </p:spPr>
        <p:txBody>
          <a:bodyPr wrap="square" rtlCol="0">
            <a:spAutoFit/>
          </a:bodyPr>
          <a:lstStyle/>
          <a:p>
            <a:pPr algn="just"/>
            <a:r>
              <a:rPr lang="en-US" sz="2400" dirty="0">
                <a:latin typeface="Arial" panose="020B0604020202020204" pitchFamily="34" charset="0"/>
                <a:cs typeface="Arial" panose="020B0604020202020204" pitchFamily="34" charset="0"/>
              </a:rPr>
              <a:t>In all my research, it’s become evident that architectural professionals wish for closer and closer working relationship with the building control officer, closer interaction and periodic engagements.</a:t>
            </a:r>
          </a:p>
          <a:p>
            <a:pPr algn="just"/>
            <a:endParaRPr lang="en-US" sz="2400" dirty="0">
              <a:latin typeface="Arial" panose="020B0604020202020204" pitchFamily="34" charset="0"/>
              <a:cs typeface="Arial" panose="020B0604020202020204" pitchFamily="34" charset="0"/>
            </a:endParaRPr>
          </a:p>
          <a:p>
            <a:pPr algn="just"/>
            <a:r>
              <a:rPr lang="en-US" sz="2400" dirty="0">
                <a:latin typeface="Arial" panose="020B0604020202020204" pitchFamily="34" charset="0"/>
                <a:cs typeface="Arial" panose="020B0604020202020204" pitchFamily="34" charset="0"/>
              </a:rPr>
              <a:t>Nothing worse than an incident where the building inspector was not scheduled to be on site at the right phase of the project.</a:t>
            </a:r>
          </a:p>
          <a:p>
            <a:pPr algn="just"/>
            <a:endParaRPr lang="en-US" sz="24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96C077B4-8164-1146-81D7-F72EC09218A5}"/>
              </a:ext>
            </a:extLst>
          </p:cNvPr>
          <p:cNvSpPr txBox="1"/>
          <p:nvPr/>
        </p:nvSpPr>
        <p:spPr>
          <a:xfrm>
            <a:off x="1193800" y="545431"/>
            <a:ext cx="4620126" cy="707886"/>
          </a:xfrm>
          <a:prstGeom prst="rect">
            <a:avLst/>
          </a:prstGeom>
          <a:noFill/>
        </p:spPr>
        <p:txBody>
          <a:bodyPr wrap="square" rtlCol="0">
            <a:spAutoFit/>
          </a:bodyPr>
          <a:lstStyle/>
          <a:p>
            <a:r>
              <a:rPr lang="en-US" sz="4000" b="1" dirty="0"/>
              <a:t>closer closer closer</a:t>
            </a:r>
          </a:p>
        </p:txBody>
      </p:sp>
      <p:sp>
        <p:nvSpPr>
          <p:cNvPr id="5" name="Rectangle 4">
            <a:extLst>
              <a:ext uri="{FF2B5EF4-FFF2-40B4-BE49-F238E27FC236}">
                <a16:creationId xmlns:a16="http://schemas.microsoft.com/office/drawing/2014/main" id="{4665E6ED-41B4-1441-A0AF-1A5B930751A9}"/>
              </a:ext>
            </a:extLst>
          </p:cNvPr>
          <p:cNvSpPr/>
          <p:nvPr/>
        </p:nvSpPr>
        <p:spPr>
          <a:xfrm>
            <a:off x="11905488" y="0"/>
            <a:ext cx="286512"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919994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738C76F-1C08-7341-BAF2-3B23CB2B94EF}"/>
              </a:ext>
            </a:extLst>
          </p:cNvPr>
          <p:cNvPicPr/>
          <p:nvPr/>
        </p:nvPicPr>
        <p:blipFill rotWithShape="1">
          <a:blip r:embed="rId2">
            <a:extLst>
              <a:ext uri="{28A0092B-C50C-407E-A947-70E740481C1C}">
                <a14:useLocalDpi xmlns:a14="http://schemas.microsoft.com/office/drawing/2010/main" val="0"/>
              </a:ext>
            </a:extLst>
          </a:blip>
          <a:srcRect l="10580" t="23240" r="10580" b="20447"/>
          <a:stretch/>
        </p:blipFill>
        <p:spPr bwMode="auto">
          <a:xfrm>
            <a:off x="0" y="2722033"/>
            <a:ext cx="2387600" cy="1413933"/>
          </a:xfrm>
          <a:prstGeom prst="rect">
            <a:avLst/>
          </a:prstGeom>
          <a:noFill/>
          <a:ln>
            <a:noFill/>
          </a:ln>
        </p:spPr>
      </p:pic>
      <p:sp>
        <p:nvSpPr>
          <p:cNvPr id="3" name="TextBox 2">
            <a:extLst>
              <a:ext uri="{FF2B5EF4-FFF2-40B4-BE49-F238E27FC236}">
                <a16:creationId xmlns:a16="http://schemas.microsoft.com/office/drawing/2014/main" id="{C2DAA62B-26F3-6A43-9574-03B03345779A}"/>
              </a:ext>
            </a:extLst>
          </p:cNvPr>
          <p:cNvSpPr txBox="1"/>
          <p:nvPr/>
        </p:nvSpPr>
        <p:spPr>
          <a:xfrm>
            <a:off x="0" y="620517"/>
            <a:ext cx="11855115" cy="707886"/>
          </a:xfrm>
          <a:prstGeom prst="rect">
            <a:avLst/>
          </a:prstGeom>
          <a:noFill/>
        </p:spPr>
        <p:txBody>
          <a:bodyPr wrap="square" rtlCol="0">
            <a:spAutoFit/>
          </a:bodyPr>
          <a:lstStyle/>
          <a:p>
            <a:pPr algn="r"/>
            <a:r>
              <a:rPr lang="en-US" sz="4000" b="1" dirty="0">
                <a:latin typeface="Arial" panose="020B0604020202020204" pitchFamily="34" charset="0"/>
                <a:cs typeface="Arial" panose="020B0604020202020204" pitchFamily="34" charset="0"/>
              </a:rPr>
              <a:t>accessibility – adequate and simplified booking </a:t>
            </a:r>
          </a:p>
        </p:txBody>
      </p:sp>
      <p:sp>
        <p:nvSpPr>
          <p:cNvPr id="4" name="TextBox 3">
            <a:extLst>
              <a:ext uri="{FF2B5EF4-FFF2-40B4-BE49-F238E27FC236}">
                <a16:creationId xmlns:a16="http://schemas.microsoft.com/office/drawing/2014/main" id="{F2FB1575-D16F-A845-B473-69489DA5F17C}"/>
              </a:ext>
            </a:extLst>
          </p:cNvPr>
          <p:cNvSpPr txBox="1"/>
          <p:nvPr/>
        </p:nvSpPr>
        <p:spPr>
          <a:xfrm>
            <a:off x="2387600" y="2566306"/>
            <a:ext cx="9467515" cy="156966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It would be a dream environment if the building inspector could be booked today and she will arrive tomorrow or the day after.</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Booking of an inspector by app or by a well-manned telephone call. </a:t>
            </a:r>
          </a:p>
        </p:txBody>
      </p:sp>
      <p:sp>
        <p:nvSpPr>
          <p:cNvPr id="5" name="Rectangle 4">
            <a:extLst>
              <a:ext uri="{FF2B5EF4-FFF2-40B4-BE49-F238E27FC236}">
                <a16:creationId xmlns:a16="http://schemas.microsoft.com/office/drawing/2014/main" id="{58296B33-33C9-BE45-B5C4-1D67B946D185}"/>
              </a:ext>
            </a:extLst>
          </p:cNvPr>
          <p:cNvSpPr/>
          <p:nvPr/>
        </p:nvSpPr>
        <p:spPr>
          <a:xfrm>
            <a:off x="11905488" y="0"/>
            <a:ext cx="286512"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361506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975E9DC-FF8B-9349-A3EF-9C96DCF117E2}"/>
              </a:ext>
            </a:extLst>
          </p:cNvPr>
          <p:cNvPicPr/>
          <p:nvPr/>
        </p:nvPicPr>
        <p:blipFill rotWithShape="1">
          <a:blip r:embed="rId2">
            <a:extLst>
              <a:ext uri="{28A0092B-C50C-407E-A947-70E740481C1C}">
                <a14:useLocalDpi xmlns:a14="http://schemas.microsoft.com/office/drawing/2010/main" val="0"/>
              </a:ext>
            </a:extLst>
          </a:blip>
          <a:srcRect l="10580" t="23240" r="10580" b="20447"/>
          <a:stretch/>
        </p:blipFill>
        <p:spPr bwMode="auto">
          <a:xfrm>
            <a:off x="0" y="2722033"/>
            <a:ext cx="2387600" cy="1413933"/>
          </a:xfrm>
          <a:prstGeom prst="rect">
            <a:avLst/>
          </a:prstGeom>
          <a:noFill/>
          <a:ln>
            <a:noFill/>
          </a:ln>
        </p:spPr>
      </p:pic>
      <p:sp>
        <p:nvSpPr>
          <p:cNvPr id="5" name="TextBox 4">
            <a:extLst>
              <a:ext uri="{FF2B5EF4-FFF2-40B4-BE49-F238E27FC236}">
                <a16:creationId xmlns:a16="http://schemas.microsoft.com/office/drawing/2014/main" id="{25DFA8A7-D1D6-0E4B-9AF0-0E62A5714EAA}"/>
              </a:ext>
            </a:extLst>
          </p:cNvPr>
          <p:cNvSpPr txBox="1"/>
          <p:nvPr/>
        </p:nvSpPr>
        <p:spPr>
          <a:xfrm>
            <a:off x="2243499" y="379446"/>
            <a:ext cx="9689432" cy="5647700"/>
          </a:xfrm>
          <a:prstGeom prst="rect">
            <a:avLst/>
          </a:prstGeom>
          <a:noFill/>
        </p:spPr>
        <p:txBody>
          <a:bodyPr wrap="square" rtlCol="0">
            <a:spAutoFit/>
          </a:bodyPr>
          <a:lstStyle/>
          <a:p>
            <a:pPr algn="just"/>
            <a:endParaRPr lang="en-ZA" sz="2250" b="1" spc="60" dirty="0">
              <a:solidFill>
                <a:srgbClr val="000000"/>
              </a:solidFill>
              <a:latin typeface="Arial" panose="020B0604020202020204" pitchFamily="34" charset="0"/>
              <a:ea typeface="Arial" charset="0"/>
              <a:cs typeface="Arial" panose="020B0604020202020204" pitchFamily="34" charset="0"/>
            </a:endParaRPr>
          </a:p>
          <a:p>
            <a:pPr algn="just"/>
            <a:endParaRPr lang="en-ZA" sz="2250" spc="60" dirty="0">
              <a:solidFill>
                <a:srgbClr val="000000"/>
              </a:solidFill>
              <a:latin typeface="Arial" panose="020B0604020202020204" pitchFamily="34" charset="0"/>
              <a:ea typeface="Arial" charset="0"/>
              <a:cs typeface="Arial" panose="020B0604020202020204" pitchFamily="34" charset="0"/>
            </a:endParaRPr>
          </a:p>
          <a:p>
            <a:pPr algn="just"/>
            <a:endParaRPr lang="en-ZA" sz="2250" spc="60" dirty="0">
              <a:solidFill>
                <a:srgbClr val="000000"/>
              </a:solidFill>
              <a:latin typeface="Arial" panose="020B0604020202020204" pitchFamily="34" charset="0"/>
              <a:ea typeface="Arial" charset="0"/>
              <a:cs typeface="Arial" panose="020B0604020202020204" pitchFamily="34" charset="0"/>
            </a:endParaRPr>
          </a:p>
          <a:p>
            <a:pPr algn="just"/>
            <a:endParaRPr lang="en-ZA" sz="2250" spc="60" dirty="0">
              <a:solidFill>
                <a:srgbClr val="000000"/>
              </a:solidFill>
              <a:latin typeface="Arial" panose="020B0604020202020204" pitchFamily="34" charset="0"/>
              <a:ea typeface="Arial" charset="0"/>
              <a:cs typeface="Arial" panose="020B0604020202020204" pitchFamily="34" charset="0"/>
            </a:endParaRPr>
          </a:p>
          <a:p>
            <a:pPr algn="just"/>
            <a:r>
              <a:rPr lang="en-ZA" sz="2250" spc="60" dirty="0">
                <a:solidFill>
                  <a:srgbClr val="000000"/>
                </a:solidFill>
                <a:latin typeface="Arial" panose="020B0604020202020204" pitchFamily="34" charset="0"/>
                <a:ea typeface="Arial" charset="0"/>
                <a:cs typeface="Arial" panose="020B0604020202020204" pitchFamily="34" charset="0"/>
              </a:rPr>
              <a:t>Transformation is metamorphosis agenda.</a:t>
            </a:r>
          </a:p>
          <a:p>
            <a:pPr algn="just"/>
            <a:endParaRPr lang="en-ZA" sz="2250" spc="60" dirty="0">
              <a:solidFill>
                <a:srgbClr val="000000"/>
              </a:solidFill>
              <a:latin typeface="Arial" panose="020B0604020202020204" pitchFamily="34" charset="0"/>
              <a:ea typeface="Arial" charset="0"/>
              <a:cs typeface="Arial" panose="020B0604020202020204" pitchFamily="34" charset="0"/>
            </a:endParaRPr>
          </a:p>
          <a:p>
            <a:pPr algn="just"/>
            <a:r>
              <a:rPr lang="en-ZA" sz="2250" spc="60" dirty="0">
                <a:solidFill>
                  <a:srgbClr val="000000"/>
                </a:solidFill>
                <a:latin typeface="Arial" panose="020B0604020202020204" pitchFamily="34" charset="0"/>
                <a:ea typeface="Arial" charset="0"/>
                <a:cs typeface="Arial" panose="020B0604020202020204" pitchFamily="34" charset="0"/>
              </a:rPr>
              <a:t>Transform into a thirst-for-knowledge species. </a:t>
            </a:r>
          </a:p>
          <a:p>
            <a:pPr algn="just"/>
            <a:endParaRPr lang="en-ZA" sz="2250" spc="60" dirty="0">
              <a:solidFill>
                <a:srgbClr val="000000"/>
              </a:solidFill>
              <a:latin typeface="Arial" panose="020B0604020202020204" pitchFamily="34" charset="0"/>
              <a:ea typeface="Arial" charset="0"/>
              <a:cs typeface="Arial" panose="020B0604020202020204" pitchFamily="34" charset="0"/>
            </a:endParaRPr>
          </a:p>
          <a:p>
            <a:r>
              <a:rPr lang="en-ZA" sz="2250" spc="60" dirty="0">
                <a:solidFill>
                  <a:srgbClr val="000000"/>
                </a:solidFill>
                <a:latin typeface="Arial" panose="020B0604020202020204" pitchFamily="34" charset="0"/>
                <a:ea typeface="Arial" charset="0"/>
                <a:cs typeface="Arial" panose="020B0604020202020204" pitchFamily="34" charset="0"/>
              </a:rPr>
              <a:t>BCOs and Architects should see each other as </a:t>
            </a:r>
            <a:r>
              <a:rPr lang="en-ZA" sz="2250" b="1" spc="60" dirty="0">
                <a:solidFill>
                  <a:srgbClr val="000000"/>
                </a:solidFill>
                <a:latin typeface="Arial" panose="020B0604020202020204" pitchFamily="34" charset="0"/>
                <a:ea typeface="Arial" charset="0"/>
                <a:cs typeface="Arial" panose="020B0604020202020204" pitchFamily="34" charset="0"/>
              </a:rPr>
              <a:t>partners in a process</a:t>
            </a:r>
          </a:p>
          <a:p>
            <a:pPr algn="just"/>
            <a:endParaRPr lang="en-ZA" sz="2250" spc="60" dirty="0">
              <a:solidFill>
                <a:srgbClr val="000000"/>
              </a:solidFill>
              <a:latin typeface="Arial" panose="020B0604020202020204" pitchFamily="34" charset="0"/>
              <a:ea typeface="Arial" charset="0"/>
              <a:cs typeface="Arial" panose="020B0604020202020204" pitchFamily="34" charset="0"/>
            </a:endParaRPr>
          </a:p>
          <a:p>
            <a:pPr algn="just"/>
            <a:r>
              <a:rPr lang="en-ZA" sz="2250" spc="60" dirty="0">
                <a:solidFill>
                  <a:srgbClr val="000000"/>
                </a:solidFill>
                <a:latin typeface="Arial" panose="020B0604020202020204" pitchFamily="34" charset="0"/>
                <a:ea typeface="Arial" charset="0"/>
                <a:cs typeface="Arial" panose="020B0604020202020204" pitchFamily="34" charset="0"/>
              </a:rPr>
              <a:t>Transform into ‘forget about the past, the correct way should be this way’</a:t>
            </a:r>
          </a:p>
          <a:p>
            <a:pPr algn="just"/>
            <a:endParaRPr lang="en-ZA" sz="2250" spc="60" dirty="0">
              <a:solidFill>
                <a:srgbClr val="000000"/>
              </a:solidFill>
              <a:latin typeface="Arial" panose="020B0604020202020204" pitchFamily="34" charset="0"/>
              <a:ea typeface="Arial" charset="0"/>
              <a:cs typeface="Arial" panose="020B0604020202020204" pitchFamily="34" charset="0"/>
            </a:endParaRPr>
          </a:p>
          <a:p>
            <a:pPr algn="just"/>
            <a:r>
              <a:rPr lang="en-ZA" sz="2250" b="1" spc="60" dirty="0">
                <a:solidFill>
                  <a:srgbClr val="000000"/>
                </a:solidFill>
                <a:latin typeface="Arial" panose="020B0604020202020204" pitchFamily="34" charset="0"/>
                <a:ea typeface="Arial" charset="0"/>
                <a:cs typeface="Arial" panose="020B0604020202020204" pitchFamily="34" charset="0"/>
              </a:rPr>
              <a:t> </a:t>
            </a:r>
            <a:endParaRPr lang="en-ZA" sz="2250" spc="60" dirty="0">
              <a:solidFill>
                <a:srgbClr val="000000"/>
              </a:solidFill>
              <a:latin typeface="Arial" panose="020B0604020202020204" pitchFamily="34" charset="0"/>
              <a:ea typeface="Arial" charset="0"/>
              <a:cs typeface="Arial" panose="020B0604020202020204" pitchFamily="34" charset="0"/>
            </a:endParaRPr>
          </a:p>
          <a:p>
            <a:pPr algn="just"/>
            <a:endParaRPr lang="en-ZA" sz="2300" b="1" spc="60" dirty="0">
              <a:solidFill>
                <a:srgbClr val="000000"/>
              </a:solidFill>
              <a:latin typeface="Arial" panose="020B0604020202020204" pitchFamily="34" charset="0"/>
              <a:ea typeface="Arial" charset="0"/>
              <a:cs typeface="Arial" panose="020B0604020202020204" pitchFamily="34" charset="0"/>
            </a:endParaRPr>
          </a:p>
          <a:p>
            <a:pPr algn="just"/>
            <a:endParaRPr lang="en-US" sz="2300" dirty="0">
              <a:latin typeface="Arial" panose="020B0604020202020204" pitchFamily="34" charset="0"/>
              <a:ea typeface="Arial" charset="0"/>
              <a:cs typeface="Arial" panose="020B0604020202020204" pitchFamily="34" charset="0"/>
            </a:endParaRPr>
          </a:p>
        </p:txBody>
      </p:sp>
      <p:sp>
        <p:nvSpPr>
          <p:cNvPr id="4" name="TextBox 3">
            <a:extLst>
              <a:ext uri="{FF2B5EF4-FFF2-40B4-BE49-F238E27FC236}">
                <a16:creationId xmlns:a16="http://schemas.microsoft.com/office/drawing/2014/main" id="{6ECA9A89-17FE-5745-B081-49EDBB800C30}"/>
              </a:ext>
            </a:extLst>
          </p:cNvPr>
          <p:cNvSpPr txBox="1"/>
          <p:nvPr/>
        </p:nvSpPr>
        <p:spPr>
          <a:xfrm>
            <a:off x="786063" y="257515"/>
            <a:ext cx="8807116" cy="707886"/>
          </a:xfrm>
          <a:prstGeom prst="rect">
            <a:avLst/>
          </a:prstGeom>
          <a:noFill/>
        </p:spPr>
        <p:txBody>
          <a:bodyPr wrap="square" rtlCol="0">
            <a:spAutoFit/>
          </a:bodyPr>
          <a:lstStyle/>
          <a:p>
            <a:r>
              <a:rPr lang="en-ZA" sz="4000" b="1" spc="60" dirty="0">
                <a:solidFill>
                  <a:srgbClr val="000000"/>
                </a:solidFill>
                <a:latin typeface="Arial" panose="020B0604020202020204" pitchFamily="34" charset="0"/>
                <a:ea typeface="Arial" charset="0"/>
                <a:cs typeface="Arial" panose="020B0604020202020204" pitchFamily="34" charset="0"/>
              </a:rPr>
              <a:t>on transformation</a:t>
            </a:r>
          </a:p>
        </p:txBody>
      </p:sp>
      <p:sp>
        <p:nvSpPr>
          <p:cNvPr id="6" name="Rectangle 5">
            <a:extLst>
              <a:ext uri="{FF2B5EF4-FFF2-40B4-BE49-F238E27FC236}">
                <a16:creationId xmlns:a16="http://schemas.microsoft.com/office/drawing/2014/main" id="{40AB3423-1786-A64B-9B72-9A2DC8E66FFB}"/>
              </a:ext>
            </a:extLst>
          </p:cNvPr>
          <p:cNvSpPr/>
          <p:nvPr/>
        </p:nvSpPr>
        <p:spPr>
          <a:xfrm>
            <a:off x="11905488" y="0"/>
            <a:ext cx="286512"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569670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975E9DC-FF8B-9349-A3EF-9C96DCF117E2}"/>
              </a:ext>
            </a:extLst>
          </p:cNvPr>
          <p:cNvPicPr/>
          <p:nvPr/>
        </p:nvPicPr>
        <p:blipFill rotWithShape="1">
          <a:blip r:embed="rId2">
            <a:extLst>
              <a:ext uri="{28A0092B-C50C-407E-A947-70E740481C1C}">
                <a14:useLocalDpi xmlns:a14="http://schemas.microsoft.com/office/drawing/2010/main" val="0"/>
              </a:ext>
            </a:extLst>
          </a:blip>
          <a:srcRect l="10580" t="23240" r="10580" b="20447"/>
          <a:stretch/>
        </p:blipFill>
        <p:spPr bwMode="auto">
          <a:xfrm>
            <a:off x="0" y="2722033"/>
            <a:ext cx="2387600" cy="1413933"/>
          </a:xfrm>
          <a:prstGeom prst="rect">
            <a:avLst/>
          </a:prstGeom>
          <a:noFill/>
          <a:ln>
            <a:noFill/>
          </a:ln>
        </p:spPr>
      </p:pic>
      <p:sp>
        <p:nvSpPr>
          <p:cNvPr id="5" name="TextBox 4">
            <a:extLst>
              <a:ext uri="{FF2B5EF4-FFF2-40B4-BE49-F238E27FC236}">
                <a16:creationId xmlns:a16="http://schemas.microsoft.com/office/drawing/2014/main" id="{25DFA8A7-D1D6-0E4B-9AF0-0E62A5714EAA}"/>
              </a:ext>
            </a:extLst>
          </p:cNvPr>
          <p:cNvSpPr txBox="1"/>
          <p:nvPr/>
        </p:nvSpPr>
        <p:spPr>
          <a:xfrm>
            <a:off x="2243499" y="379446"/>
            <a:ext cx="9689432" cy="4262705"/>
          </a:xfrm>
          <a:prstGeom prst="rect">
            <a:avLst/>
          </a:prstGeom>
          <a:noFill/>
        </p:spPr>
        <p:txBody>
          <a:bodyPr wrap="square" rtlCol="0">
            <a:spAutoFit/>
          </a:bodyPr>
          <a:lstStyle/>
          <a:p>
            <a:pPr algn="just"/>
            <a:endParaRPr lang="en-ZA" sz="2250" b="1" spc="60" dirty="0">
              <a:solidFill>
                <a:srgbClr val="000000"/>
              </a:solidFill>
              <a:latin typeface="Arial" panose="020B0604020202020204" pitchFamily="34" charset="0"/>
              <a:ea typeface="Arial" charset="0"/>
              <a:cs typeface="Arial" panose="020B0604020202020204" pitchFamily="34" charset="0"/>
            </a:endParaRPr>
          </a:p>
          <a:p>
            <a:pPr algn="just"/>
            <a:r>
              <a:rPr lang="en-ZA" sz="2250" spc="60" dirty="0">
                <a:solidFill>
                  <a:srgbClr val="000000"/>
                </a:solidFill>
                <a:latin typeface="Arial" panose="020B0604020202020204" pitchFamily="34" charset="0"/>
                <a:ea typeface="Arial" charset="0"/>
                <a:cs typeface="Arial" panose="020B0604020202020204" pitchFamily="34" charset="0"/>
              </a:rPr>
              <a:t> </a:t>
            </a:r>
          </a:p>
          <a:p>
            <a:pPr algn="just"/>
            <a:endParaRPr lang="en-ZA" sz="2250" spc="60" dirty="0">
              <a:solidFill>
                <a:srgbClr val="000000"/>
              </a:solidFill>
              <a:latin typeface="Arial" panose="020B0604020202020204" pitchFamily="34" charset="0"/>
              <a:ea typeface="Arial" charset="0"/>
              <a:cs typeface="Arial" panose="020B0604020202020204" pitchFamily="34" charset="0"/>
            </a:endParaRPr>
          </a:p>
          <a:p>
            <a:pPr algn="just"/>
            <a:r>
              <a:rPr lang="en-ZA" sz="2250" b="1" spc="60" dirty="0">
                <a:solidFill>
                  <a:srgbClr val="000000"/>
                </a:solidFill>
                <a:latin typeface="Arial" panose="020B0604020202020204" pitchFamily="34" charset="0"/>
                <a:ea typeface="Arial" charset="0"/>
                <a:cs typeface="Arial" panose="020B0604020202020204" pitchFamily="34" charset="0"/>
              </a:rPr>
              <a:t> </a:t>
            </a:r>
            <a:endParaRPr lang="en-ZA" sz="2250" spc="60" dirty="0">
              <a:solidFill>
                <a:srgbClr val="000000"/>
              </a:solidFill>
              <a:latin typeface="Arial" panose="020B0604020202020204" pitchFamily="34" charset="0"/>
              <a:ea typeface="Arial" charset="0"/>
              <a:cs typeface="Arial" panose="020B0604020202020204" pitchFamily="34" charset="0"/>
            </a:endParaRPr>
          </a:p>
          <a:p>
            <a:pPr algn="just"/>
            <a:endParaRPr lang="en-ZA" sz="2250" spc="60" dirty="0">
              <a:solidFill>
                <a:srgbClr val="000000"/>
              </a:solidFill>
              <a:latin typeface="Arial" panose="020B0604020202020204" pitchFamily="34" charset="0"/>
              <a:ea typeface="Arial" charset="0"/>
              <a:cs typeface="Arial" panose="020B0604020202020204" pitchFamily="34" charset="0"/>
            </a:endParaRPr>
          </a:p>
          <a:p>
            <a:pPr algn="just"/>
            <a:r>
              <a:rPr lang="en-ZA" sz="2250" spc="60" dirty="0">
                <a:solidFill>
                  <a:srgbClr val="000000"/>
                </a:solidFill>
                <a:latin typeface="Arial" panose="020B0604020202020204" pitchFamily="34" charset="0"/>
                <a:ea typeface="Arial" charset="0"/>
                <a:cs typeface="Arial" panose="020B0604020202020204" pitchFamily="34" charset="0"/>
              </a:rPr>
              <a:t>Entrust the future by deliberate transfer of knowledge, ethics and conduct into newer BCOs and Inspectors.</a:t>
            </a:r>
          </a:p>
          <a:p>
            <a:pPr algn="just"/>
            <a:endParaRPr lang="en-ZA" sz="2250" spc="60" dirty="0">
              <a:solidFill>
                <a:srgbClr val="000000"/>
              </a:solidFill>
              <a:latin typeface="Arial" panose="020B0604020202020204" pitchFamily="34" charset="0"/>
              <a:ea typeface="Arial" charset="0"/>
              <a:cs typeface="Arial" panose="020B0604020202020204" pitchFamily="34" charset="0"/>
            </a:endParaRPr>
          </a:p>
          <a:p>
            <a:pPr algn="just"/>
            <a:r>
              <a:rPr lang="en-ZA" sz="2250" spc="60" dirty="0">
                <a:solidFill>
                  <a:srgbClr val="000000"/>
                </a:solidFill>
                <a:latin typeface="Arial" panose="020B0604020202020204" pitchFamily="34" charset="0"/>
                <a:ea typeface="Arial" charset="0"/>
                <a:cs typeface="Arial" panose="020B0604020202020204" pitchFamily="34" charset="0"/>
              </a:rPr>
              <a:t>Nothing refreshing like a building inspector that is firm on principles but helpful in engagement with the architectural professional </a:t>
            </a:r>
          </a:p>
          <a:p>
            <a:pPr algn="just"/>
            <a:endParaRPr lang="en-ZA" sz="2300" b="1" spc="60" dirty="0">
              <a:solidFill>
                <a:srgbClr val="000000"/>
              </a:solidFill>
              <a:latin typeface="Arial" panose="020B0604020202020204" pitchFamily="34" charset="0"/>
              <a:ea typeface="Arial" charset="0"/>
              <a:cs typeface="Arial" panose="020B0604020202020204" pitchFamily="34" charset="0"/>
            </a:endParaRPr>
          </a:p>
          <a:p>
            <a:pPr algn="just"/>
            <a:endParaRPr lang="en-US" sz="2300" dirty="0">
              <a:latin typeface="Arial" panose="020B0604020202020204" pitchFamily="34" charset="0"/>
              <a:ea typeface="Arial" charset="0"/>
              <a:cs typeface="Arial" panose="020B0604020202020204" pitchFamily="34" charset="0"/>
            </a:endParaRPr>
          </a:p>
        </p:txBody>
      </p:sp>
      <p:sp>
        <p:nvSpPr>
          <p:cNvPr id="4" name="TextBox 3">
            <a:extLst>
              <a:ext uri="{FF2B5EF4-FFF2-40B4-BE49-F238E27FC236}">
                <a16:creationId xmlns:a16="http://schemas.microsoft.com/office/drawing/2014/main" id="{6ECA9A89-17FE-5745-B081-49EDBB800C30}"/>
              </a:ext>
            </a:extLst>
          </p:cNvPr>
          <p:cNvSpPr txBox="1"/>
          <p:nvPr/>
        </p:nvSpPr>
        <p:spPr>
          <a:xfrm>
            <a:off x="786063" y="257515"/>
            <a:ext cx="8807116" cy="707886"/>
          </a:xfrm>
          <a:prstGeom prst="rect">
            <a:avLst/>
          </a:prstGeom>
          <a:noFill/>
        </p:spPr>
        <p:txBody>
          <a:bodyPr wrap="square" rtlCol="0">
            <a:spAutoFit/>
          </a:bodyPr>
          <a:lstStyle/>
          <a:p>
            <a:r>
              <a:rPr lang="en-ZA" sz="4000" b="1" spc="60" dirty="0">
                <a:solidFill>
                  <a:srgbClr val="000000"/>
                </a:solidFill>
                <a:latin typeface="Arial" panose="020B0604020202020204" pitchFamily="34" charset="0"/>
                <a:ea typeface="Arial" charset="0"/>
                <a:cs typeface="Arial" panose="020B0604020202020204" pitchFamily="34" charset="0"/>
              </a:rPr>
              <a:t>on transformation</a:t>
            </a:r>
          </a:p>
        </p:txBody>
      </p:sp>
      <p:sp>
        <p:nvSpPr>
          <p:cNvPr id="6" name="Rectangle 5">
            <a:extLst>
              <a:ext uri="{FF2B5EF4-FFF2-40B4-BE49-F238E27FC236}">
                <a16:creationId xmlns:a16="http://schemas.microsoft.com/office/drawing/2014/main" id="{40AB3423-1786-A64B-9B72-9A2DC8E66FFB}"/>
              </a:ext>
            </a:extLst>
          </p:cNvPr>
          <p:cNvSpPr/>
          <p:nvPr/>
        </p:nvSpPr>
        <p:spPr>
          <a:xfrm>
            <a:off x="11905488" y="0"/>
            <a:ext cx="286512"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465462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975E9DC-FF8B-9349-A3EF-9C96DCF117E2}"/>
              </a:ext>
            </a:extLst>
          </p:cNvPr>
          <p:cNvPicPr/>
          <p:nvPr/>
        </p:nvPicPr>
        <p:blipFill rotWithShape="1">
          <a:blip r:embed="rId2">
            <a:extLst>
              <a:ext uri="{28A0092B-C50C-407E-A947-70E740481C1C}">
                <a14:useLocalDpi xmlns:a14="http://schemas.microsoft.com/office/drawing/2010/main" val="0"/>
              </a:ext>
            </a:extLst>
          </a:blip>
          <a:srcRect l="10580" t="23240" r="10580" b="20447"/>
          <a:stretch/>
        </p:blipFill>
        <p:spPr bwMode="auto">
          <a:xfrm>
            <a:off x="0" y="2722033"/>
            <a:ext cx="2387600" cy="1413933"/>
          </a:xfrm>
          <a:prstGeom prst="rect">
            <a:avLst/>
          </a:prstGeom>
          <a:noFill/>
          <a:ln>
            <a:noFill/>
          </a:ln>
        </p:spPr>
      </p:pic>
      <p:sp>
        <p:nvSpPr>
          <p:cNvPr id="3" name="TextBox 2">
            <a:extLst>
              <a:ext uri="{FF2B5EF4-FFF2-40B4-BE49-F238E27FC236}">
                <a16:creationId xmlns:a16="http://schemas.microsoft.com/office/drawing/2014/main" id="{6600EC15-E278-884A-BC53-F972721ACA1F}"/>
              </a:ext>
            </a:extLst>
          </p:cNvPr>
          <p:cNvSpPr txBox="1"/>
          <p:nvPr/>
        </p:nvSpPr>
        <p:spPr>
          <a:xfrm>
            <a:off x="1102003" y="371284"/>
            <a:ext cx="5858932" cy="707886"/>
          </a:xfrm>
          <a:prstGeom prst="rect">
            <a:avLst/>
          </a:prstGeom>
          <a:noFill/>
        </p:spPr>
        <p:txBody>
          <a:bodyPr wrap="square" rtlCol="0">
            <a:spAutoFit/>
          </a:bodyPr>
          <a:lstStyle/>
          <a:p>
            <a:r>
              <a:rPr lang="en-US" sz="4000" b="1" dirty="0">
                <a:latin typeface="Arial" panose="020B0604020202020204" pitchFamily="34" charset="0"/>
                <a:cs typeface="Arial" panose="020B0604020202020204" pitchFamily="34" charset="0"/>
              </a:rPr>
              <a:t>entrusted</a:t>
            </a:r>
          </a:p>
        </p:txBody>
      </p:sp>
      <p:sp>
        <p:nvSpPr>
          <p:cNvPr id="4" name="TextBox 3">
            <a:extLst>
              <a:ext uri="{FF2B5EF4-FFF2-40B4-BE49-F238E27FC236}">
                <a16:creationId xmlns:a16="http://schemas.microsoft.com/office/drawing/2014/main" id="{50BC54B7-B97F-224C-81ED-ADEF1BEA3D85}"/>
              </a:ext>
            </a:extLst>
          </p:cNvPr>
          <p:cNvSpPr txBox="1"/>
          <p:nvPr/>
        </p:nvSpPr>
        <p:spPr>
          <a:xfrm>
            <a:off x="2291346" y="1058200"/>
            <a:ext cx="9339179" cy="4893647"/>
          </a:xfrm>
          <a:prstGeom prst="rect">
            <a:avLst/>
          </a:prstGeom>
          <a:noFill/>
        </p:spPr>
        <p:txBody>
          <a:bodyPr wrap="square" rtlCol="0">
            <a:spAutoFit/>
          </a:bodyPr>
          <a:lstStyle/>
          <a:p>
            <a:pPr algn="just"/>
            <a:r>
              <a:rPr lang="en-US" sz="2400" dirty="0">
                <a:latin typeface="Arial" panose="020B0604020202020204" pitchFamily="34" charset="0"/>
                <a:cs typeface="Arial" panose="020B0604020202020204" pitchFamily="34" charset="0"/>
              </a:rPr>
              <a:t>As a building control officer, you have been entrusted with the responsibility to help to move and help build the economic lay of our urban areas and importantly the marginalized peri-urban – namely the townships.</a:t>
            </a:r>
          </a:p>
          <a:p>
            <a:pPr algn="just"/>
            <a:endParaRPr lang="en-US" sz="2400" dirty="0">
              <a:latin typeface="Arial" panose="020B0604020202020204" pitchFamily="34" charset="0"/>
              <a:cs typeface="Arial" panose="020B0604020202020204" pitchFamily="34" charset="0"/>
            </a:endParaRPr>
          </a:p>
          <a:p>
            <a:pPr algn="just"/>
            <a:r>
              <a:rPr lang="en-US" sz="2400" dirty="0">
                <a:latin typeface="Arial" panose="020B0604020202020204" pitchFamily="34" charset="0"/>
                <a:cs typeface="Arial" panose="020B0604020202020204" pitchFamily="34" charset="0"/>
              </a:rPr>
              <a:t>It could be noted that urban designers, architectural practitioners and developers who are looking to effect changes in the areas desire that the building control officers begin to help effect town planning schemes to enable new economic hubs to start budding as quickly as they do in urban areas. </a:t>
            </a:r>
          </a:p>
          <a:p>
            <a:pPr algn="just"/>
            <a:endParaRPr lang="en-US" sz="2400" dirty="0">
              <a:latin typeface="Arial" panose="020B0604020202020204" pitchFamily="34" charset="0"/>
              <a:cs typeface="Arial" panose="020B0604020202020204" pitchFamily="34" charset="0"/>
            </a:endParaRPr>
          </a:p>
          <a:p>
            <a:pPr algn="just"/>
            <a:r>
              <a:rPr lang="en-US" sz="2400" dirty="0">
                <a:latin typeface="Arial" panose="020B0604020202020204" pitchFamily="34" charset="0"/>
                <a:cs typeface="Arial" panose="020B0604020202020204" pitchFamily="34" charset="0"/>
              </a:rPr>
              <a:t>There is a strong drive to effect changes in these marginalized places.</a:t>
            </a:r>
          </a:p>
        </p:txBody>
      </p:sp>
      <p:sp>
        <p:nvSpPr>
          <p:cNvPr id="5" name="Rectangle 4">
            <a:extLst>
              <a:ext uri="{FF2B5EF4-FFF2-40B4-BE49-F238E27FC236}">
                <a16:creationId xmlns:a16="http://schemas.microsoft.com/office/drawing/2014/main" id="{3EE1CFD0-8E75-E140-B545-0DC80BCF8801}"/>
              </a:ext>
            </a:extLst>
          </p:cNvPr>
          <p:cNvSpPr/>
          <p:nvPr/>
        </p:nvSpPr>
        <p:spPr>
          <a:xfrm>
            <a:off x="11905488" y="0"/>
            <a:ext cx="286512"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419251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975E9DC-FF8B-9349-A3EF-9C96DCF117E2}"/>
              </a:ext>
            </a:extLst>
          </p:cNvPr>
          <p:cNvPicPr/>
          <p:nvPr/>
        </p:nvPicPr>
        <p:blipFill rotWithShape="1">
          <a:blip r:embed="rId2">
            <a:extLst>
              <a:ext uri="{28A0092B-C50C-407E-A947-70E740481C1C}">
                <a14:useLocalDpi xmlns:a14="http://schemas.microsoft.com/office/drawing/2010/main" val="0"/>
              </a:ext>
            </a:extLst>
          </a:blip>
          <a:srcRect l="10580" t="23240" r="10580" b="20447"/>
          <a:stretch/>
        </p:blipFill>
        <p:spPr bwMode="auto">
          <a:xfrm>
            <a:off x="0" y="2722033"/>
            <a:ext cx="2387600" cy="1413933"/>
          </a:xfrm>
          <a:prstGeom prst="rect">
            <a:avLst/>
          </a:prstGeom>
          <a:noFill/>
          <a:ln>
            <a:noFill/>
          </a:ln>
        </p:spPr>
      </p:pic>
      <p:sp>
        <p:nvSpPr>
          <p:cNvPr id="3" name="TextBox 2">
            <a:extLst>
              <a:ext uri="{FF2B5EF4-FFF2-40B4-BE49-F238E27FC236}">
                <a16:creationId xmlns:a16="http://schemas.microsoft.com/office/drawing/2014/main" id="{6600EC15-E278-884A-BC53-F972721ACA1F}"/>
              </a:ext>
            </a:extLst>
          </p:cNvPr>
          <p:cNvSpPr txBox="1"/>
          <p:nvPr/>
        </p:nvSpPr>
        <p:spPr>
          <a:xfrm>
            <a:off x="1537369" y="702902"/>
            <a:ext cx="7606632" cy="707886"/>
          </a:xfrm>
          <a:prstGeom prst="rect">
            <a:avLst/>
          </a:prstGeom>
          <a:noFill/>
        </p:spPr>
        <p:txBody>
          <a:bodyPr wrap="square" rtlCol="0">
            <a:spAutoFit/>
          </a:bodyPr>
          <a:lstStyle/>
          <a:p>
            <a:r>
              <a:rPr lang="en-US" sz="4000" b="1" dirty="0">
                <a:latin typeface="Arial" panose="020B0604020202020204" pitchFamily="34" charset="0"/>
                <a:cs typeface="Arial" panose="020B0604020202020204" pitchFamily="34" charset="0"/>
              </a:rPr>
              <a:t>Architects’</a:t>
            </a:r>
            <a:r>
              <a:rPr lang="en-US" sz="4000" dirty="0">
                <a:latin typeface="Arial" panose="020B0604020202020204" pitchFamily="34" charset="0"/>
                <a:cs typeface="Arial" panose="020B0604020202020204" pitchFamily="34" charset="0"/>
              </a:rPr>
              <a:t> dream</a:t>
            </a:r>
          </a:p>
        </p:txBody>
      </p:sp>
      <p:sp>
        <p:nvSpPr>
          <p:cNvPr id="4" name="TextBox 3">
            <a:extLst>
              <a:ext uri="{FF2B5EF4-FFF2-40B4-BE49-F238E27FC236}">
                <a16:creationId xmlns:a16="http://schemas.microsoft.com/office/drawing/2014/main" id="{8CDB2FE8-352B-8E48-A5EF-633788DB18B5}"/>
              </a:ext>
            </a:extLst>
          </p:cNvPr>
          <p:cNvSpPr txBox="1"/>
          <p:nvPr/>
        </p:nvSpPr>
        <p:spPr>
          <a:xfrm>
            <a:off x="2387600" y="2274837"/>
            <a:ext cx="9194800" cy="2308324"/>
          </a:xfrm>
          <a:prstGeom prst="rect">
            <a:avLst/>
          </a:prstGeom>
          <a:noFill/>
        </p:spPr>
        <p:txBody>
          <a:bodyPr wrap="square" rtlCol="0">
            <a:spAutoFit/>
          </a:bodyPr>
          <a:lstStyle/>
          <a:p>
            <a:pPr algn="just"/>
            <a:r>
              <a:rPr lang="en-US" sz="2400" dirty="0">
                <a:latin typeface="Arial" panose="020B0604020202020204" pitchFamily="34" charset="0"/>
                <a:cs typeface="Arial" panose="020B0604020202020204" pitchFamily="34" charset="0"/>
              </a:rPr>
              <a:t>To be able to submit drawings as PDFs over the internet</a:t>
            </a:r>
          </a:p>
          <a:p>
            <a:pPr algn="just"/>
            <a:endParaRPr lang="en-US" sz="2400" dirty="0">
              <a:latin typeface="Arial" panose="020B0604020202020204" pitchFamily="34" charset="0"/>
              <a:cs typeface="Arial" panose="020B0604020202020204" pitchFamily="34" charset="0"/>
            </a:endParaRPr>
          </a:p>
          <a:p>
            <a:pPr algn="just"/>
            <a:r>
              <a:rPr lang="en-US" sz="2400" dirty="0">
                <a:latin typeface="Arial" panose="020B0604020202020204" pitchFamily="34" charset="0"/>
                <a:cs typeface="Arial" panose="020B0604020202020204" pitchFamily="34" charset="0"/>
              </a:rPr>
              <a:t>Is this possible; are we near there yet; or is this concept being conceived by us architectural dreamers. Nothing still beats being checked at a desk, its educative.</a:t>
            </a:r>
          </a:p>
          <a:p>
            <a:pPr algn="just"/>
            <a:endParaRPr lang="en-US" sz="2400" dirty="0"/>
          </a:p>
        </p:txBody>
      </p:sp>
      <p:sp>
        <p:nvSpPr>
          <p:cNvPr id="5" name="Rectangle 4">
            <a:extLst>
              <a:ext uri="{FF2B5EF4-FFF2-40B4-BE49-F238E27FC236}">
                <a16:creationId xmlns:a16="http://schemas.microsoft.com/office/drawing/2014/main" id="{75A22949-805E-784D-9D46-E298153730F0}"/>
              </a:ext>
            </a:extLst>
          </p:cNvPr>
          <p:cNvSpPr/>
          <p:nvPr/>
        </p:nvSpPr>
        <p:spPr>
          <a:xfrm>
            <a:off x="11905488" y="0"/>
            <a:ext cx="286512"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358587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975E9DC-FF8B-9349-A3EF-9C96DCF117E2}"/>
              </a:ext>
            </a:extLst>
          </p:cNvPr>
          <p:cNvPicPr/>
          <p:nvPr/>
        </p:nvPicPr>
        <p:blipFill rotWithShape="1">
          <a:blip r:embed="rId2">
            <a:extLst>
              <a:ext uri="{28A0092B-C50C-407E-A947-70E740481C1C}">
                <a14:useLocalDpi xmlns:a14="http://schemas.microsoft.com/office/drawing/2010/main" val="0"/>
              </a:ext>
            </a:extLst>
          </a:blip>
          <a:srcRect l="10580" t="23240" r="10580" b="20447"/>
          <a:stretch/>
        </p:blipFill>
        <p:spPr bwMode="auto">
          <a:xfrm>
            <a:off x="0" y="2722033"/>
            <a:ext cx="2387600" cy="1413933"/>
          </a:xfrm>
          <a:prstGeom prst="rect">
            <a:avLst/>
          </a:prstGeom>
          <a:noFill/>
          <a:ln>
            <a:noFill/>
          </a:ln>
        </p:spPr>
      </p:pic>
      <p:sp>
        <p:nvSpPr>
          <p:cNvPr id="3" name="TextBox 2">
            <a:extLst>
              <a:ext uri="{FF2B5EF4-FFF2-40B4-BE49-F238E27FC236}">
                <a16:creationId xmlns:a16="http://schemas.microsoft.com/office/drawing/2014/main" id="{6600EC15-E278-884A-BC53-F972721ACA1F}"/>
              </a:ext>
            </a:extLst>
          </p:cNvPr>
          <p:cNvSpPr txBox="1"/>
          <p:nvPr/>
        </p:nvSpPr>
        <p:spPr>
          <a:xfrm>
            <a:off x="1136315" y="346615"/>
            <a:ext cx="11055685" cy="1323439"/>
          </a:xfrm>
          <a:prstGeom prst="rect">
            <a:avLst/>
          </a:prstGeom>
          <a:noFill/>
        </p:spPr>
        <p:txBody>
          <a:bodyPr wrap="square" rtlCol="0">
            <a:spAutoFit/>
          </a:bodyPr>
          <a:lstStyle/>
          <a:p>
            <a:r>
              <a:rPr lang="en-US" sz="4000" b="1" dirty="0">
                <a:latin typeface="Arial" panose="020B0604020202020204" pitchFamily="34" charset="0"/>
                <a:cs typeface="Arial" panose="020B0604020202020204" pitchFamily="34" charset="0"/>
              </a:rPr>
              <a:t>but it was approved….</a:t>
            </a:r>
          </a:p>
          <a:p>
            <a:r>
              <a:rPr lang="en-US" sz="4000" dirty="0">
                <a:latin typeface="Arial" panose="020B0604020202020204" pitchFamily="34" charset="0"/>
                <a:cs typeface="Arial" panose="020B0604020202020204" pitchFamily="34" charset="0"/>
              </a:rPr>
              <a:t>building control and design responsibility</a:t>
            </a:r>
          </a:p>
        </p:txBody>
      </p:sp>
      <p:sp>
        <p:nvSpPr>
          <p:cNvPr id="4" name="TextBox 3">
            <a:extLst>
              <a:ext uri="{FF2B5EF4-FFF2-40B4-BE49-F238E27FC236}">
                <a16:creationId xmlns:a16="http://schemas.microsoft.com/office/drawing/2014/main" id="{8CDB2FE8-352B-8E48-A5EF-633788DB18B5}"/>
              </a:ext>
            </a:extLst>
          </p:cNvPr>
          <p:cNvSpPr txBox="1"/>
          <p:nvPr/>
        </p:nvSpPr>
        <p:spPr>
          <a:xfrm>
            <a:off x="2224585" y="1895543"/>
            <a:ext cx="9313761" cy="3785652"/>
          </a:xfrm>
          <a:prstGeom prst="rect">
            <a:avLst/>
          </a:prstGeom>
          <a:noFill/>
        </p:spPr>
        <p:txBody>
          <a:bodyPr wrap="square" rtlCol="0">
            <a:spAutoFit/>
          </a:bodyPr>
          <a:lstStyle/>
          <a:p>
            <a:endParaRPr lang="en-US" sz="2400" dirty="0"/>
          </a:p>
          <a:p>
            <a:r>
              <a:rPr lang="en-US" sz="2400" dirty="0"/>
              <a:t>The education and professionalism of architecture still notes that, the architect remains responsible for the drawn information as translated in the drawings.</a:t>
            </a:r>
          </a:p>
          <a:p>
            <a:pPr algn="just"/>
            <a:endParaRPr lang="en-US" sz="2400" dirty="0"/>
          </a:p>
          <a:p>
            <a:pPr algn="just"/>
            <a:r>
              <a:rPr lang="en-US" sz="2400" dirty="0"/>
              <a:t>Building Control Officers have complained at the level of quality of some submission. They have a right to do so. </a:t>
            </a:r>
          </a:p>
          <a:p>
            <a:pPr algn="just"/>
            <a:endParaRPr lang="en-US" sz="2400" dirty="0"/>
          </a:p>
          <a:p>
            <a:pPr algn="just"/>
            <a:r>
              <a:rPr lang="en-US" sz="2400" dirty="0"/>
              <a:t>SACAP needs building control officers to begin to demand neat descriptive drawings. </a:t>
            </a:r>
          </a:p>
        </p:txBody>
      </p:sp>
      <p:sp>
        <p:nvSpPr>
          <p:cNvPr id="5" name="Rectangle 4">
            <a:extLst>
              <a:ext uri="{FF2B5EF4-FFF2-40B4-BE49-F238E27FC236}">
                <a16:creationId xmlns:a16="http://schemas.microsoft.com/office/drawing/2014/main" id="{6ECC27F2-FD68-004D-AE42-664C33CB1C87}"/>
              </a:ext>
            </a:extLst>
          </p:cNvPr>
          <p:cNvSpPr/>
          <p:nvPr/>
        </p:nvSpPr>
        <p:spPr>
          <a:xfrm>
            <a:off x="11905488" y="0"/>
            <a:ext cx="286512"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483356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975E9DC-FF8B-9349-A3EF-9C96DCF117E2}"/>
              </a:ext>
            </a:extLst>
          </p:cNvPr>
          <p:cNvPicPr/>
          <p:nvPr/>
        </p:nvPicPr>
        <p:blipFill rotWithShape="1">
          <a:blip r:embed="rId2">
            <a:extLst>
              <a:ext uri="{28A0092B-C50C-407E-A947-70E740481C1C}">
                <a14:useLocalDpi xmlns:a14="http://schemas.microsoft.com/office/drawing/2010/main" val="0"/>
              </a:ext>
            </a:extLst>
          </a:blip>
          <a:srcRect l="10580" t="23240" r="10580" b="20447"/>
          <a:stretch/>
        </p:blipFill>
        <p:spPr bwMode="auto">
          <a:xfrm>
            <a:off x="0" y="2722033"/>
            <a:ext cx="2387600" cy="1413933"/>
          </a:xfrm>
          <a:prstGeom prst="rect">
            <a:avLst/>
          </a:prstGeom>
          <a:noFill/>
          <a:ln>
            <a:noFill/>
          </a:ln>
        </p:spPr>
      </p:pic>
      <p:sp>
        <p:nvSpPr>
          <p:cNvPr id="3" name="TextBox 2">
            <a:extLst>
              <a:ext uri="{FF2B5EF4-FFF2-40B4-BE49-F238E27FC236}">
                <a16:creationId xmlns:a16="http://schemas.microsoft.com/office/drawing/2014/main" id="{6600EC15-E278-884A-BC53-F972721ACA1F}"/>
              </a:ext>
            </a:extLst>
          </p:cNvPr>
          <p:cNvSpPr txBox="1"/>
          <p:nvPr/>
        </p:nvSpPr>
        <p:spPr>
          <a:xfrm>
            <a:off x="1537367" y="327668"/>
            <a:ext cx="11055685" cy="707886"/>
          </a:xfrm>
          <a:prstGeom prst="rect">
            <a:avLst/>
          </a:prstGeom>
          <a:noFill/>
        </p:spPr>
        <p:txBody>
          <a:bodyPr wrap="square" rtlCol="0">
            <a:spAutoFit/>
          </a:bodyPr>
          <a:lstStyle/>
          <a:p>
            <a:r>
              <a:rPr lang="en-US" sz="4000" dirty="0">
                <a:latin typeface="Arial" panose="020B0604020202020204" pitchFamily="34" charset="0"/>
                <a:cs typeface="Arial" panose="020B0604020202020204" pitchFamily="34" charset="0"/>
              </a:rPr>
              <a:t>building control and design responsibility</a:t>
            </a:r>
          </a:p>
        </p:txBody>
      </p:sp>
      <p:sp>
        <p:nvSpPr>
          <p:cNvPr id="4" name="TextBox 3">
            <a:extLst>
              <a:ext uri="{FF2B5EF4-FFF2-40B4-BE49-F238E27FC236}">
                <a16:creationId xmlns:a16="http://schemas.microsoft.com/office/drawing/2014/main" id="{8CDB2FE8-352B-8E48-A5EF-633788DB18B5}"/>
              </a:ext>
            </a:extLst>
          </p:cNvPr>
          <p:cNvSpPr txBox="1"/>
          <p:nvPr/>
        </p:nvSpPr>
        <p:spPr>
          <a:xfrm>
            <a:off x="2387598" y="1536560"/>
            <a:ext cx="9355221" cy="5539978"/>
          </a:xfrm>
          <a:prstGeom prst="rect">
            <a:avLst/>
          </a:prstGeom>
          <a:noFill/>
        </p:spPr>
        <p:txBody>
          <a:bodyPr wrap="square" rtlCol="0">
            <a:spAutoFit/>
          </a:bodyPr>
          <a:lstStyle/>
          <a:p>
            <a:pPr algn="just"/>
            <a:r>
              <a:rPr lang="en-US" sz="2200" dirty="0">
                <a:latin typeface="Arial" panose="020B0604020202020204" pitchFamily="34" charset="0"/>
                <a:cs typeface="Arial" panose="020B0604020202020204" pitchFamily="34" charset="0"/>
              </a:rPr>
              <a:t>The Architect is the agent of the public Client </a:t>
            </a:r>
          </a:p>
          <a:p>
            <a:pPr algn="just"/>
            <a:endParaRPr lang="en-US" sz="2200" dirty="0">
              <a:latin typeface="Arial" panose="020B0604020202020204" pitchFamily="34" charset="0"/>
              <a:cs typeface="Arial" panose="020B0604020202020204" pitchFamily="34" charset="0"/>
            </a:endParaRPr>
          </a:p>
          <a:p>
            <a:pPr algn="just"/>
            <a:r>
              <a:rPr lang="en-US" sz="2200" dirty="0">
                <a:latin typeface="Arial" panose="020B0604020202020204" pitchFamily="34" charset="0"/>
                <a:cs typeface="Arial" panose="020B0604020202020204" pitchFamily="34" charset="0"/>
              </a:rPr>
              <a:t>The Building Control Officer, as seen by Architects, is the Agent of the City, thus being the agent of the public client. Our goal is the same. Protection of the Public.</a:t>
            </a:r>
          </a:p>
          <a:p>
            <a:pPr algn="just"/>
            <a:endParaRPr lang="en-US" sz="2200" dirty="0">
              <a:latin typeface="Arial" panose="020B0604020202020204" pitchFamily="34" charset="0"/>
              <a:cs typeface="Arial" panose="020B0604020202020204" pitchFamily="34" charset="0"/>
            </a:endParaRPr>
          </a:p>
          <a:p>
            <a:pPr algn="just"/>
            <a:r>
              <a:rPr lang="en-US" sz="2200" dirty="0">
                <a:latin typeface="Arial" panose="020B0604020202020204" pitchFamily="34" charset="0"/>
                <a:cs typeface="Arial" panose="020B0604020202020204" pitchFamily="34" charset="0"/>
              </a:rPr>
              <a:t>Contrary to the scary past image of a building inspector, we need to work together. </a:t>
            </a:r>
          </a:p>
          <a:p>
            <a:pPr algn="just"/>
            <a:endParaRPr lang="en-US" sz="2200" dirty="0">
              <a:latin typeface="Arial" panose="020B0604020202020204" pitchFamily="34" charset="0"/>
              <a:cs typeface="Arial" panose="020B0604020202020204" pitchFamily="34" charset="0"/>
            </a:endParaRPr>
          </a:p>
          <a:p>
            <a:pPr algn="just"/>
            <a:r>
              <a:rPr lang="en-US" sz="2200" dirty="0">
                <a:latin typeface="Arial" panose="020B0604020202020204" pitchFamily="34" charset="0"/>
                <a:cs typeface="Arial" panose="020B0604020202020204" pitchFamily="34" charset="0"/>
              </a:rPr>
              <a:t>Architects’ role is to ensure that the vision has been translated well with safety into drawings, with the key word being </a:t>
            </a:r>
            <a:r>
              <a:rPr lang="en-US" sz="2200" b="1" dirty="0">
                <a:latin typeface="Arial" panose="020B0604020202020204" pitchFamily="34" charset="0"/>
                <a:cs typeface="Arial" panose="020B0604020202020204" pitchFamily="34" charset="0"/>
              </a:rPr>
              <a:t>legibility.</a:t>
            </a:r>
          </a:p>
          <a:p>
            <a:pPr algn="just"/>
            <a:endParaRPr lang="en-US" sz="2200" b="1" dirty="0">
              <a:latin typeface="Arial" panose="020B0604020202020204" pitchFamily="34" charset="0"/>
              <a:cs typeface="Arial" panose="020B0604020202020204" pitchFamily="34" charset="0"/>
            </a:endParaRPr>
          </a:p>
          <a:p>
            <a:pPr algn="just"/>
            <a:r>
              <a:rPr lang="en-US" sz="2200" b="1" dirty="0">
                <a:latin typeface="Arial" panose="020B0604020202020204" pitchFamily="34" charset="0"/>
                <a:cs typeface="Arial" panose="020B0604020202020204" pitchFamily="34" charset="0"/>
              </a:rPr>
              <a:t>A good Building Control Office reviews the translated data and ensures that the public is protected by thorough drawings that adhere to rules and regulations.</a:t>
            </a:r>
          </a:p>
          <a:p>
            <a:endParaRPr lang="en-US" sz="2400" dirty="0"/>
          </a:p>
        </p:txBody>
      </p:sp>
      <p:sp>
        <p:nvSpPr>
          <p:cNvPr id="5" name="Rectangle 4">
            <a:extLst>
              <a:ext uri="{FF2B5EF4-FFF2-40B4-BE49-F238E27FC236}">
                <a16:creationId xmlns:a16="http://schemas.microsoft.com/office/drawing/2014/main" id="{63C6BF9C-6505-9449-B533-81AAC0F637D1}"/>
              </a:ext>
            </a:extLst>
          </p:cNvPr>
          <p:cNvSpPr/>
          <p:nvPr/>
        </p:nvSpPr>
        <p:spPr>
          <a:xfrm>
            <a:off x="11905488" y="0"/>
            <a:ext cx="286512"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388008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7F94F24-2C86-4140-A244-645695C8185A}"/>
              </a:ext>
            </a:extLst>
          </p:cNvPr>
          <p:cNvPicPr>
            <a:picLocks noChangeAspect="1"/>
          </p:cNvPicPr>
          <p:nvPr/>
        </p:nvPicPr>
        <p:blipFill>
          <a:blip r:embed="rId2"/>
          <a:stretch>
            <a:fillRect/>
          </a:stretch>
        </p:blipFill>
        <p:spPr>
          <a:xfrm>
            <a:off x="9525" y="2954"/>
            <a:ext cx="10282569" cy="6855046"/>
          </a:xfrm>
          <a:prstGeom prst="rect">
            <a:avLst/>
          </a:prstGeom>
        </p:spPr>
      </p:pic>
      <p:sp>
        <p:nvSpPr>
          <p:cNvPr id="5" name="TextBox 4">
            <a:extLst>
              <a:ext uri="{FF2B5EF4-FFF2-40B4-BE49-F238E27FC236}">
                <a16:creationId xmlns:a16="http://schemas.microsoft.com/office/drawing/2014/main" id="{F3D460D4-CBF6-F54E-AC78-96CDDAFE2AEA}"/>
              </a:ext>
            </a:extLst>
          </p:cNvPr>
          <p:cNvSpPr txBox="1"/>
          <p:nvPr/>
        </p:nvSpPr>
        <p:spPr>
          <a:xfrm>
            <a:off x="456821" y="512356"/>
            <a:ext cx="10107860" cy="707886"/>
          </a:xfrm>
          <a:prstGeom prst="rect">
            <a:avLst/>
          </a:prstGeom>
          <a:noFill/>
        </p:spPr>
        <p:txBody>
          <a:bodyPr wrap="square" rtlCol="0">
            <a:spAutoFit/>
          </a:bodyPr>
          <a:lstStyle/>
          <a:p>
            <a:r>
              <a:rPr lang="en-US" sz="4000" b="1" dirty="0">
                <a:solidFill>
                  <a:schemeClr val="bg1"/>
                </a:solidFill>
              </a:rPr>
              <a:t>the future is poetic.</a:t>
            </a:r>
          </a:p>
        </p:txBody>
      </p:sp>
      <p:pic>
        <p:nvPicPr>
          <p:cNvPr id="4" name="Picture 3">
            <a:extLst>
              <a:ext uri="{FF2B5EF4-FFF2-40B4-BE49-F238E27FC236}">
                <a16:creationId xmlns:a16="http://schemas.microsoft.com/office/drawing/2014/main" id="{B1189B36-62DC-5B44-9C7F-CEC647B96C26}"/>
              </a:ext>
            </a:extLst>
          </p:cNvPr>
          <p:cNvPicPr/>
          <p:nvPr/>
        </p:nvPicPr>
        <p:blipFill rotWithShape="1">
          <a:blip r:embed="rId3">
            <a:extLst>
              <a:ext uri="{28A0092B-C50C-407E-A947-70E740481C1C}">
                <a14:useLocalDpi xmlns:a14="http://schemas.microsoft.com/office/drawing/2010/main" val="0"/>
              </a:ext>
            </a:extLst>
          </a:blip>
          <a:srcRect l="10580" t="23240" r="10580" b="20447"/>
          <a:stretch/>
        </p:blipFill>
        <p:spPr bwMode="auto">
          <a:xfrm>
            <a:off x="9603232" y="2831215"/>
            <a:ext cx="2387600" cy="1413933"/>
          </a:xfrm>
          <a:prstGeom prst="rect">
            <a:avLst/>
          </a:prstGeom>
          <a:noFill/>
          <a:ln>
            <a:noFill/>
          </a:ln>
        </p:spPr>
      </p:pic>
      <p:sp>
        <p:nvSpPr>
          <p:cNvPr id="6" name="TextBox 5">
            <a:extLst>
              <a:ext uri="{FF2B5EF4-FFF2-40B4-BE49-F238E27FC236}">
                <a16:creationId xmlns:a16="http://schemas.microsoft.com/office/drawing/2014/main" id="{AEE959FD-A7D9-874F-AA08-947B0E9D7A6A}"/>
              </a:ext>
            </a:extLst>
          </p:cNvPr>
          <p:cNvSpPr txBox="1"/>
          <p:nvPr/>
        </p:nvSpPr>
        <p:spPr>
          <a:xfrm>
            <a:off x="475109" y="927634"/>
            <a:ext cx="10107860" cy="707886"/>
          </a:xfrm>
          <a:prstGeom prst="rect">
            <a:avLst/>
          </a:prstGeom>
          <a:noFill/>
        </p:spPr>
        <p:txBody>
          <a:bodyPr wrap="square" rtlCol="0">
            <a:spAutoFit/>
          </a:bodyPr>
          <a:lstStyle/>
          <a:p>
            <a:r>
              <a:rPr lang="en-US" sz="4000" b="1" dirty="0">
                <a:solidFill>
                  <a:schemeClr val="bg1"/>
                </a:solidFill>
              </a:rPr>
              <a:t>the future of today is exciting and complex.</a:t>
            </a:r>
          </a:p>
        </p:txBody>
      </p:sp>
      <p:sp>
        <p:nvSpPr>
          <p:cNvPr id="8" name="Rectangle 7">
            <a:extLst>
              <a:ext uri="{FF2B5EF4-FFF2-40B4-BE49-F238E27FC236}">
                <a16:creationId xmlns:a16="http://schemas.microsoft.com/office/drawing/2014/main" id="{3E9A7225-BD5A-CD43-8C17-866877294028}"/>
              </a:ext>
            </a:extLst>
          </p:cNvPr>
          <p:cNvSpPr/>
          <p:nvPr/>
        </p:nvSpPr>
        <p:spPr>
          <a:xfrm>
            <a:off x="11905488" y="0"/>
            <a:ext cx="286512"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722944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975E9DC-FF8B-9349-A3EF-9C96DCF117E2}"/>
              </a:ext>
            </a:extLst>
          </p:cNvPr>
          <p:cNvPicPr/>
          <p:nvPr/>
        </p:nvPicPr>
        <p:blipFill rotWithShape="1">
          <a:blip r:embed="rId2">
            <a:extLst>
              <a:ext uri="{28A0092B-C50C-407E-A947-70E740481C1C}">
                <a14:useLocalDpi xmlns:a14="http://schemas.microsoft.com/office/drawing/2010/main" val="0"/>
              </a:ext>
            </a:extLst>
          </a:blip>
          <a:srcRect l="10580" t="23240" r="10580" b="20447"/>
          <a:stretch/>
        </p:blipFill>
        <p:spPr bwMode="auto">
          <a:xfrm>
            <a:off x="0" y="2722033"/>
            <a:ext cx="2387600" cy="1413933"/>
          </a:xfrm>
          <a:prstGeom prst="rect">
            <a:avLst/>
          </a:prstGeom>
          <a:noFill/>
          <a:ln>
            <a:noFill/>
          </a:ln>
        </p:spPr>
      </p:pic>
      <p:sp>
        <p:nvSpPr>
          <p:cNvPr id="3" name="TextBox 2">
            <a:extLst>
              <a:ext uri="{FF2B5EF4-FFF2-40B4-BE49-F238E27FC236}">
                <a16:creationId xmlns:a16="http://schemas.microsoft.com/office/drawing/2014/main" id="{6600EC15-E278-884A-BC53-F972721ACA1F}"/>
              </a:ext>
            </a:extLst>
          </p:cNvPr>
          <p:cNvSpPr txBox="1"/>
          <p:nvPr/>
        </p:nvSpPr>
        <p:spPr>
          <a:xfrm>
            <a:off x="1537367" y="327668"/>
            <a:ext cx="11055685" cy="1323439"/>
          </a:xfrm>
          <a:prstGeom prst="rect">
            <a:avLst/>
          </a:prstGeom>
          <a:noFill/>
        </p:spPr>
        <p:txBody>
          <a:bodyPr wrap="square" rtlCol="0">
            <a:spAutoFit/>
          </a:bodyPr>
          <a:lstStyle/>
          <a:p>
            <a:r>
              <a:rPr lang="en-US" sz="4000" b="1" dirty="0">
                <a:latin typeface="Arial" panose="020B0604020202020204" pitchFamily="34" charset="0"/>
                <a:cs typeface="Arial" panose="020B0604020202020204" pitchFamily="34" charset="0"/>
              </a:rPr>
              <a:t>but it was approved….</a:t>
            </a:r>
          </a:p>
          <a:p>
            <a:r>
              <a:rPr lang="en-US" sz="4000" dirty="0">
                <a:latin typeface="Arial" panose="020B0604020202020204" pitchFamily="34" charset="0"/>
                <a:cs typeface="Arial" panose="020B0604020202020204" pitchFamily="34" charset="0"/>
              </a:rPr>
              <a:t>building control and design responsibility</a:t>
            </a:r>
          </a:p>
        </p:txBody>
      </p:sp>
      <p:sp>
        <p:nvSpPr>
          <p:cNvPr id="4" name="TextBox 3">
            <a:extLst>
              <a:ext uri="{FF2B5EF4-FFF2-40B4-BE49-F238E27FC236}">
                <a16:creationId xmlns:a16="http://schemas.microsoft.com/office/drawing/2014/main" id="{8CDB2FE8-352B-8E48-A5EF-633788DB18B5}"/>
              </a:ext>
            </a:extLst>
          </p:cNvPr>
          <p:cNvSpPr txBox="1"/>
          <p:nvPr/>
        </p:nvSpPr>
        <p:spPr>
          <a:xfrm>
            <a:off x="2195093" y="2322622"/>
            <a:ext cx="9355221" cy="4339650"/>
          </a:xfrm>
          <a:prstGeom prst="rect">
            <a:avLst/>
          </a:prstGeom>
          <a:noFill/>
        </p:spPr>
        <p:txBody>
          <a:bodyPr wrap="square" rtlCol="0">
            <a:spAutoFit/>
          </a:bodyPr>
          <a:lstStyle/>
          <a:p>
            <a:pPr algn="just"/>
            <a:r>
              <a:rPr lang="en-US" sz="2300" dirty="0">
                <a:solidFill>
                  <a:srgbClr val="C00000"/>
                </a:solidFill>
                <a:latin typeface="Arial" panose="020B0604020202020204" pitchFamily="34" charset="0"/>
                <a:cs typeface="Arial" panose="020B0604020202020204" pitchFamily="34" charset="0"/>
              </a:rPr>
              <a:t>The idea is a symbiosis and the improving of standards. The days of winging things are gone. </a:t>
            </a:r>
          </a:p>
          <a:p>
            <a:pPr algn="just"/>
            <a:endParaRPr lang="en-US" sz="2300" dirty="0">
              <a:solidFill>
                <a:srgbClr val="C00000"/>
              </a:solidFill>
              <a:latin typeface="Arial" panose="020B0604020202020204" pitchFamily="34" charset="0"/>
              <a:cs typeface="Arial" panose="020B0604020202020204" pitchFamily="34" charset="0"/>
            </a:endParaRPr>
          </a:p>
          <a:p>
            <a:pPr algn="just"/>
            <a:r>
              <a:rPr lang="en-US" sz="2300" dirty="0">
                <a:solidFill>
                  <a:srgbClr val="C00000"/>
                </a:solidFill>
                <a:latin typeface="Arial" panose="020B0604020202020204" pitchFamily="34" charset="0"/>
                <a:cs typeface="Arial" panose="020B0604020202020204" pitchFamily="34" charset="0"/>
              </a:rPr>
              <a:t>Both BCOs and architectural professionals need to </a:t>
            </a:r>
            <a:r>
              <a:rPr lang="en-US" sz="2300">
                <a:solidFill>
                  <a:srgbClr val="C00000"/>
                </a:solidFill>
                <a:latin typeface="Arial" panose="020B0604020202020204" pitchFamily="34" charset="0"/>
                <a:cs typeface="Arial" panose="020B0604020202020204" pitchFamily="34" charset="0"/>
              </a:rPr>
              <a:t>be stringent   </a:t>
            </a:r>
            <a:r>
              <a:rPr lang="en-US" sz="2300" dirty="0">
                <a:solidFill>
                  <a:srgbClr val="C00000"/>
                </a:solidFill>
                <a:latin typeface="Arial" panose="020B0604020202020204" pitchFamily="34" charset="0"/>
                <a:cs typeface="Arial" panose="020B0604020202020204" pitchFamily="34" charset="0"/>
              </a:rPr>
              <a:t>on the specifications and the duties.  </a:t>
            </a:r>
          </a:p>
          <a:p>
            <a:pPr algn="just"/>
            <a:endParaRPr lang="en-US" sz="2300" dirty="0">
              <a:solidFill>
                <a:srgbClr val="C00000"/>
              </a:solidFill>
              <a:latin typeface="Arial" panose="020B0604020202020204" pitchFamily="34" charset="0"/>
              <a:cs typeface="Arial" panose="020B0604020202020204" pitchFamily="34" charset="0"/>
            </a:endParaRPr>
          </a:p>
          <a:p>
            <a:pPr algn="just"/>
            <a:r>
              <a:rPr lang="en-US" sz="2300" b="1" dirty="0">
                <a:solidFill>
                  <a:srgbClr val="C00000"/>
                </a:solidFill>
                <a:latin typeface="Arial" panose="020B0604020202020204" pitchFamily="34" charset="0"/>
                <a:cs typeface="Arial" panose="020B0604020202020204" pitchFamily="34" charset="0"/>
              </a:rPr>
              <a:t>Alienation of each other is a thing of the past and is plainly a matter of a boring past.</a:t>
            </a:r>
          </a:p>
          <a:p>
            <a:pPr algn="just"/>
            <a:endParaRPr lang="en-US" sz="2300" dirty="0">
              <a:solidFill>
                <a:srgbClr val="C00000"/>
              </a:solidFill>
              <a:latin typeface="Arial" panose="020B0604020202020204" pitchFamily="34" charset="0"/>
              <a:cs typeface="Arial" panose="020B0604020202020204" pitchFamily="34" charset="0"/>
            </a:endParaRPr>
          </a:p>
          <a:p>
            <a:pPr algn="just"/>
            <a:endParaRPr lang="en-US" sz="2300" dirty="0">
              <a:solidFill>
                <a:srgbClr val="C00000"/>
              </a:solidFill>
              <a:latin typeface="Arial" panose="020B0604020202020204" pitchFamily="34" charset="0"/>
              <a:cs typeface="Arial" panose="020B0604020202020204" pitchFamily="34" charset="0"/>
            </a:endParaRPr>
          </a:p>
          <a:p>
            <a:pPr algn="just"/>
            <a:endParaRPr lang="en-US" sz="2300" b="1" dirty="0">
              <a:latin typeface="Arial" panose="020B0604020202020204" pitchFamily="34" charset="0"/>
              <a:cs typeface="Arial" panose="020B0604020202020204" pitchFamily="34" charset="0"/>
            </a:endParaRPr>
          </a:p>
          <a:p>
            <a:endParaRPr lang="en-US" sz="2300" dirty="0"/>
          </a:p>
        </p:txBody>
      </p:sp>
      <p:sp>
        <p:nvSpPr>
          <p:cNvPr id="5" name="Rectangle 4">
            <a:extLst>
              <a:ext uri="{FF2B5EF4-FFF2-40B4-BE49-F238E27FC236}">
                <a16:creationId xmlns:a16="http://schemas.microsoft.com/office/drawing/2014/main" id="{23914219-88B3-A54B-B28A-33CCE85BFE66}"/>
              </a:ext>
            </a:extLst>
          </p:cNvPr>
          <p:cNvSpPr/>
          <p:nvPr/>
        </p:nvSpPr>
        <p:spPr>
          <a:xfrm>
            <a:off x="11905488" y="0"/>
            <a:ext cx="286512"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924583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975E9DC-FF8B-9349-A3EF-9C96DCF117E2}"/>
              </a:ext>
            </a:extLst>
          </p:cNvPr>
          <p:cNvPicPr/>
          <p:nvPr/>
        </p:nvPicPr>
        <p:blipFill rotWithShape="1">
          <a:blip r:embed="rId2">
            <a:extLst>
              <a:ext uri="{28A0092B-C50C-407E-A947-70E740481C1C}">
                <a14:useLocalDpi xmlns:a14="http://schemas.microsoft.com/office/drawing/2010/main" val="0"/>
              </a:ext>
            </a:extLst>
          </a:blip>
          <a:srcRect l="10580" t="23240" r="10580" b="20447"/>
          <a:stretch/>
        </p:blipFill>
        <p:spPr bwMode="auto">
          <a:xfrm>
            <a:off x="0" y="2722033"/>
            <a:ext cx="2387600" cy="1413933"/>
          </a:xfrm>
          <a:prstGeom prst="rect">
            <a:avLst/>
          </a:prstGeom>
          <a:noFill/>
          <a:ln>
            <a:noFill/>
          </a:ln>
        </p:spPr>
      </p:pic>
      <p:sp>
        <p:nvSpPr>
          <p:cNvPr id="3" name="TextBox 2">
            <a:extLst>
              <a:ext uri="{FF2B5EF4-FFF2-40B4-BE49-F238E27FC236}">
                <a16:creationId xmlns:a16="http://schemas.microsoft.com/office/drawing/2014/main" id="{6600EC15-E278-884A-BC53-F972721ACA1F}"/>
              </a:ext>
            </a:extLst>
          </p:cNvPr>
          <p:cNvSpPr txBox="1"/>
          <p:nvPr/>
        </p:nvSpPr>
        <p:spPr>
          <a:xfrm>
            <a:off x="1537367" y="327668"/>
            <a:ext cx="11055685" cy="1938992"/>
          </a:xfrm>
          <a:prstGeom prst="rect">
            <a:avLst/>
          </a:prstGeom>
          <a:noFill/>
        </p:spPr>
        <p:txBody>
          <a:bodyPr wrap="square" rtlCol="0">
            <a:spAutoFit/>
          </a:bodyPr>
          <a:lstStyle/>
          <a:p>
            <a:r>
              <a:rPr lang="en-US" sz="4000" b="1" dirty="0">
                <a:latin typeface="Arial" panose="020B0604020202020204" pitchFamily="34" charset="0"/>
                <a:cs typeface="Arial" panose="020B0604020202020204" pitchFamily="34" charset="0"/>
              </a:rPr>
              <a:t>but it was approved….</a:t>
            </a:r>
          </a:p>
          <a:p>
            <a:endParaRPr lang="en-US" sz="4000" b="1" dirty="0">
              <a:latin typeface="Arial" panose="020B0604020202020204" pitchFamily="34" charset="0"/>
              <a:cs typeface="Arial" panose="020B0604020202020204" pitchFamily="34" charset="0"/>
            </a:endParaRPr>
          </a:p>
          <a:p>
            <a:r>
              <a:rPr lang="en-US" sz="4000" dirty="0">
                <a:latin typeface="Arial" panose="020B0604020202020204" pitchFamily="34" charset="0"/>
                <a:cs typeface="Arial" panose="020B0604020202020204" pitchFamily="34" charset="0"/>
              </a:rPr>
              <a:t>It’s a collective responsibility</a:t>
            </a:r>
          </a:p>
        </p:txBody>
      </p:sp>
      <p:sp>
        <p:nvSpPr>
          <p:cNvPr id="4" name="TextBox 3">
            <a:extLst>
              <a:ext uri="{FF2B5EF4-FFF2-40B4-BE49-F238E27FC236}">
                <a16:creationId xmlns:a16="http://schemas.microsoft.com/office/drawing/2014/main" id="{8CDB2FE8-352B-8E48-A5EF-633788DB18B5}"/>
              </a:ext>
            </a:extLst>
          </p:cNvPr>
          <p:cNvSpPr txBox="1"/>
          <p:nvPr/>
        </p:nvSpPr>
        <p:spPr>
          <a:xfrm>
            <a:off x="8852567" y="2613391"/>
            <a:ext cx="5793875" cy="1631216"/>
          </a:xfrm>
          <a:prstGeom prst="rect">
            <a:avLst/>
          </a:prstGeom>
          <a:noFill/>
        </p:spPr>
        <p:txBody>
          <a:bodyPr wrap="square" rtlCol="0">
            <a:spAutoFit/>
          </a:bodyPr>
          <a:lstStyle/>
          <a:p>
            <a:pPr algn="just"/>
            <a:r>
              <a:rPr lang="en-US" sz="10000" b="1" dirty="0">
                <a:solidFill>
                  <a:srgbClr val="C00000"/>
                </a:solidFill>
                <a:latin typeface="Arial" panose="020B0604020202020204" pitchFamily="34" charset="0"/>
                <a:cs typeface="Arial" panose="020B0604020202020204" pitchFamily="34" charset="0"/>
              </a:rPr>
              <a:t>END </a:t>
            </a:r>
            <a:endParaRPr lang="en-US" sz="10000" b="1"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63F8BD64-95F9-1048-869C-71D3AC87EC77}"/>
              </a:ext>
            </a:extLst>
          </p:cNvPr>
          <p:cNvSpPr/>
          <p:nvPr/>
        </p:nvSpPr>
        <p:spPr>
          <a:xfrm>
            <a:off x="11905488" y="0"/>
            <a:ext cx="286512"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85209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987DCA0-027D-1D4F-B130-21D6E1908C7F}"/>
              </a:ext>
            </a:extLst>
          </p:cNvPr>
          <p:cNvPicPr>
            <a:picLocks noChangeAspect="1"/>
          </p:cNvPicPr>
          <p:nvPr/>
        </p:nvPicPr>
        <p:blipFill>
          <a:blip r:embed="rId2"/>
          <a:stretch>
            <a:fillRect/>
          </a:stretch>
        </p:blipFill>
        <p:spPr>
          <a:xfrm>
            <a:off x="0" y="0"/>
            <a:ext cx="10273033" cy="6844966"/>
          </a:xfrm>
          <a:prstGeom prst="rect">
            <a:avLst/>
          </a:prstGeom>
        </p:spPr>
      </p:pic>
      <p:pic>
        <p:nvPicPr>
          <p:cNvPr id="4" name="Picture 3">
            <a:extLst>
              <a:ext uri="{FF2B5EF4-FFF2-40B4-BE49-F238E27FC236}">
                <a16:creationId xmlns:a16="http://schemas.microsoft.com/office/drawing/2014/main" id="{B1189B36-62DC-5B44-9C7F-CEC647B96C26}"/>
              </a:ext>
            </a:extLst>
          </p:cNvPr>
          <p:cNvPicPr/>
          <p:nvPr/>
        </p:nvPicPr>
        <p:blipFill rotWithShape="1">
          <a:blip r:embed="rId3">
            <a:extLst>
              <a:ext uri="{28A0092B-C50C-407E-A947-70E740481C1C}">
                <a14:useLocalDpi xmlns:a14="http://schemas.microsoft.com/office/drawing/2010/main" val="0"/>
              </a:ext>
            </a:extLst>
          </a:blip>
          <a:srcRect l="10580" t="23240" r="10580" b="20447"/>
          <a:stretch/>
        </p:blipFill>
        <p:spPr bwMode="auto">
          <a:xfrm>
            <a:off x="9475216" y="2854850"/>
            <a:ext cx="2387600" cy="1413933"/>
          </a:xfrm>
          <a:prstGeom prst="rect">
            <a:avLst/>
          </a:prstGeom>
          <a:noFill/>
          <a:ln>
            <a:noFill/>
          </a:ln>
        </p:spPr>
      </p:pic>
      <p:sp>
        <p:nvSpPr>
          <p:cNvPr id="5" name="TextBox 4">
            <a:extLst>
              <a:ext uri="{FF2B5EF4-FFF2-40B4-BE49-F238E27FC236}">
                <a16:creationId xmlns:a16="http://schemas.microsoft.com/office/drawing/2014/main" id="{A0B319C5-180F-C640-B1CD-6925E08D5ED2}"/>
              </a:ext>
            </a:extLst>
          </p:cNvPr>
          <p:cNvSpPr txBox="1"/>
          <p:nvPr/>
        </p:nvSpPr>
        <p:spPr>
          <a:xfrm>
            <a:off x="165173" y="1073482"/>
            <a:ext cx="10107860" cy="707886"/>
          </a:xfrm>
          <a:prstGeom prst="rect">
            <a:avLst/>
          </a:prstGeom>
          <a:noFill/>
        </p:spPr>
        <p:txBody>
          <a:bodyPr wrap="square" rtlCol="0">
            <a:spAutoFit/>
          </a:bodyPr>
          <a:lstStyle/>
          <a:p>
            <a:r>
              <a:rPr lang="en-US" sz="4000" b="1" dirty="0">
                <a:solidFill>
                  <a:schemeClr val="bg1"/>
                </a:solidFill>
              </a:rPr>
              <a:t>the future it today is exciting and complex.</a:t>
            </a:r>
          </a:p>
        </p:txBody>
      </p:sp>
      <p:sp>
        <p:nvSpPr>
          <p:cNvPr id="6" name="Rectangle 5">
            <a:extLst>
              <a:ext uri="{FF2B5EF4-FFF2-40B4-BE49-F238E27FC236}">
                <a16:creationId xmlns:a16="http://schemas.microsoft.com/office/drawing/2014/main" id="{6A249609-3B6B-A74A-B580-9B037A59D688}"/>
              </a:ext>
            </a:extLst>
          </p:cNvPr>
          <p:cNvSpPr/>
          <p:nvPr/>
        </p:nvSpPr>
        <p:spPr>
          <a:xfrm>
            <a:off x="11905488" y="0"/>
            <a:ext cx="286512"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760352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43278B5-F114-184B-970C-75D34237F318}"/>
              </a:ext>
            </a:extLst>
          </p:cNvPr>
          <p:cNvPicPr>
            <a:picLocks noChangeAspect="1"/>
          </p:cNvPicPr>
          <p:nvPr/>
        </p:nvPicPr>
        <p:blipFill>
          <a:blip r:embed="rId2"/>
          <a:stretch>
            <a:fillRect/>
          </a:stretch>
        </p:blipFill>
        <p:spPr>
          <a:xfrm>
            <a:off x="0" y="7348"/>
            <a:ext cx="10319238" cy="6879492"/>
          </a:xfrm>
          <a:prstGeom prst="rect">
            <a:avLst/>
          </a:prstGeom>
        </p:spPr>
      </p:pic>
      <p:pic>
        <p:nvPicPr>
          <p:cNvPr id="4" name="Picture 3">
            <a:extLst>
              <a:ext uri="{FF2B5EF4-FFF2-40B4-BE49-F238E27FC236}">
                <a16:creationId xmlns:a16="http://schemas.microsoft.com/office/drawing/2014/main" id="{B1189B36-62DC-5B44-9C7F-CEC647B96C26}"/>
              </a:ext>
            </a:extLst>
          </p:cNvPr>
          <p:cNvPicPr/>
          <p:nvPr/>
        </p:nvPicPr>
        <p:blipFill rotWithShape="1">
          <a:blip r:embed="rId3">
            <a:extLst>
              <a:ext uri="{28A0092B-C50C-407E-A947-70E740481C1C}">
                <a14:useLocalDpi xmlns:a14="http://schemas.microsoft.com/office/drawing/2010/main" val="0"/>
              </a:ext>
            </a:extLst>
          </a:blip>
          <a:srcRect l="10580" t="23240" r="10580" b="20447"/>
          <a:stretch/>
        </p:blipFill>
        <p:spPr bwMode="auto">
          <a:xfrm>
            <a:off x="9483461" y="2740127"/>
            <a:ext cx="2387600" cy="1413933"/>
          </a:xfrm>
          <a:prstGeom prst="rect">
            <a:avLst/>
          </a:prstGeom>
          <a:noFill/>
          <a:ln>
            <a:noFill/>
          </a:ln>
        </p:spPr>
      </p:pic>
      <p:sp>
        <p:nvSpPr>
          <p:cNvPr id="2" name="TextBox 1">
            <a:extLst>
              <a:ext uri="{FF2B5EF4-FFF2-40B4-BE49-F238E27FC236}">
                <a16:creationId xmlns:a16="http://schemas.microsoft.com/office/drawing/2014/main" id="{96C077B4-8164-1146-81D7-F72EC09218A5}"/>
              </a:ext>
            </a:extLst>
          </p:cNvPr>
          <p:cNvSpPr txBox="1"/>
          <p:nvPr/>
        </p:nvSpPr>
        <p:spPr>
          <a:xfrm>
            <a:off x="245805" y="301341"/>
            <a:ext cx="10107860" cy="707886"/>
          </a:xfrm>
          <a:prstGeom prst="rect">
            <a:avLst/>
          </a:prstGeom>
          <a:noFill/>
        </p:spPr>
        <p:txBody>
          <a:bodyPr wrap="square" rtlCol="0">
            <a:spAutoFit/>
          </a:bodyPr>
          <a:lstStyle/>
          <a:p>
            <a:r>
              <a:rPr lang="en-US" sz="4000" b="1" dirty="0">
                <a:solidFill>
                  <a:schemeClr val="bg1"/>
                </a:solidFill>
              </a:rPr>
              <a:t>the future it today is exciting and complex.</a:t>
            </a:r>
          </a:p>
        </p:txBody>
      </p:sp>
      <p:sp>
        <p:nvSpPr>
          <p:cNvPr id="6" name="Rectangle 5">
            <a:extLst>
              <a:ext uri="{FF2B5EF4-FFF2-40B4-BE49-F238E27FC236}">
                <a16:creationId xmlns:a16="http://schemas.microsoft.com/office/drawing/2014/main" id="{E8CD2501-CB84-9944-A17A-C4CC61B6BEFA}"/>
              </a:ext>
            </a:extLst>
          </p:cNvPr>
          <p:cNvSpPr/>
          <p:nvPr/>
        </p:nvSpPr>
        <p:spPr>
          <a:xfrm>
            <a:off x="11905488" y="0"/>
            <a:ext cx="286512"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373070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80C82E3-94F7-AF4D-ACDC-D075A92831AA}"/>
              </a:ext>
            </a:extLst>
          </p:cNvPr>
          <p:cNvPicPr>
            <a:picLocks noChangeAspect="1"/>
          </p:cNvPicPr>
          <p:nvPr/>
        </p:nvPicPr>
        <p:blipFill rotWithShape="1">
          <a:blip r:embed="rId2"/>
          <a:srcRect l="1791" r="1739"/>
          <a:stretch/>
        </p:blipFill>
        <p:spPr>
          <a:xfrm>
            <a:off x="-124473" y="0"/>
            <a:ext cx="9928873" cy="6858000"/>
          </a:xfrm>
          <a:prstGeom prst="rect">
            <a:avLst/>
          </a:prstGeom>
        </p:spPr>
      </p:pic>
      <p:pic>
        <p:nvPicPr>
          <p:cNvPr id="4" name="Picture 3">
            <a:extLst>
              <a:ext uri="{FF2B5EF4-FFF2-40B4-BE49-F238E27FC236}">
                <a16:creationId xmlns:a16="http://schemas.microsoft.com/office/drawing/2014/main" id="{B1189B36-62DC-5B44-9C7F-CEC647B96C26}"/>
              </a:ext>
            </a:extLst>
          </p:cNvPr>
          <p:cNvPicPr/>
          <p:nvPr/>
        </p:nvPicPr>
        <p:blipFill rotWithShape="1">
          <a:blip r:embed="rId3">
            <a:extLst>
              <a:ext uri="{28A0092B-C50C-407E-A947-70E740481C1C}">
                <a14:useLocalDpi xmlns:a14="http://schemas.microsoft.com/office/drawing/2010/main" val="0"/>
              </a:ext>
            </a:extLst>
          </a:blip>
          <a:srcRect l="10580" t="23240" r="10580" b="20447"/>
          <a:stretch/>
        </p:blipFill>
        <p:spPr bwMode="auto">
          <a:xfrm>
            <a:off x="9606280" y="3050671"/>
            <a:ext cx="2387600" cy="1413933"/>
          </a:xfrm>
          <a:prstGeom prst="rect">
            <a:avLst/>
          </a:prstGeom>
          <a:noFill/>
          <a:ln>
            <a:noFill/>
          </a:ln>
        </p:spPr>
      </p:pic>
      <p:sp>
        <p:nvSpPr>
          <p:cNvPr id="6" name="TextBox 5">
            <a:extLst>
              <a:ext uri="{FF2B5EF4-FFF2-40B4-BE49-F238E27FC236}">
                <a16:creationId xmlns:a16="http://schemas.microsoft.com/office/drawing/2014/main" id="{49F1B875-CDFB-F84A-9E82-945C4BF057CE}"/>
              </a:ext>
            </a:extLst>
          </p:cNvPr>
          <p:cNvSpPr txBox="1"/>
          <p:nvPr/>
        </p:nvSpPr>
        <p:spPr>
          <a:xfrm>
            <a:off x="245805" y="301341"/>
            <a:ext cx="10107860" cy="707886"/>
          </a:xfrm>
          <a:prstGeom prst="rect">
            <a:avLst/>
          </a:prstGeom>
          <a:noFill/>
        </p:spPr>
        <p:txBody>
          <a:bodyPr wrap="square" rtlCol="0">
            <a:spAutoFit/>
          </a:bodyPr>
          <a:lstStyle/>
          <a:p>
            <a:r>
              <a:rPr lang="en-US" sz="4000" b="1" dirty="0">
                <a:solidFill>
                  <a:schemeClr val="bg1"/>
                </a:solidFill>
              </a:rPr>
              <a:t>the future it today is exciting and complex.</a:t>
            </a:r>
          </a:p>
        </p:txBody>
      </p:sp>
      <p:sp>
        <p:nvSpPr>
          <p:cNvPr id="7" name="Rectangle 6">
            <a:extLst>
              <a:ext uri="{FF2B5EF4-FFF2-40B4-BE49-F238E27FC236}">
                <a16:creationId xmlns:a16="http://schemas.microsoft.com/office/drawing/2014/main" id="{3AA949E5-B98D-4B46-8BD0-1226924A63A0}"/>
              </a:ext>
            </a:extLst>
          </p:cNvPr>
          <p:cNvSpPr/>
          <p:nvPr/>
        </p:nvSpPr>
        <p:spPr>
          <a:xfrm>
            <a:off x="11905488" y="0"/>
            <a:ext cx="286512"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971519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8D6CEA6-5462-D840-B7B4-9EBD2F87BF42}"/>
              </a:ext>
            </a:extLst>
          </p:cNvPr>
          <p:cNvPicPr>
            <a:picLocks noChangeAspect="1"/>
          </p:cNvPicPr>
          <p:nvPr/>
        </p:nvPicPr>
        <p:blipFill rotWithShape="1">
          <a:blip r:embed="rId2"/>
          <a:srcRect l="2130" t="11936" r="3800"/>
          <a:stretch/>
        </p:blipFill>
        <p:spPr>
          <a:xfrm>
            <a:off x="-1" y="0"/>
            <a:ext cx="11010971" cy="6857999"/>
          </a:xfrm>
          <a:prstGeom prst="rect">
            <a:avLst/>
          </a:prstGeom>
        </p:spPr>
      </p:pic>
      <p:pic>
        <p:nvPicPr>
          <p:cNvPr id="4" name="Picture 3">
            <a:extLst>
              <a:ext uri="{FF2B5EF4-FFF2-40B4-BE49-F238E27FC236}">
                <a16:creationId xmlns:a16="http://schemas.microsoft.com/office/drawing/2014/main" id="{B1189B36-62DC-5B44-9C7F-CEC647B96C26}"/>
              </a:ext>
            </a:extLst>
          </p:cNvPr>
          <p:cNvPicPr/>
          <p:nvPr/>
        </p:nvPicPr>
        <p:blipFill rotWithShape="1">
          <a:blip r:embed="rId3">
            <a:extLst>
              <a:ext uri="{28A0092B-C50C-407E-A947-70E740481C1C}">
                <a14:useLocalDpi xmlns:a14="http://schemas.microsoft.com/office/drawing/2010/main" val="0"/>
              </a:ext>
            </a:extLst>
          </a:blip>
          <a:srcRect l="10580" t="23240" r="10580" b="20447"/>
          <a:stretch/>
        </p:blipFill>
        <p:spPr bwMode="auto">
          <a:xfrm>
            <a:off x="9572361" y="2977519"/>
            <a:ext cx="2387600" cy="1413933"/>
          </a:xfrm>
          <a:prstGeom prst="rect">
            <a:avLst/>
          </a:prstGeom>
          <a:noFill/>
          <a:ln>
            <a:noFill/>
          </a:ln>
        </p:spPr>
      </p:pic>
      <p:sp>
        <p:nvSpPr>
          <p:cNvPr id="7" name="TextBox 6">
            <a:extLst>
              <a:ext uri="{FF2B5EF4-FFF2-40B4-BE49-F238E27FC236}">
                <a16:creationId xmlns:a16="http://schemas.microsoft.com/office/drawing/2014/main" id="{E1D5132C-F4EA-C044-AA9D-3BBA03426C47}"/>
              </a:ext>
            </a:extLst>
          </p:cNvPr>
          <p:cNvSpPr txBox="1"/>
          <p:nvPr/>
        </p:nvSpPr>
        <p:spPr>
          <a:xfrm>
            <a:off x="245805" y="301341"/>
            <a:ext cx="10107860" cy="707886"/>
          </a:xfrm>
          <a:prstGeom prst="rect">
            <a:avLst/>
          </a:prstGeom>
          <a:noFill/>
        </p:spPr>
        <p:txBody>
          <a:bodyPr wrap="square" rtlCol="0">
            <a:spAutoFit/>
          </a:bodyPr>
          <a:lstStyle/>
          <a:p>
            <a:r>
              <a:rPr lang="en-US" sz="4000" b="1" dirty="0">
                <a:solidFill>
                  <a:schemeClr val="bg1"/>
                </a:solidFill>
              </a:rPr>
              <a:t>the future it today is exciting and complex.</a:t>
            </a:r>
          </a:p>
        </p:txBody>
      </p:sp>
      <p:sp>
        <p:nvSpPr>
          <p:cNvPr id="8" name="Rectangle 7">
            <a:extLst>
              <a:ext uri="{FF2B5EF4-FFF2-40B4-BE49-F238E27FC236}">
                <a16:creationId xmlns:a16="http://schemas.microsoft.com/office/drawing/2014/main" id="{5D99D73D-51F9-8648-818D-948FA23AF855}"/>
              </a:ext>
            </a:extLst>
          </p:cNvPr>
          <p:cNvSpPr/>
          <p:nvPr/>
        </p:nvSpPr>
        <p:spPr>
          <a:xfrm>
            <a:off x="11905488" y="0"/>
            <a:ext cx="286512"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91575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975E9DC-FF8B-9349-A3EF-9C96DCF117E2}"/>
              </a:ext>
            </a:extLst>
          </p:cNvPr>
          <p:cNvPicPr/>
          <p:nvPr/>
        </p:nvPicPr>
        <p:blipFill rotWithShape="1">
          <a:blip r:embed="rId2">
            <a:extLst>
              <a:ext uri="{28A0092B-C50C-407E-A947-70E740481C1C}">
                <a14:useLocalDpi xmlns:a14="http://schemas.microsoft.com/office/drawing/2010/main" val="0"/>
              </a:ext>
            </a:extLst>
          </a:blip>
          <a:srcRect l="10580" t="23240" r="10580" b="20447"/>
          <a:stretch/>
        </p:blipFill>
        <p:spPr bwMode="auto">
          <a:xfrm>
            <a:off x="32084" y="2641823"/>
            <a:ext cx="2387600" cy="1413933"/>
          </a:xfrm>
          <a:prstGeom prst="rect">
            <a:avLst/>
          </a:prstGeom>
          <a:noFill/>
          <a:ln>
            <a:noFill/>
          </a:ln>
        </p:spPr>
      </p:pic>
      <p:sp>
        <p:nvSpPr>
          <p:cNvPr id="3" name="TextBox 2">
            <a:extLst>
              <a:ext uri="{FF2B5EF4-FFF2-40B4-BE49-F238E27FC236}">
                <a16:creationId xmlns:a16="http://schemas.microsoft.com/office/drawing/2014/main" id="{6600EC15-E278-884A-BC53-F972721ACA1F}"/>
              </a:ext>
            </a:extLst>
          </p:cNvPr>
          <p:cNvSpPr txBox="1"/>
          <p:nvPr/>
        </p:nvSpPr>
        <p:spPr>
          <a:xfrm>
            <a:off x="1193800" y="381622"/>
            <a:ext cx="8472905" cy="707886"/>
          </a:xfrm>
          <a:prstGeom prst="rect">
            <a:avLst/>
          </a:prstGeom>
          <a:noFill/>
        </p:spPr>
        <p:txBody>
          <a:bodyPr wrap="square" rtlCol="0">
            <a:spAutoFit/>
          </a:bodyPr>
          <a:lstStyle/>
          <a:p>
            <a:r>
              <a:rPr lang="en-US" sz="4000" b="1" dirty="0">
                <a:latin typeface="Arial" panose="020B0604020202020204" pitchFamily="34" charset="0"/>
                <a:cs typeface="Arial" panose="020B0604020202020204" pitchFamily="34" charset="0"/>
              </a:rPr>
              <a:t>professional Body</a:t>
            </a:r>
          </a:p>
        </p:txBody>
      </p:sp>
      <p:sp>
        <p:nvSpPr>
          <p:cNvPr id="7" name="TextBox 6">
            <a:extLst>
              <a:ext uri="{FF2B5EF4-FFF2-40B4-BE49-F238E27FC236}">
                <a16:creationId xmlns:a16="http://schemas.microsoft.com/office/drawing/2014/main" id="{EB83FFCA-5A6C-DB4B-8E0F-84B5928BC197}"/>
              </a:ext>
            </a:extLst>
          </p:cNvPr>
          <p:cNvSpPr txBox="1"/>
          <p:nvPr/>
        </p:nvSpPr>
        <p:spPr>
          <a:xfrm>
            <a:off x="2387600" y="1089508"/>
            <a:ext cx="9226885" cy="4893647"/>
          </a:xfrm>
          <a:prstGeom prst="rect">
            <a:avLst/>
          </a:prstGeom>
          <a:noFill/>
        </p:spPr>
        <p:txBody>
          <a:bodyPr wrap="square" rtlCol="0">
            <a:spAutoFit/>
          </a:bodyPr>
          <a:lstStyle/>
          <a:p>
            <a:pPr algn="just"/>
            <a:r>
              <a:rPr lang="en-US" sz="2400" dirty="0">
                <a:latin typeface="Arial" panose="020B0604020202020204" pitchFamily="34" charset="0"/>
                <a:cs typeface="Arial" panose="020B0604020202020204" pitchFamily="34" charset="0"/>
              </a:rPr>
              <a:t>We, SACAP, are </a:t>
            </a:r>
            <a:r>
              <a:rPr lang="en-US" sz="2400" b="1" dirty="0">
                <a:latin typeface="Arial" panose="020B0604020202020204" pitchFamily="34" charset="0"/>
                <a:cs typeface="Arial" panose="020B0604020202020204" pitchFamily="34" charset="0"/>
              </a:rPr>
              <a:t>enthused by your request to join</a:t>
            </a:r>
            <a:r>
              <a:rPr lang="en-US" sz="2400" dirty="0">
                <a:latin typeface="Arial" panose="020B0604020202020204" pitchFamily="34" charset="0"/>
                <a:cs typeface="Arial" panose="020B0604020202020204" pitchFamily="34" charset="0"/>
              </a:rPr>
              <a:t> the Professional body Regulator. </a:t>
            </a:r>
          </a:p>
          <a:p>
            <a:pPr algn="just"/>
            <a:endParaRPr lang="en-US" sz="2400" dirty="0">
              <a:latin typeface="Arial" panose="020B0604020202020204" pitchFamily="34" charset="0"/>
              <a:cs typeface="Arial" panose="020B0604020202020204" pitchFamily="34" charset="0"/>
            </a:endParaRPr>
          </a:p>
          <a:p>
            <a:pPr algn="just"/>
            <a:r>
              <a:rPr lang="en-US" sz="2400" dirty="0">
                <a:latin typeface="Arial" panose="020B0604020202020204" pitchFamily="34" charset="0"/>
                <a:cs typeface="Arial" panose="020B0604020202020204" pitchFamily="34" charset="0"/>
              </a:rPr>
              <a:t>Building Control Officers: we look forward to </a:t>
            </a:r>
            <a:r>
              <a:rPr lang="en-US" sz="2400" b="1" dirty="0">
                <a:latin typeface="Arial" panose="020B0604020202020204" pitchFamily="34" charset="0"/>
                <a:cs typeface="Arial" panose="020B0604020202020204" pitchFamily="34" charset="0"/>
              </a:rPr>
              <a:t>welcoming you over to our profession. </a:t>
            </a:r>
          </a:p>
          <a:p>
            <a:pPr algn="just"/>
            <a:endParaRPr lang="en-US" sz="2400" dirty="0">
              <a:latin typeface="Arial" panose="020B0604020202020204" pitchFamily="34" charset="0"/>
              <a:cs typeface="Arial" panose="020B0604020202020204" pitchFamily="34" charset="0"/>
            </a:endParaRPr>
          </a:p>
          <a:p>
            <a:pPr algn="just"/>
            <a:r>
              <a:rPr lang="en-US" sz="2400" dirty="0">
                <a:latin typeface="Arial" panose="020B0604020202020204" pitchFamily="34" charset="0"/>
                <a:cs typeface="Arial" panose="020B0604020202020204" pitchFamily="34" charset="0"/>
              </a:rPr>
              <a:t>We look forward to working with you. </a:t>
            </a:r>
            <a:r>
              <a:rPr lang="en-US" sz="2400" b="1" dirty="0">
                <a:latin typeface="Arial" panose="020B0604020202020204" pitchFamily="34" charset="0"/>
                <a:cs typeface="Arial" panose="020B0604020202020204" pitchFamily="34" charset="0"/>
              </a:rPr>
              <a:t>Know that you have a home at SACAP. </a:t>
            </a:r>
          </a:p>
          <a:p>
            <a:pPr algn="just"/>
            <a:endParaRPr lang="en-US" sz="2400" dirty="0">
              <a:latin typeface="Arial" panose="020B0604020202020204" pitchFamily="34" charset="0"/>
              <a:cs typeface="Arial" panose="020B0604020202020204" pitchFamily="34" charset="0"/>
            </a:endParaRPr>
          </a:p>
          <a:p>
            <a:pPr algn="just"/>
            <a:r>
              <a:rPr lang="en-US" sz="2400" dirty="0">
                <a:latin typeface="Arial" panose="020B0604020202020204" pitchFamily="34" charset="0"/>
                <a:cs typeface="Arial" panose="020B0604020202020204" pitchFamily="34" charset="0"/>
              </a:rPr>
              <a:t>For your professional betterment, I take to this moment to </a:t>
            </a:r>
            <a:r>
              <a:rPr lang="en-US" sz="2400" b="1" dirty="0">
                <a:latin typeface="Arial" panose="020B0604020202020204" pitchFamily="34" charset="0"/>
                <a:cs typeface="Arial" panose="020B0604020202020204" pitchFamily="34" charset="0"/>
              </a:rPr>
              <a:t>introduce you to our efficient Acting Registrar</a:t>
            </a:r>
            <a:r>
              <a:rPr lang="en-US" sz="2400" dirty="0">
                <a:latin typeface="Arial" panose="020B0604020202020204" pitchFamily="34" charset="0"/>
                <a:cs typeface="Arial" panose="020B0604020202020204" pitchFamily="34" charset="0"/>
              </a:rPr>
              <a:t>, a gentleman of the law and a helpful advisor, </a:t>
            </a:r>
            <a:r>
              <a:rPr lang="en-US" sz="2400" b="1" dirty="0">
                <a:latin typeface="Arial" panose="020B0604020202020204" pitchFamily="34" charset="0"/>
                <a:cs typeface="Arial" panose="020B0604020202020204" pitchFamily="34" charset="0"/>
              </a:rPr>
              <a:t>Advocate Toto </a:t>
            </a:r>
            <a:r>
              <a:rPr lang="en-US" sz="2400" b="1" dirty="0" err="1">
                <a:latin typeface="Arial" panose="020B0604020202020204" pitchFamily="34" charset="0"/>
                <a:cs typeface="Arial" panose="020B0604020202020204" pitchFamily="34" charset="0"/>
              </a:rPr>
              <a:t>Fiduli</a:t>
            </a:r>
            <a:r>
              <a:rPr lang="en-US" sz="2400" b="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He will guide you on navigating the Code of Conduct and registration.</a:t>
            </a:r>
          </a:p>
        </p:txBody>
      </p:sp>
      <p:sp>
        <p:nvSpPr>
          <p:cNvPr id="5" name="Rectangle 4">
            <a:extLst>
              <a:ext uri="{FF2B5EF4-FFF2-40B4-BE49-F238E27FC236}">
                <a16:creationId xmlns:a16="http://schemas.microsoft.com/office/drawing/2014/main" id="{177CD84E-4BA4-CD4E-8FBA-0239546FE11D}"/>
              </a:ext>
            </a:extLst>
          </p:cNvPr>
          <p:cNvSpPr/>
          <p:nvPr/>
        </p:nvSpPr>
        <p:spPr>
          <a:xfrm>
            <a:off x="11905488" y="0"/>
            <a:ext cx="286512"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736583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975E9DC-FF8B-9349-A3EF-9C96DCF117E2}"/>
              </a:ext>
            </a:extLst>
          </p:cNvPr>
          <p:cNvPicPr/>
          <p:nvPr/>
        </p:nvPicPr>
        <p:blipFill rotWithShape="1">
          <a:blip r:embed="rId2">
            <a:extLst>
              <a:ext uri="{28A0092B-C50C-407E-A947-70E740481C1C}">
                <a14:useLocalDpi xmlns:a14="http://schemas.microsoft.com/office/drawing/2010/main" val="0"/>
              </a:ext>
            </a:extLst>
          </a:blip>
          <a:srcRect l="10580" t="23240" r="10580" b="20447"/>
          <a:stretch/>
        </p:blipFill>
        <p:spPr bwMode="auto">
          <a:xfrm>
            <a:off x="0" y="2722033"/>
            <a:ext cx="2387600" cy="1413933"/>
          </a:xfrm>
          <a:prstGeom prst="rect">
            <a:avLst/>
          </a:prstGeom>
          <a:noFill/>
          <a:ln>
            <a:noFill/>
          </a:ln>
        </p:spPr>
      </p:pic>
      <p:sp>
        <p:nvSpPr>
          <p:cNvPr id="3" name="TextBox 2">
            <a:extLst>
              <a:ext uri="{FF2B5EF4-FFF2-40B4-BE49-F238E27FC236}">
                <a16:creationId xmlns:a16="http://schemas.microsoft.com/office/drawing/2014/main" id="{6600EC15-E278-884A-BC53-F972721ACA1F}"/>
              </a:ext>
            </a:extLst>
          </p:cNvPr>
          <p:cNvSpPr txBox="1"/>
          <p:nvPr/>
        </p:nvSpPr>
        <p:spPr>
          <a:xfrm>
            <a:off x="1331495" y="382058"/>
            <a:ext cx="8472905" cy="707886"/>
          </a:xfrm>
          <a:prstGeom prst="rect">
            <a:avLst/>
          </a:prstGeom>
          <a:noFill/>
        </p:spPr>
        <p:txBody>
          <a:bodyPr wrap="square" rtlCol="0">
            <a:spAutoFit/>
          </a:bodyPr>
          <a:lstStyle/>
          <a:p>
            <a:r>
              <a:rPr lang="en-US" sz="4000" b="1" dirty="0">
                <a:latin typeface="Arial" panose="020B0604020202020204" pitchFamily="34" charset="0"/>
                <a:cs typeface="Arial" panose="020B0604020202020204" pitchFamily="34" charset="0"/>
              </a:rPr>
              <a:t>belonging</a:t>
            </a:r>
          </a:p>
        </p:txBody>
      </p:sp>
      <p:sp>
        <p:nvSpPr>
          <p:cNvPr id="7" name="TextBox 6">
            <a:extLst>
              <a:ext uri="{FF2B5EF4-FFF2-40B4-BE49-F238E27FC236}">
                <a16:creationId xmlns:a16="http://schemas.microsoft.com/office/drawing/2014/main" id="{EB83FFCA-5A6C-DB4B-8E0F-84B5928BC197}"/>
              </a:ext>
            </a:extLst>
          </p:cNvPr>
          <p:cNvSpPr txBox="1"/>
          <p:nvPr/>
        </p:nvSpPr>
        <p:spPr>
          <a:xfrm>
            <a:off x="2387600" y="1208608"/>
            <a:ext cx="9226885" cy="5262979"/>
          </a:xfrm>
          <a:prstGeom prst="rect">
            <a:avLst/>
          </a:prstGeom>
          <a:noFill/>
        </p:spPr>
        <p:txBody>
          <a:bodyPr wrap="square" rtlCol="0">
            <a:spAutoFit/>
          </a:bodyPr>
          <a:lstStyle/>
          <a:p>
            <a:pPr algn="just"/>
            <a:r>
              <a:rPr lang="en-US" sz="2400" b="1" dirty="0">
                <a:latin typeface="Arial" panose="020B0604020202020204" pitchFamily="34" charset="0"/>
                <a:cs typeface="Arial" panose="020B0604020202020204" pitchFamily="34" charset="0"/>
              </a:rPr>
              <a:t>Professional titles </a:t>
            </a:r>
            <a:r>
              <a:rPr lang="en-US" sz="2400" dirty="0">
                <a:latin typeface="Arial" panose="020B0604020202020204" pitchFamily="34" charset="0"/>
                <a:cs typeface="Arial" panose="020B0604020202020204" pitchFamily="34" charset="0"/>
              </a:rPr>
              <a:t>that help you to structure your professional development as you wish</a:t>
            </a:r>
          </a:p>
          <a:p>
            <a:pPr algn="just"/>
            <a:endParaRPr lang="en-US" sz="2400" dirty="0">
              <a:latin typeface="Arial" panose="020B0604020202020204" pitchFamily="34" charset="0"/>
              <a:cs typeface="Arial" panose="020B0604020202020204" pitchFamily="34" charset="0"/>
            </a:endParaRPr>
          </a:p>
          <a:p>
            <a:pPr algn="just"/>
            <a:r>
              <a:rPr lang="en-US" sz="2400" dirty="0">
                <a:latin typeface="Arial" panose="020B0604020202020204" pitchFamily="34" charset="0"/>
                <a:cs typeface="Arial" panose="020B0604020202020204" pitchFamily="34" charset="0"/>
              </a:rPr>
              <a:t>Access to </a:t>
            </a:r>
            <a:r>
              <a:rPr lang="en-US" sz="2400" b="1" dirty="0">
                <a:latin typeface="Arial" panose="020B0604020202020204" pitchFamily="34" charset="0"/>
                <a:cs typeface="Arial" panose="020B0604020202020204" pitchFamily="34" charset="0"/>
              </a:rPr>
              <a:t>directional information, access to higher education options</a:t>
            </a:r>
          </a:p>
          <a:p>
            <a:pPr algn="just"/>
            <a:endParaRPr lang="en-US" sz="2400" dirty="0">
              <a:latin typeface="Arial" panose="020B0604020202020204" pitchFamily="34" charset="0"/>
              <a:cs typeface="Arial" panose="020B0604020202020204" pitchFamily="34" charset="0"/>
            </a:endParaRPr>
          </a:p>
          <a:p>
            <a:pPr algn="just"/>
            <a:r>
              <a:rPr lang="en-ZA" sz="2400" b="1" dirty="0">
                <a:latin typeface="Arial" panose="020B0604020202020204" pitchFamily="34" charset="0"/>
                <a:cs typeface="Arial" panose="020B0604020202020204" pitchFamily="34" charset="0"/>
              </a:rPr>
              <a:t>Training </a:t>
            </a:r>
            <a:r>
              <a:rPr lang="en-ZA" sz="2400" dirty="0">
                <a:latin typeface="Arial" panose="020B0604020202020204" pitchFamily="34" charset="0"/>
                <a:cs typeface="Arial" panose="020B0604020202020204" pitchFamily="34" charset="0"/>
              </a:rPr>
              <a:t>stay on top of industry trends and best practice</a:t>
            </a:r>
          </a:p>
          <a:p>
            <a:pPr algn="just"/>
            <a:endParaRPr lang="en-ZA" sz="2400" b="1" dirty="0">
              <a:latin typeface="Arial" panose="020B0604020202020204" pitchFamily="34" charset="0"/>
              <a:cs typeface="Arial" panose="020B0604020202020204" pitchFamily="34" charset="0"/>
            </a:endParaRPr>
          </a:p>
          <a:p>
            <a:pPr algn="just"/>
            <a:r>
              <a:rPr lang="en-US" sz="2400" dirty="0">
                <a:latin typeface="Arial" panose="020B0604020202020204" pitchFamily="34" charset="0"/>
                <a:cs typeface="Arial" panose="020B0604020202020204" pitchFamily="34" charset="0"/>
              </a:rPr>
              <a:t>Helps with </a:t>
            </a:r>
            <a:r>
              <a:rPr lang="en-US" sz="2400" b="1" dirty="0">
                <a:latin typeface="Arial" panose="020B0604020202020204" pitchFamily="34" charset="0"/>
                <a:cs typeface="Arial" panose="020B0604020202020204" pitchFamily="34" charset="0"/>
              </a:rPr>
              <a:t>collective voice, </a:t>
            </a:r>
            <a:r>
              <a:rPr lang="en-US" sz="2400" dirty="0">
                <a:latin typeface="Arial" panose="020B0604020202020204" pitchFamily="34" charset="0"/>
                <a:cs typeface="Arial" panose="020B0604020202020204" pitchFamily="34" charset="0"/>
              </a:rPr>
              <a:t>collective moving of mandate</a:t>
            </a:r>
            <a:endParaRPr lang="en-ZA" sz="2400" b="1" dirty="0">
              <a:latin typeface="Arial" panose="020B0604020202020204" pitchFamily="34" charset="0"/>
              <a:cs typeface="Arial" panose="020B0604020202020204" pitchFamily="34" charset="0"/>
            </a:endParaRPr>
          </a:p>
          <a:p>
            <a:pPr algn="just"/>
            <a:endParaRPr lang="en-US" sz="2400" dirty="0">
              <a:latin typeface="Arial" panose="020B0604020202020204" pitchFamily="34" charset="0"/>
              <a:cs typeface="Arial" panose="020B0604020202020204" pitchFamily="34" charset="0"/>
            </a:endParaRPr>
          </a:p>
          <a:p>
            <a:r>
              <a:rPr lang="en-ZA" sz="2400" b="1" dirty="0">
                <a:latin typeface="Arial" panose="020B0604020202020204" pitchFamily="34" charset="0"/>
                <a:cs typeface="Arial" panose="020B0604020202020204" pitchFamily="34" charset="0"/>
              </a:rPr>
              <a:t>Professionalism</a:t>
            </a:r>
          </a:p>
          <a:p>
            <a:endParaRPr lang="en-ZA" sz="2400" b="1" dirty="0">
              <a:latin typeface="Arial" panose="020B0604020202020204" pitchFamily="34" charset="0"/>
              <a:cs typeface="Arial" panose="020B0604020202020204" pitchFamily="34" charset="0"/>
            </a:endParaRPr>
          </a:p>
          <a:p>
            <a:r>
              <a:rPr lang="en-ZA" sz="2400" dirty="0">
                <a:latin typeface="Arial" panose="020B0604020202020204" pitchFamily="34" charset="0"/>
                <a:cs typeface="Arial" panose="020B0604020202020204" pitchFamily="34" charset="0"/>
              </a:rPr>
              <a:t>Encourages degree of respectability and professional association among your peers</a:t>
            </a:r>
            <a:endParaRPr lang="en-US" sz="2400"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A1EC27AA-BB2E-5247-91B0-679E63D3ED93}"/>
              </a:ext>
            </a:extLst>
          </p:cNvPr>
          <p:cNvSpPr/>
          <p:nvPr/>
        </p:nvSpPr>
        <p:spPr>
          <a:xfrm>
            <a:off x="11905488" y="0"/>
            <a:ext cx="286512"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535902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975E9DC-FF8B-9349-A3EF-9C96DCF117E2}"/>
              </a:ext>
            </a:extLst>
          </p:cNvPr>
          <p:cNvPicPr/>
          <p:nvPr/>
        </p:nvPicPr>
        <p:blipFill rotWithShape="1">
          <a:blip r:embed="rId2">
            <a:extLst>
              <a:ext uri="{28A0092B-C50C-407E-A947-70E740481C1C}">
                <a14:useLocalDpi xmlns:a14="http://schemas.microsoft.com/office/drawing/2010/main" val="0"/>
              </a:ext>
            </a:extLst>
          </a:blip>
          <a:srcRect l="10580" t="23240" r="10580" b="20447"/>
          <a:stretch/>
        </p:blipFill>
        <p:spPr bwMode="auto">
          <a:xfrm>
            <a:off x="0" y="2722033"/>
            <a:ext cx="2387600" cy="1413933"/>
          </a:xfrm>
          <a:prstGeom prst="rect">
            <a:avLst/>
          </a:prstGeom>
          <a:noFill/>
          <a:ln>
            <a:noFill/>
          </a:ln>
        </p:spPr>
      </p:pic>
      <p:sp>
        <p:nvSpPr>
          <p:cNvPr id="3" name="TextBox 2">
            <a:extLst>
              <a:ext uri="{FF2B5EF4-FFF2-40B4-BE49-F238E27FC236}">
                <a16:creationId xmlns:a16="http://schemas.microsoft.com/office/drawing/2014/main" id="{6600EC15-E278-884A-BC53-F972721ACA1F}"/>
              </a:ext>
            </a:extLst>
          </p:cNvPr>
          <p:cNvSpPr txBox="1"/>
          <p:nvPr/>
        </p:nvSpPr>
        <p:spPr>
          <a:xfrm>
            <a:off x="1409353" y="719646"/>
            <a:ext cx="7606632" cy="707886"/>
          </a:xfrm>
          <a:prstGeom prst="rect">
            <a:avLst/>
          </a:prstGeom>
          <a:noFill/>
        </p:spPr>
        <p:txBody>
          <a:bodyPr wrap="square" rtlCol="0">
            <a:spAutoFit/>
          </a:bodyPr>
          <a:lstStyle/>
          <a:p>
            <a:r>
              <a:rPr lang="en-US" sz="4000" b="1" dirty="0">
                <a:solidFill>
                  <a:srgbClr val="FF0000"/>
                </a:solidFill>
                <a:latin typeface="Arial" panose="020B0604020202020204" pitchFamily="34" charset="0"/>
                <a:cs typeface="Arial" panose="020B0604020202020204" pitchFamily="34" charset="0"/>
              </a:rPr>
              <a:t>CPD saves lives</a:t>
            </a:r>
          </a:p>
        </p:txBody>
      </p:sp>
      <p:sp>
        <p:nvSpPr>
          <p:cNvPr id="4" name="TextBox 3">
            <a:extLst>
              <a:ext uri="{FF2B5EF4-FFF2-40B4-BE49-F238E27FC236}">
                <a16:creationId xmlns:a16="http://schemas.microsoft.com/office/drawing/2014/main" id="{8CDB2FE8-352B-8E48-A5EF-633788DB18B5}"/>
              </a:ext>
            </a:extLst>
          </p:cNvPr>
          <p:cNvSpPr txBox="1"/>
          <p:nvPr/>
        </p:nvSpPr>
        <p:spPr>
          <a:xfrm>
            <a:off x="2387600" y="1718565"/>
            <a:ext cx="9194800" cy="3416320"/>
          </a:xfrm>
          <a:prstGeom prst="rect">
            <a:avLst/>
          </a:prstGeom>
          <a:noFill/>
        </p:spPr>
        <p:txBody>
          <a:bodyPr wrap="square" rtlCol="0">
            <a:spAutoFit/>
          </a:bodyPr>
          <a:lstStyle/>
          <a:p>
            <a:pPr algn="just"/>
            <a:r>
              <a:rPr lang="en-US" sz="2400" dirty="0"/>
              <a:t>The world is rapidly changing and evolving, information is developing fast and so is legislation. </a:t>
            </a:r>
          </a:p>
          <a:p>
            <a:pPr algn="just"/>
            <a:endParaRPr lang="en-US" sz="2400" dirty="0"/>
          </a:p>
          <a:p>
            <a:pPr algn="just"/>
            <a:r>
              <a:rPr lang="en-US" sz="2400" dirty="0"/>
              <a:t>Your new home, the South African Council for the Architectural Profession, will help guide you with navigating </a:t>
            </a:r>
            <a:r>
              <a:rPr lang="en-US" sz="2400" b="1" dirty="0"/>
              <a:t>Continuous Professional Development (CPD) through the prescribed courses.</a:t>
            </a:r>
          </a:p>
          <a:p>
            <a:pPr algn="just"/>
            <a:endParaRPr lang="en-US" sz="2400" dirty="0"/>
          </a:p>
          <a:p>
            <a:pPr algn="just"/>
            <a:r>
              <a:rPr lang="en-US" sz="2400" dirty="0"/>
              <a:t>Deeper knowledge is tending and imperative.</a:t>
            </a:r>
          </a:p>
          <a:p>
            <a:pPr algn="just"/>
            <a:endParaRPr lang="en-US" sz="2400" dirty="0"/>
          </a:p>
        </p:txBody>
      </p:sp>
      <p:sp>
        <p:nvSpPr>
          <p:cNvPr id="5" name="Rectangle 4">
            <a:extLst>
              <a:ext uri="{FF2B5EF4-FFF2-40B4-BE49-F238E27FC236}">
                <a16:creationId xmlns:a16="http://schemas.microsoft.com/office/drawing/2014/main" id="{A37DC42A-EB4D-F74F-8CE2-8880A9D359EE}"/>
              </a:ext>
            </a:extLst>
          </p:cNvPr>
          <p:cNvSpPr/>
          <p:nvPr/>
        </p:nvSpPr>
        <p:spPr>
          <a:xfrm>
            <a:off x="11905488" y="0"/>
            <a:ext cx="286512"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780991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Category xmlns="c88c95d7-c677-4fb8-ae3a-09b92888576a"/>
    <TaxCatchAll xmlns="04f8aa70-7e56-4b6c-876e-82692cd4222e"/>
    <_dlc_DocId xmlns="04f8aa70-7e56-4b6c-876e-82692cd4222e">NRCS-1797567310-206</_dlc_DocId>
    <_dlc_DocIdUrl xmlns="04f8aa70-7e56-4b6c-876e-82692cd4222e">
      <Url>http://prod.nrcs.local/_layouts/15/DocIdRedir.aspx?ID=NRCS-1797567310-206</Url>
      <Description>NRCS-1797567310-206</Description>
    </_dlc_DocIdUrl>
    <Tag xmlns="c88c95d7-c677-4fb8-ae3a-09b92888576a">Form</Tag>
    <Business_x0020_Unit xmlns="04f8aa70-7e56-4b6c-876e-82692cd4222e" xsi:nil="true"/>
    <Year xmlns="c88c95d7-c677-4fb8-ae3a-09b92888576a" xsi:nil="true"/>
    <Quarter xmlns="c88c95d7-c677-4fb8-ae3a-09b92888576a" xsi:nil="true"/>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4F88CAEA5109A8478A5F4AFD8FAB5222" ma:contentTypeVersion="10" ma:contentTypeDescription="Create a new document." ma:contentTypeScope="" ma:versionID="dd74f00249ec20964132a5dea9dcc866">
  <xsd:schema xmlns:xsd="http://www.w3.org/2001/XMLSchema" xmlns:xs="http://www.w3.org/2001/XMLSchema" xmlns:p="http://schemas.microsoft.com/office/2006/metadata/properties" xmlns:ns1="http://schemas.microsoft.com/sharepoint/v3" xmlns:ns2="04f8aa70-7e56-4b6c-876e-82692cd4222e" xmlns:ns3="c88c95d7-c677-4fb8-ae3a-09b92888576a" targetNamespace="http://schemas.microsoft.com/office/2006/metadata/properties" ma:root="true" ma:fieldsID="c6afb9e0a094ee3bd2421800454f811e" ns1:_="" ns2:_="" ns3:_="">
    <xsd:import namespace="http://schemas.microsoft.com/sharepoint/v3"/>
    <xsd:import namespace="04f8aa70-7e56-4b6c-876e-82692cd4222e"/>
    <xsd:import namespace="c88c95d7-c677-4fb8-ae3a-09b92888576a"/>
    <xsd:element name="properties">
      <xsd:complexType>
        <xsd:sequence>
          <xsd:element name="documentManagement">
            <xsd:complexType>
              <xsd:all>
                <xsd:element ref="ns1:PublishingStartDate" minOccurs="0"/>
                <xsd:element ref="ns1:PublishingExpirationDate" minOccurs="0"/>
                <xsd:element ref="ns2:SharedWithUsers" minOccurs="0"/>
                <xsd:element ref="ns3:Category" minOccurs="0"/>
                <xsd:element ref="ns2:TaxCatchAll" minOccurs="0"/>
                <xsd:element ref="ns2:_dlc_DocId" minOccurs="0"/>
                <xsd:element ref="ns2:_dlc_DocIdUrl" minOccurs="0"/>
                <xsd:element ref="ns2:_dlc_DocIdPersistId" minOccurs="0"/>
                <xsd:element ref="ns2:Business_x0020_Unit" minOccurs="0"/>
                <xsd:element ref="ns3:Tag" minOccurs="0"/>
                <xsd:element ref="ns3:Year" minOccurs="0"/>
                <xsd:element ref="ns3:Quart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4f8aa70-7e56-4b6c-876e-82692cd4222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2" nillable="true" ma:displayName="Taxonomy Catch All Column" ma:hidden="true" ma:list="{c75ffc17-69a3-404d-9a64-3854396bdc4f}" ma:internalName="TaxCatchAll" ma:showField="CatchAllData" ma:web="04f8aa70-7e56-4b6c-876e-82692cd4222e">
      <xsd:complexType>
        <xsd:complexContent>
          <xsd:extension base="dms:MultiChoiceLookup">
            <xsd:sequence>
              <xsd:element name="Value" type="dms:Lookup" maxOccurs="unbounded" minOccurs="0" nillable="true"/>
            </xsd:sequence>
          </xsd:extension>
        </xsd:complexContent>
      </xsd:complexType>
    </xsd:element>
    <xsd:element name="_dlc_DocId" ma:index="13" nillable="true" ma:displayName="Document ID Value" ma:description="The value of the document ID assigned to this item." ma:internalName="_dlc_DocId" ma:readOnly="true">
      <xsd:simpleType>
        <xsd:restriction base="dms:Text"/>
      </xsd:simpleType>
    </xsd:element>
    <xsd:element name="_dlc_DocIdUrl" ma:index="14"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5" nillable="true" ma:displayName="Persist ID" ma:description="Keep ID on add." ma:hidden="true" ma:internalName="_dlc_DocIdPersistId" ma:readOnly="true">
      <xsd:simpleType>
        <xsd:restriction base="dms:Boolean"/>
      </xsd:simpleType>
    </xsd:element>
    <xsd:element name="Business_x0020_Unit" ma:index="16" nillable="true" ma:displayName="Business Unit" ma:format="Dropdown" ma:internalName="Business_x0020_Unit">
      <xsd:simpleType>
        <xsd:restriction base="dms:Choice">
          <xsd:enumeration value="Automotive"/>
          <xsd:enumeration value="Food and Associated Industries"/>
          <xsd:enumeration value="Legal Metrology"/>
          <xsd:enumeration value="Legal"/>
          <xsd:enumeration value="Human Resoure"/>
          <xsd:enumeration value="CMM"/>
          <xsd:enumeration value="Electrotech"/>
          <xsd:enumeration value="Internal Audit"/>
          <xsd:enumeration value="NBR"/>
          <xsd:enumeration value="RRD"/>
        </xsd:restriction>
      </xsd:simpleType>
    </xsd:element>
  </xsd:schema>
  <xsd:schema xmlns:xsd="http://www.w3.org/2001/XMLSchema" xmlns:xs="http://www.w3.org/2001/XMLSchema" xmlns:dms="http://schemas.microsoft.com/office/2006/documentManagement/types" xmlns:pc="http://schemas.microsoft.com/office/infopath/2007/PartnerControls" targetNamespace="c88c95d7-c677-4fb8-ae3a-09b92888576a" elementFormDefault="qualified">
    <xsd:import namespace="http://schemas.microsoft.com/office/2006/documentManagement/types"/>
    <xsd:import namespace="http://schemas.microsoft.com/office/infopath/2007/PartnerControls"/>
    <xsd:element name="Category" ma:index="11" nillable="true" ma:displayName="Category" ma:internalName="Category">
      <xsd:complexType>
        <xsd:complexContent>
          <xsd:extension base="dms:MultiChoice">
            <xsd:sequence>
              <xsd:element name="Value" maxOccurs="unbounded" minOccurs="0" nillable="true">
                <xsd:simpleType>
                  <xsd:restriction base="dms:Choice">
                    <xsd:enumeration value="Motorcycle"/>
                    <xsd:enumeration value="Load Bodies"/>
                    <xsd:enumeration value="Tractors"/>
                    <xsd:enumeration value="O3/O4 Vehicle Homologation"/>
                    <xsd:enumeration value="O1/O2 Vehicle Homologation"/>
                    <xsd:enumeration value="N2/N3 vehicle Homologation"/>
                    <xsd:enumeration value="N1 Vehicle Homologation"/>
                    <xsd:enumeration value="M2/M3 Vehicle Homologation"/>
                    <xsd:enumeration value="M1 Vehicle Homologation"/>
                    <xsd:enumeration value="General"/>
                    <xsd:enumeration value="Approval Requirements"/>
                  </xsd:restriction>
                </xsd:simpleType>
              </xsd:element>
            </xsd:sequence>
          </xsd:extension>
        </xsd:complexContent>
      </xsd:complexType>
    </xsd:element>
    <xsd:element name="Tag" ma:index="17" nillable="true" ma:displayName="Tag" ma:default="Form" ma:format="Dropdown" ma:internalName="Tag">
      <xsd:simpleType>
        <xsd:restriction base="dms:Choice">
          <xsd:enumeration value="Form"/>
          <xsd:enumeration value="General"/>
        </xsd:restriction>
      </xsd:simpleType>
    </xsd:element>
    <xsd:element name="Year" ma:index="18" nillable="true" ma:displayName="Year" ma:internalName="Year" ma:percentage="FALSE">
      <xsd:simpleType>
        <xsd:restriction base="dms:Number"/>
      </xsd:simpleType>
    </xsd:element>
    <xsd:element name="Quarter" ma:index="19" nillable="true" ma:displayName="Quarter" ma:internalName="Quarter" ma:percentage="FALSE">
      <xsd:simpleType>
        <xsd:restriction base="dms:Number"/>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4D1D7EA-78C8-42B7-9F82-1C38B4EEBC4A}"/>
</file>

<file path=customXml/itemProps2.xml><?xml version="1.0" encoding="utf-8"?>
<ds:datastoreItem xmlns:ds="http://schemas.openxmlformats.org/officeDocument/2006/customXml" ds:itemID="{6046D1C7-680D-408C-B863-DFCE49085FEC}"/>
</file>

<file path=customXml/itemProps3.xml><?xml version="1.0" encoding="utf-8"?>
<ds:datastoreItem xmlns:ds="http://schemas.openxmlformats.org/officeDocument/2006/customXml" ds:itemID="{9F12B34E-9460-4F2D-8380-909D8A8790E8}"/>
</file>

<file path=customXml/itemProps4.xml><?xml version="1.0" encoding="utf-8"?>
<ds:datastoreItem xmlns:ds="http://schemas.openxmlformats.org/officeDocument/2006/customXml" ds:itemID="{F57D58E4-CDFE-4C3A-9A43-CA622CE0C87E}"/>
</file>

<file path=docProps/app.xml><?xml version="1.0" encoding="utf-8"?>
<Properties xmlns="http://schemas.openxmlformats.org/officeDocument/2006/extended-properties" xmlns:vt="http://schemas.openxmlformats.org/officeDocument/2006/docPropsVTypes">
  <TotalTime>1327</TotalTime>
  <Words>1140</Words>
  <Application>Microsoft Macintosh PowerPoint</Application>
  <PresentationFormat>Widescreen</PresentationFormat>
  <Paragraphs>132</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letsabisa lerotholi</dc:creator>
  <cp:lastModifiedBy>letsabisa lerotholi</cp:lastModifiedBy>
  <cp:revision>52</cp:revision>
  <dcterms:created xsi:type="dcterms:W3CDTF">2018-11-21T10:51:30Z</dcterms:created>
  <dcterms:modified xsi:type="dcterms:W3CDTF">2018-11-22T13:27:25Z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0x0101004F88CAEA5109A8478A5F4AFD8FAB5222</vt:lpwstr>
  </property>
  <property fmtid="{D5CDD505-2E9C-101B-9397-08002B2CF9AE}" pid="3" name="_dlc_DocIdItemGuid">
    <vt:lpwstr>e46d0a83-f1c9-4031-891a-5ae61d60ed0b</vt:lpwstr>
  </property>
</Properties>
</file>