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3"/>
  </p:notesMasterIdLst>
  <p:handoutMasterIdLst>
    <p:handoutMasterId r:id="rId14"/>
  </p:handoutMasterIdLst>
  <p:sldIdLst>
    <p:sldId id="283" r:id="rId2"/>
    <p:sldId id="289" r:id="rId3"/>
    <p:sldId id="319" r:id="rId4"/>
    <p:sldId id="312" r:id="rId5"/>
    <p:sldId id="313" r:id="rId6"/>
    <p:sldId id="314" r:id="rId7"/>
    <p:sldId id="323" r:id="rId8"/>
    <p:sldId id="324" r:id="rId9"/>
    <p:sldId id="326" r:id="rId10"/>
    <p:sldId id="327" r:id="rId11"/>
    <p:sldId id="328" r:id="rId12"/>
  </p:sldIdLst>
  <p:sldSz cx="9144000" cy="6858000" type="screen4x3"/>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90" autoAdjust="0"/>
  </p:normalViewPr>
  <p:slideViewPr>
    <p:cSldViewPr>
      <p:cViewPr varScale="1">
        <p:scale>
          <a:sx n="86" d="100"/>
          <a:sy n="86" d="100"/>
        </p:scale>
        <p:origin x="153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customXml" Target="../customXml/item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774893B1-5D21-4CE3-B4A5-935A272CFF03}" type="datetimeFigureOut">
              <a:rPr lang="en-US" smtClean="0"/>
              <a:t>11/21/2018</a:t>
            </a:fld>
            <a:endParaRPr lang="en-US"/>
          </a:p>
        </p:txBody>
      </p:sp>
      <p:sp>
        <p:nvSpPr>
          <p:cNvPr id="4" name="Footer Placeholder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A0F9189E-4F69-4402-9C9C-D0C1EEAF52BD}" type="slidenum">
              <a:rPr lang="en-US" smtClean="0"/>
              <a:t>‹#›</a:t>
            </a:fld>
            <a:endParaRPr lang="en-US"/>
          </a:p>
        </p:txBody>
      </p:sp>
    </p:spTree>
    <p:extLst>
      <p:ext uri="{BB962C8B-B14F-4D97-AF65-F5344CB8AC3E}">
        <p14:creationId xmlns:p14="http://schemas.microsoft.com/office/powerpoint/2010/main" val="3040854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CB00C3A2-FB08-4DB5-931F-EFE7A3AC839B}" type="datetimeFigureOut">
              <a:rPr lang="en-US" smtClean="0"/>
              <a:pPr/>
              <a:t>11/21/2018</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8AD4A05B-912D-4638-ADB9-33E281FDAAA4}" type="slidenum">
              <a:rPr lang="en-US" smtClean="0"/>
              <a:pPr/>
              <a:t>‹#›</a:t>
            </a:fld>
            <a:endParaRPr lang="en-US"/>
          </a:p>
        </p:txBody>
      </p:sp>
    </p:spTree>
    <p:extLst>
      <p:ext uri="{BB962C8B-B14F-4D97-AF65-F5344CB8AC3E}">
        <p14:creationId xmlns:p14="http://schemas.microsoft.com/office/powerpoint/2010/main" val="418034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D4A05B-912D-4638-ADB9-33E281FDAAA4}"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C55938-3B39-4353-993F-E5C27F769016}" type="datetime1">
              <a:rPr lang="en-US" smtClean="0"/>
              <a:pPr/>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9C18B-B5D1-430C-9E45-229021583F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302C6A-FBEF-4841-84F2-6A4747FBE21A}" type="datetime1">
              <a:rPr lang="en-US" smtClean="0"/>
              <a:pPr/>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9C18B-B5D1-430C-9E45-229021583F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52A3B5-8F77-4107-9C90-9EAB15CA3DC6}" type="datetime1">
              <a:rPr lang="en-US" smtClean="0"/>
              <a:pPr/>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9C18B-B5D1-430C-9E45-229021583F1E}"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0F2CF36-F14C-44A8-98B9-EF43FEC93FD6}" type="datetime1">
              <a:rPr lang="en-US" smtClean="0"/>
              <a:pPr/>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9C18B-B5D1-430C-9E45-229021583F1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3D8C958-16E5-4E47-A1FB-BAC4472007D3}" type="datetime1">
              <a:rPr lang="en-US" smtClean="0"/>
              <a:pPr/>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39C18B-B5D1-430C-9E45-229021583F1E}"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88883D5-D897-4C85-BE31-780C1F2F2761}" type="datetime1">
              <a:rPr lang="en-US" smtClean="0"/>
              <a:pPr/>
              <a:t>11/21/2018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39C18B-B5D1-430C-9E45-229021583F1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A8D6189-E444-47B2-AE0D-3478F7AF24A3}" type="datetime1">
              <a:rPr lang="en-US" smtClean="0"/>
              <a:pPr/>
              <a:t>11/21/2018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39C18B-B5D1-430C-9E45-229021583F1E}"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8D1E49-9479-45F5-972D-1EDBFED2EA0B}" type="datetime1">
              <a:rPr lang="en-US" smtClean="0"/>
              <a:pPr/>
              <a:t>11/21/2018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39C18B-B5D1-430C-9E45-229021583F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EE2C2171-D5EE-4486-94E2-21A570764912}" type="datetime1">
              <a:rPr lang="en-US" smtClean="0"/>
              <a:pPr/>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39C18B-B5D1-430C-9E45-229021583F1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F39C18B-B5D1-430C-9E45-229021583F1E}"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ADF0754-3B3A-4325-926E-86F2BBFE6B06}" type="datetime1">
              <a:rPr lang="en-US" smtClean="0"/>
              <a:pPr/>
              <a:t>11/21/2018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F39C18B-B5D1-430C-9E45-229021583F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www.google.co.za/url?sa=i&amp;rct=j&amp;q=&amp;esrc=s&amp;source=images&amp;cd=&amp;cad=rja&amp;uact=8&amp;ved=0CAcQjRw&amp;url=http://www.whyjoburg.com/gautrain.html&amp;ei=322aVZGAMaqX7QaVoYKIAg&amp;bvm=bv.96952980,d.ZGU&amp;psig=AFQjCNGrJv4HZ4KV8X4syofwQULMLFkp7Q&amp;ust=1436270407131581" TargetMode="External"/><Relationship Id="rId7" Type="http://schemas.openxmlformats.org/officeDocument/2006/relationships/image" Target="../media/image14.jpeg"/><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www.google.co.za/imgres?imgurl=http://blog.chron.com/thehighwayman/files/2015/02/20150208_BikeLane_MDJ_02.jpg&amp;imgrefurl=http://blog.chron.com/thehighwayman/2015/02/early-reaction-to-downtown-bike-lane-from-cyclists-is-optimistic/&amp;h=682&amp;w=1024&amp;tbnid=U1XDomAs1l8nhM:&amp;zoom=1&amp;docid=ljivPK6RSZLfBM&amp;ei=vHGaVdrpHerY7AaFxJrwAw&amp;tbm=isch&amp;ved=0CBMQMygPMA84yAE" TargetMode="External"/><Relationship Id="rId10" Type="http://schemas.openxmlformats.org/officeDocument/2006/relationships/image" Target="../media/image17.jpeg"/><Relationship Id="rId4" Type="http://schemas.openxmlformats.org/officeDocument/2006/relationships/image" Target="../media/image12.jpe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85505"/>
            <a:ext cx="2590799" cy="560542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821" y="381000"/>
            <a:ext cx="447765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
          <p:cNvSpPr>
            <a:spLocks noGrp="1"/>
          </p:cNvSpPr>
          <p:nvPr>
            <p:ph type="ctrTitle"/>
          </p:nvPr>
        </p:nvSpPr>
        <p:spPr>
          <a:xfrm>
            <a:off x="8159" y="4343400"/>
            <a:ext cx="6245672" cy="762000"/>
          </a:xfrm>
        </p:spPr>
        <p:txBody>
          <a:bodyPr>
            <a:noAutofit/>
          </a:bodyPr>
          <a:lstStyle/>
          <a:p>
            <a:pPr marL="182880" algn="ctr"/>
            <a:r>
              <a:rPr lang="en-ZA" sz="1600" dirty="0" smtClean="0">
                <a:solidFill>
                  <a:srgbClr val="FFFF00"/>
                </a:solidFill>
                <a:latin typeface="Aharoni" pitchFamily="2" charset="-79"/>
                <a:cs typeface="Aharoni" pitchFamily="2" charset="-79"/>
              </a:rPr>
              <a:t>PRESENTATION AT THE 8</a:t>
            </a:r>
            <a:r>
              <a:rPr lang="en-ZA" sz="1600" baseline="30000" dirty="0" smtClean="0">
                <a:solidFill>
                  <a:srgbClr val="FFFF00"/>
                </a:solidFill>
                <a:latin typeface="Aharoni" pitchFamily="2" charset="-79"/>
                <a:cs typeface="Aharoni" pitchFamily="2" charset="-79"/>
              </a:rPr>
              <a:t>TH</a:t>
            </a:r>
            <a:r>
              <a:rPr lang="en-ZA" sz="1600" dirty="0" smtClean="0">
                <a:solidFill>
                  <a:srgbClr val="FFFF00"/>
                </a:solidFill>
                <a:latin typeface="Aharoni" pitchFamily="2" charset="-79"/>
                <a:cs typeface="Aharoni" pitchFamily="2" charset="-79"/>
              </a:rPr>
              <a:t> ANNUAL BUILDING CONTROL OFFICERS’ CONVENTION– City of Johannesburg, </a:t>
            </a:r>
            <a:br>
              <a:rPr lang="en-ZA" sz="1600" dirty="0" smtClean="0">
                <a:solidFill>
                  <a:srgbClr val="FFFF00"/>
                </a:solidFill>
                <a:latin typeface="Aharoni" pitchFamily="2" charset="-79"/>
                <a:cs typeface="Aharoni" pitchFamily="2" charset="-79"/>
              </a:rPr>
            </a:br>
            <a:r>
              <a:rPr lang="en-ZA" sz="1600" dirty="0" smtClean="0">
                <a:solidFill>
                  <a:srgbClr val="FFFF00"/>
                </a:solidFill>
                <a:latin typeface="Aharoni" pitchFamily="2" charset="-79"/>
                <a:cs typeface="Aharoni" pitchFamily="2" charset="-79"/>
              </a:rPr>
              <a:t>November 22, 2018</a:t>
            </a:r>
            <a:endParaRPr lang="en-US" sz="1600" dirty="0">
              <a:solidFill>
                <a:srgbClr val="FFFF00"/>
              </a:solidFill>
              <a:latin typeface="Aharoni" pitchFamily="2" charset="-79"/>
              <a:cs typeface="Aharoni" pitchFamily="2" charset="-79"/>
            </a:endParaRPr>
          </a:p>
        </p:txBody>
      </p:sp>
      <p:sp>
        <p:nvSpPr>
          <p:cNvPr id="19" name="Title 1"/>
          <p:cNvSpPr txBox="1">
            <a:spLocks/>
          </p:cNvSpPr>
          <p:nvPr/>
        </p:nvSpPr>
        <p:spPr>
          <a:xfrm>
            <a:off x="1066800" y="5320131"/>
            <a:ext cx="3935184" cy="741589"/>
          </a:xfrm>
          <a:prstGeom prst="rect">
            <a:avLst/>
          </a:prstGeom>
        </p:spPr>
        <p:txBody>
          <a:bodyPr vert="horz" anchor="b">
            <a:normAutofit fontScale="55000" lnSpcReduction="20000"/>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182880" algn="ctr"/>
            <a:r>
              <a:rPr lang="en-ZA" sz="2400" b="0" dirty="0" smtClean="0">
                <a:solidFill>
                  <a:schemeClr val="accent3">
                    <a:lumMod val="60000"/>
                    <a:lumOff val="40000"/>
                  </a:schemeClr>
                </a:solidFill>
                <a:latin typeface="Aharoni" pitchFamily="2" charset="-79"/>
                <a:cs typeface="Aharoni" pitchFamily="2" charset="-79"/>
              </a:rPr>
              <a:t>Prof Daniel Irurah</a:t>
            </a:r>
          </a:p>
          <a:p>
            <a:pPr marL="182880" algn="ctr"/>
            <a:r>
              <a:rPr lang="en-ZA" sz="2400" b="0" dirty="0" smtClean="0">
                <a:solidFill>
                  <a:schemeClr val="accent3">
                    <a:lumMod val="60000"/>
                    <a:lumOff val="40000"/>
                  </a:schemeClr>
                </a:solidFill>
                <a:latin typeface="Aharoni" pitchFamily="2" charset="-79"/>
                <a:cs typeface="Aharoni" pitchFamily="2" charset="-79"/>
              </a:rPr>
              <a:t>Sustainable Architecture &amp; Cities</a:t>
            </a:r>
          </a:p>
          <a:p>
            <a:pPr marL="182880" algn="ctr"/>
            <a:r>
              <a:rPr lang="en-ZA" sz="2400" b="0" dirty="0" smtClean="0">
                <a:solidFill>
                  <a:schemeClr val="accent3">
                    <a:lumMod val="60000"/>
                    <a:lumOff val="40000"/>
                  </a:schemeClr>
                </a:solidFill>
                <a:latin typeface="Aharoni" pitchFamily="2" charset="-79"/>
                <a:cs typeface="Aharoni" pitchFamily="2" charset="-79"/>
              </a:rPr>
              <a:t>School of Architecture &amp; Planning</a:t>
            </a:r>
          </a:p>
          <a:p>
            <a:pPr marL="182880" algn="ctr"/>
            <a:r>
              <a:rPr lang="en-ZA" sz="2400" b="0" dirty="0" smtClean="0">
                <a:solidFill>
                  <a:schemeClr val="accent3">
                    <a:lumMod val="60000"/>
                    <a:lumOff val="40000"/>
                  </a:schemeClr>
                </a:solidFill>
                <a:latin typeface="Aharoni" pitchFamily="2" charset="-79"/>
                <a:cs typeface="Aharoni" pitchFamily="2" charset="-79"/>
              </a:rPr>
              <a:t>University of the Witwatersrand – Wits</a:t>
            </a:r>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200" y="5791200"/>
            <a:ext cx="790739" cy="806375"/>
          </a:xfrm>
          <a:prstGeom prst="rect">
            <a:avLst/>
          </a:prstGeom>
        </p:spPr>
      </p:pic>
      <p:sp>
        <p:nvSpPr>
          <p:cNvPr id="8" name="Title 2"/>
          <p:cNvSpPr txBox="1">
            <a:spLocks/>
          </p:cNvSpPr>
          <p:nvPr/>
        </p:nvSpPr>
        <p:spPr>
          <a:xfrm>
            <a:off x="40820" y="6194384"/>
            <a:ext cx="8036379" cy="568779"/>
          </a:xfrm>
          <a:prstGeom prst="rect">
            <a:avLst/>
          </a:prstGeom>
        </p:spPr>
        <p:txBody>
          <a:bodyPr vert="horz" anchor="b">
            <a:no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ZA" sz="1600" b="0" dirty="0" smtClean="0"/>
              <a:t>“We Shape Our Buildings, Thereafter, Our Buildings Shape Us”: </a:t>
            </a:r>
          </a:p>
          <a:p>
            <a:pPr algn="ctr"/>
            <a:r>
              <a:rPr lang="en-ZA" sz="1400" b="0" dirty="0" smtClean="0"/>
              <a:t>Winston Churchill – October 18, 1943</a:t>
            </a:r>
            <a:endParaRPr lang="en-US" sz="1400" b="0" i="1" dirty="0"/>
          </a:p>
        </p:txBody>
      </p:sp>
      <p:sp>
        <p:nvSpPr>
          <p:cNvPr id="7" name="Title 1"/>
          <p:cNvSpPr txBox="1">
            <a:spLocks/>
          </p:cNvSpPr>
          <p:nvPr/>
        </p:nvSpPr>
        <p:spPr>
          <a:xfrm>
            <a:off x="3682088" y="2004188"/>
            <a:ext cx="3518813" cy="1981200"/>
          </a:xfrm>
          <a:prstGeom prst="rect">
            <a:avLst/>
          </a:prstGeom>
        </p:spPr>
        <p:txBody>
          <a:bodyPr vert="horz" anchor="b">
            <a:no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182880" algn="ctr"/>
            <a:r>
              <a:rPr lang="en-ZA" sz="2800" dirty="0" smtClean="0">
                <a:solidFill>
                  <a:srgbClr val="FFFF00"/>
                </a:solidFill>
                <a:latin typeface="Aharoni" pitchFamily="2" charset="-79"/>
                <a:cs typeface="Aharoni" pitchFamily="2" charset="-79"/>
              </a:rPr>
              <a:t>SUSTAINABLE BUILT ENVIRONMENT AND CITIES: COLLABORATION AND PARTNERSHIPS FOR HOLISTIC OUTCOMES</a:t>
            </a:r>
            <a:endParaRPr lang="en-US" sz="2800" dirty="0">
              <a:solidFill>
                <a:srgbClr val="FFFF00"/>
              </a:solidFill>
              <a:latin typeface="Aharoni" pitchFamily="2" charset="-79"/>
              <a:cs typeface="Aharoni" pitchFamily="2" charset="-79"/>
            </a:endParaRPr>
          </a:p>
        </p:txBody>
      </p:sp>
    </p:spTree>
    <p:extLst>
      <p:ext uri="{BB962C8B-B14F-4D97-AF65-F5344CB8AC3E}">
        <p14:creationId xmlns:p14="http://schemas.microsoft.com/office/powerpoint/2010/main" val="211598771"/>
      </p:ext>
    </p:extLst>
  </p:cSld>
  <p:clrMapOvr>
    <a:masterClrMapping/>
  </p:clrMapOvr>
  <mc:AlternateContent xmlns:mc="http://schemas.openxmlformats.org/markup-compatibility/2006" xmlns:p14="http://schemas.microsoft.com/office/powerpoint/2010/main">
    <mc:Choice Requires="p14">
      <p:transition spd="slow" p14:dur="1600" advTm="2032">
        <p14:prism isInverted="1"/>
      </p:transition>
    </mc:Choice>
    <mc:Fallback xmlns="">
      <p:transition spd="slow" advTm="2032">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2"/>
          <p:cNvSpPr>
            <a:spLocks noGrp="1"/>
          </p:cNvSpPr>
          <p:nvPr>
            <p:ph type="title"/>
          </p:nvPr>
        </p:nvSpPr>
        <p:spPr>
          <a:xfrm>
            <a:off x="77924" y="533400"/>
            <a:ext cx="8759551" cy="639762"/>
          </a:xfrm>
        </p:spPr>
        <p:txBody>
          <a:bodyPr>
            <a:noAutofit/>
          </a:bodyPr>
          <a:lstStyle/>
          <a:p>
            <a:pPr algn="ctr"/>
            <a:r>
              <a:rPr lang="en-ZA" sz="2400" dirty="0">
                <a:solidFill>
                  <a:schemeClr val="tx1"/>
                </a:solidFill>
                <a:latin typeface="Aharoni" pitchFamily="2" charset="-79"/>
                <a:cs typeface="Aharoni" pitchFamily="2" charset="-79"/>
              </a:rPr>
              <a:t>SAMPLE COLLABORATIONS &amp; </a:t>
            </a:r>
            <a:r>
              <a:rPr lang="en-ZA" sz="2400" dirty="0" smtClean="0">
                <a:solidFill>
                  <a:schemeClr val="tx1"/>
                </a:solidFill>
                <a:latin typeface="Aharoni" pitchFamily="2" charset="-79"/>
                <a:cs typeface="Aharoni" pitchFamily="2" charset="-79"/>
              </a:rPr>
              <a:t>PARTNERSHIPS</a:t>
            </a:r>
            <a:r>
              <a:rPr lang="en-ZA" sz="2400" dirty="0" smtClean="0"/>
              <a:t>: CURRICULUM OUTCOME</a:t>
            </a:r>
            <a:br>
              <a:rPr lang="en-ZA" sz="2400" dirty="0" smtClean="0"/>
            </a:br>
            <a:endParaRPr lang="en-US" sz="2400" dirty="0"/>
          </a:p>
        </p:txBody>
      </p:sp>
      <p:grpSp>
        <p:nvGrpSpPr>
          <p:cNvPr id="6" name="Group 5"/>
          <p:cNvGrpSpPr/>
          <p:nvPr/>
        </p:nvGrpSpPr>
        <p:grpSpPr>
          <a:xfrm>
            <a:off x="190500" y="1437500"/>
            <a:ext cx="8877300" cy="4229648"/>
            <a:chOff x="190500" y="1437500"/>
            <a:chExt cx="8877300" cy="4229648"/>
          </a:xfrm>
        </p:grpSpPr>
        <p:cxnSp>
          <p:nvCxnSpPr>
            <p:cNvPr id="99" name="Straight Connector 98"/>
            <p:cNvCxnSpPr/>
            <p:nvPr/>
          </p:nvCxnSpPr>
          <p:spPr>
            <a:xfrm>
              <a:off x="228600" y="5551009"/>
              <a:ext cx="8458200" cy="0"/>
            </a:xfrm>
            <a:prstGeom prst="line">
              <a:avLst/>
            </a:prstGeom>
            <a:ln w="38100">
              <a:prstDash val="lgDashDotDot"/>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190500" y="1437500"/>
              <a:ext cx="8877300" cy="4229648"/>
              <a:chOff x="190500" y="1399400"/>
              <a:chExt cx="8877300" cy="4229648"/>
            </a:xfrm>
          </p:grpSpPr>
          <p:sp>
            <p:nvSpPr>
              <p:cNvPr id="92" name="TextBox 91"/>
              <p:cNvSpPr txBox="1"/>
              <p:nvPr/>
            </p:nvSpPr>
            <p:spPr>
              <a:xfrm>
                <a:off x="3771900" y="3569922"/>
                <a:ext cx="5295900" cy="646331"/>
              </a:xfrm>
              <a:prstGeom prst="rect">
                <a:avLst/>
              </a:prstGeom>
              <a:noFill/>
            </p:spPr>
            <p:txBody>
              <a:bodyPr wrap="square" rtlCol="0">
                <a:spAutoFit/>
              </a:bodyPr>
              <a:lstStyle/>
              <a:p>
                <a:pPr marL="171450" indent="-171450">
                  <a:buFont typeface="Arial" panose="020B0604020202020204" pitchFamily="34" charset="0"/>
                  <a:buChar char="•"/>
                </a:pPr>
                <a:r>
                  <a:rPr lang="en-ZA" sz="1200" dirty="0" smtClean="0"/>
                  <a:t>100% Research-Study - Key </a:t>
                </a:r>
                <a:r>
                  <a:rPr lang="en-ZA" sz="1200" dirty="0"/>
                  <a:t>Research Insights Factored Back into 50:50 Masters </a:t>
                </a:r>
                <a:r>
                  <a:rPr lang="en-ZA" sz="1200" dirty="0" smtClean="0"/>
                  <a:t>Programme</a:t>
                </a:r>
              </a:p>
              <a:p>
                <a:pPr marL="171450" indent="-171450">
                  <a:buFont typeface="Arial" panose="020B0604020202020204" pitchFamily="34" charset="0"/>
                  <a:buChar char="•"/>
                </a:pPr>
                <a:r>
                  <a:rPr lang="en-ZA" sz="1200" dirty="0" smtClean="0"/>
                  <a:t>3-Year Full-Time, 4-Year Part-Time</a:t>
                </a:r>
                <a:endParaRPr lang="en-US" sz="1200" dirty="0"/>
              </a:p>
            </p:txBody>
          </p:sp>
          <p:grpSp>
            <p:nvGrpSpPr>
              <p:cNvPr id="3" name="Group 2"/>
              <p:cNvGrpSpPr/>
              <p:nvPr/>
            </p:nvGrpSpPr>
            <p:grpSpPr>
              <a:xfrm>
                <a:off x="190500" y="1399400"/>
                <a:ext cx="8763000" cy="4229648"/>
                <a:chOff x="228600" y="1371600"/>
                <a:chExt cx="8763000" cy="4229648"/>
              </a:xfrm>
            </p:grpSpPr>
            <p:sp>
              <p:nvSpPr>
                <p:cNvPr id="2" name="Flowchart: Extract 1"/>
                <p:cNvSpPr/>
                <p:nvPr/>
              </p:nvSpPr>
              <p:spPr>
                <a:xfrm>
                  <a:off x="228600" y="1371600"/>
                  <a:ext cx="4343400" cy="4179408"/>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flipV="1">
                  <a:off x="655865" y="4908751"/>
                  <a:ext cx="3306535" cy="76201"/>
                </a:xfrm>
                <a:prstGeom prst="line">
                  <a:avLst/>
                </a:prstGeom>
                <a:ln w="38100">
                  <a:prstDash val="lgDashDot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1132114" y="4111546"/>
                  <a:ext cx="7734300" cy="76200"/>
                </a:xfrm>
                <a:prstGeom prst="line">
                  <a:avLst/>
                </a:prstGeom>
                <a:ln w="38100">
                  <a:prstDash val="lgDashDot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1562100" y="3385382"/>
                  <a:ext cx="7353300" cy="123111"/>
                </a:xfrm>
                <a:prstGeom prst="line">
                  <a:avLst/>
                </a:prstGeom>
                <a:ln w="38100">
                  <a:prstDash val="lgDashDotDot"/>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1866900" y="2720016"/>
                  <a:ext cx="6972300" cy="19050"/>
                </a:xfrm>
                <a:prstGeom prst="line">
                  <a:avLst/>
                </a:prstGeom>
                <a:ln w="38100">
                  <a:prstDash val="lgDashDotDot"/>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5800" y="5022345"/>
                  <a:ext cx="3581400" cy="523220"/>
                </a:xfrm>
                <a:prstGeom prst="rect">
                  <a:avLst/>
                </a:prstGeom>
                <a:noFill/>
              </p:spPr>
              <p:txBody>
                <a:bodyPr wrap="square" rtlCol="0">
                  <a:spAutoFit/>
                </a:bodyPr>
                <a:lstStyle/>
                <a:p>
                  <a:pPr algn="ctr"/>
                  <a:r>
                    <a:rPr lang="en-ZA" sz="1400" b="1" dirty="0" smtClean="0"/>
                    <a:t>Contextual Drivers and Sensing into Deeper Subconscious Processes</a:t>
                  </a:r>
                  <a:endParaRPr lang="en-US" sz="1400" b="1" dirty="0"/>
                </a:p>
              </p:txBody>
            </p:sp>
            <p:sp>
              <p:nvSpPr>
                <p:cNvPr id="84" name="TextBox 83"/>
                <p:cNvSpPr txBox="1"/>
                <p:nvPr/>
              </p:nvSpPr>
              <p:spPr>
                <a:xfrm>
                  <a:off x="1181100" y="4271894"/>
                  <a:ext cx="2590800" cy="523220"/>
                </a:xfrm>
                <a:prstGeom prst="rect">
                  <a:avLst/>
                </a:prstGeom>
                <a:noFill/>
              </p:spPr>
              <p:txBody>
                <a:bodyPr wrap="square" rtlCol="0">
                  <a:spAutoFit/>
                </a:bodyPr>
                <a:lstStyle/>
                <a:p>
                  <a:pPr algn="ctr"/>
                  <a:r>
                    <a:rPr lang="en-ZA" sz="1400" b="1" dirty="0" smtClean="0"/>
                    <a:t>Trans-Disciplinary Collaborative Initiatives</a:t>
                  </a:r>
                  <a:endParaRPr lang="en-US" sz="1400" b="1" dirty="0"/>
                </a:p>
              </p:txBody>
            </p:sp>
            <p:sp>
              <p:nvSpPr>
                <p:cNvPr id="85" name="TextBox 84"/>
                <p:cNvSpPr txBox="1"/>
                <p:nvPr/>
              </p:nvSpPr>
              <p:spPr>
                <a:xfrm>
                  <a:off x="1575707" y="3603678"/>
                  <a:ext cx="1752600" cy="523220"/>
                </a:xfrm>
                <a:prstGeom prst="rect">
                  <a:avLst/>
                </a:prstGeom>
                <a:noFill/>
              </p:spPr>
              <p:txBody>
                <a:bodyPr wrap="square" rtlCol="0">
                  <a:spAutoFit/>
                </a:bodyPr>
                <a:lstStyle/>
                <a:p>
                  <a:pPr algn="ctr"/>
                  <a:r>
                    <a:rPr lang="en-ZA" sz="1400" b="1" dirty="0" smtClean="0"/>
                    <a:t>PhD-Research/Studies</a:t>
                  </a:r>
                  <a:endParaRPr lang="en-US" sz="1400" b="1" dirty="0"/>
                </a:p>
              </p:txBody>
            </p:sp>
            <p:sp>
              <p:nvSpPr>
                <p:cNvPr id="86" name="TextBox 85"/>
                <p:cNvSpPr txBox="1"/>
                <p:nvPr/>
              </p:nvSpPr>
              <p:spPr>
                <a:xfrm>
                  <a:off x="1562100" y="2839212"/>
                  <a:ext cx="1676400" cy="738664"/>
                </a:xfrm>
                <a:prstGeom prst="rect">
                  <a:avLst/>
                </a:prstGeom>
                <a:noFill/>
              </p:spPr>
              <p:txBody>
                <a:bodyPr wrap="square" rtlCol="0">
                  <a:spAutoFit/>
                </a:bodyPr>
                <a:lstStyle/>
                <a:p>
                  <a:pPr algn="ctr"/>
                  <a:r>
                    <a:rPr lang="en-ZA" sz="1400" b="1" dirty="0" smtClean="0"/>
                    <a:t>Masters-Research/ Studies</a:t>
                  </a:r>
                  <a:endParaRPr lang="en-US" sz="1400" b="1" dirty="0"/>
                </a:p>
              </p:txBody>
            </p:sp>
            <p:sp>
              <p:nvSpPr>
                <p:cNvPr id="87" name="TextBox 86"/>
                <p:cNvSpPr txBox="1"/>
                <p:nvPr/>
              </p:nvSpPr>
              <p:spPr>
                <a:xfrm>
                  <a:off x="1619250" y="1981200"/>
                  <a:ext cx="1676400" cy="738664"/>
                </a:xfrm>
                <a:prstGeom prst="rect">
                  <a:avLst/>
                </a:prstGeom>
                <a:noFill/>
              </p:spPr>
              <p:txBody>
                <a:bodyPr wrap="square" rtlCol="0">
                  <a:spAutoFit/>
                </a:bodyPr>
                <a:lstStyle/>
                <a:p>
                  <a:pPr algn="ctr"/>
                  <a:r>
                    <a:rPr lang="en-ZA" sz="1400" b="1" dirty="0" smtClean="0"/>
                    <a:t>50:50 </a:t>
                  </a:r>
                </a:p>
                <a:p>
                  <a:pPr algn="ctr"/>
                  <a:r>
                    <a:rPr lang="en-ZA" sz="1400" b="1" dirty="0" smtClean="0"/>
                    <a:t>Masters </a:t>
                  </a:r>
                </a:p>
                <a:p>
                  <a:pPr algn="ctr"/>
                  <a:r>
                    <a:rPr lang="en-ZA" sz="1400" b="1" dirty="0" smtClean="0"/>
                    <a:t>Studies</a:t>
                  </a:r>
                  <a:endParaRPr lang="en-US" sz="1400" b="1" dirty="0"/>
                </a:p>
              </p:txBody>
            </p:sp>
            <p:sp>
              <p:nvSpPr>
                <p:cNvPr id="89" name="TextBox 88"/>
                <p:cNvSpPr txBox="1"/>
                <p:nvPr/>
              </p:nvSpPr>
              <p:spPr>
                <a:xfrm>
                  <a:off x="3124200" y="1605058"/>
                  <a:ext cx="5715000" cy="1200329"/>
                </a:xfrm>
                <a:prstGeom prst="rect">
                  <a:avLst/>
                </a:prstGeom>
                <a:noFill/>
              </p:spPr>
              <p:txBody>
                <a:bodyPr wrap="square" rtlCol="0">
                  <a:spAutoFit/>
                </a:bodyPr>
                <a:lstStyle/>
                <a:p>
                  <a:pPr marL="171450" indent="-171450">
                    <a:buFont typeface="Arial" panose="020B0604020202020204" pitchFamily="34" charset="0"/>
                    <a:buChar char="•"/>
                  </a:pPr>
                  <a:r>
                    <a:rPr lang="en-ZA" sz="1200" dirty="0" smtClean="0"/>
                    <a:t>180-Credits, Multi-Disciplinary Programme (Master of Architecture in the field of Sustainable &amp; Energy Efficient Cities – </a:t>
                  </a:r>
                  <a:r>
                    <a:rPr lang="en-ZA" sz="1200" dirty="0" err="1" smtClean="0"/>
                    <a:t>MArch</a:t>
                  </a:r>
                  <a:r>
                    <a:rPr lang="en-ZA" sz="1200" dirty="0" smtClean="0"/>
                    <a:t>(SEEC))</a:t>
                  </a:r>
                </a:p>
                <a:p>
                  <a:pPr marL="171450" indent="-171450">
                    <a:buFont typeface="Arial" panose="020B0604020202020204" pitchFamily="34" charset="0"/>
                    <a:buChar char="•"/>
                  </a:pPr>
                  <a:r>
                    <a:rPr lang="en-ZA" sz="1200" dirty="0" smtClean="0"/>
                    <a:t>90-Credits Course-work + Examination, 90-Credits Mini-Dissertation (Research Report)</a:t>
                  </a:r>
                </a:p>
                <a:p>
                  <a:pPr marL="171450" indent="-171450">
                    <a:buFont typeface="Arial" panose="020B0604020202020204" pitchFamily="34" charset="0"/>
                    <a:buChar char="•"/>
                  </a:pPr>
                  <a:r>
                    <a:rPr lang="en-ZA" sz="1200" dirty="0" smtClean="0"/>
                    <a:t>1-Year Full-Time, 2-Year Part-Time</a:t>
                  </a:r>
                </a:p>
                <a:p>
                  <a:pPr marL="171450" indent="-171450">
                    <a:buFont typeface="Arial" panose="020B0604020202020204" pitchFamily="34" charset="0"/>
                    <a:buChar char="•"/>
                  </a:pPr>
                  <a:r>
                    <a:rPr lang="en-ZA" sz="1200" dirty="0" smtClean="0"/>
                    <a:t>Curriculum Needs Feed into Research Agenda under Other Programmes</a:t>
                  </a:r>
                  <a:endParaRPr lang="en-US" sz="1200" dirty="0"/>
                </a:p>
              </p:txBody>
            </p:sp>
            <p:sp>
              <p:nvSpPr>
                <p:cNvPr id="91" name="TextBox 90"/>
                <p:cNvSpPr txBox="1"/>
                <p:nvPr/>
              </p:nvSpPr>
              <p:spPr>
                <a:xfrm>
                  <a:off x="3581400" y="2800607"/>
                  <a:ext cx="5410200" cy="646331"/>
                </a:xfrm>
                <a:prstGeom prst="rect">
                  <a:avLst/>
                </a:prstGeom>
                <a:noFill/>
              </p:spPr>
              <p:txBody>
                <a:bodyPr wrap="square" rtlCol="0">
                  <a:spAutoFit/>
                </a:bodyPr>
                <a:lstStyle/>
                <a:p>
                  <a:pPr marL="171450" indent="-171450">
                    <a:buFont typeface="Arial" panose="020B0604020202020204" pitchFamily="34" charset="0"/>
                    <a:buChar char="•"/>
                  </a:pPr>
                  <a:r>
                    <a:rPr lang="en-ZA" sz="1200" dirty="0" smtClean="0"/>
                    <a:t>180-Credits, 100% Research –Study: </a:t>
                  </a:r>
                </a:p>
                <a:p>
                  <a:pPr marL="171450" indent="-171450">
                    <a:buFont typeface="Arial" panose="020B0604020202020204" pitchFamily="34" charset="0"/>
                    <a:buChar char="•"/>
                  </a:pPr>
                  <a:r>
                    <a:rPr lang="en-ZA" sz="1200" dirty="0" smtClean="0"/>
                    <a:t>Key Research Insights Factored Back into 50:50 Masters Programme</a:t>
                  </a:r>
                </a:p>
                <a:p>
                  <a:pPr marL="171450" indent="-171450">
                    <a:buFont typeface="Arial" panose="020B0604020202020204" pitchFamily="34" charset="0"/>
                    <a:buChar char="•"/>
                  </a:pPr>
                  <a:r>
                    <a:rPr lang="en-ZA" sz="1200" dirty="0"/>
                    <a:t>2</a:t>
                  </a:r>
                  <a:r>
                    <a:rPr lang="en-ZA" sz="1200" dirty="0" smtClean="0"/>
                    <a:t>-Year Full-Time, 3-Year Part-Time</a:t>
                  </a:r>
                  <a:endParaRPr lang="en-US" sz="1200" dirty="0"/>
                </a:p>
              </p:txBody>
            </p:sp>
            <p:sp>
              <p:nvSpPr>
                <p:cNvPr id="97" name="TextBox 96"/>
                <p:cNvSpPr txBox="1"/>
                <p:nvPr/>
              </p:nvSpPr>
              <p:spPr>
                <a:xfrm>
                  <a:off x="4419600" y="4216253"/>
                  <a:ext cx="4572000" cy="1384995"/>
                </a:xfrm>
                <a:prstGeom prst="rect">
                  <a:avLst/>
                </a:prstGeom>
                <a:noFill/>
              </p:spPr>
              <p:txBody>
                <a:bodyPr wrap="square" rtlCol="0">
                  <a:spAutoFit/>
                </a:bodyPr>
                <a:lstStyle/>
                <a:p>
                  <a:pPr marL="171450" indent="-171450">
                    <a:buFont typeface="Arial" panose="020B0604020202020204" pitchFamily="34" charset="0"/>
                    <a:buChar char="•"/>
                  </a:pPr>
                  <a:r>
                    <a:rPr lang="en-ZA" sz="1200" dirty="0" smtClean="0"/>
                    <a:t>Sensitively Prioritised Ongoing Initiatives of Varying Scale/Duration</a:t>
                  </a:r>
                </a:p>
                <a:p>
                  <a:pPr marL="171450" indent="-171450">
                    <a:buFont typeface="Arial" panose="020B0604020202020204" pitchFamily="34" charset="0"/>
                    <a:buChar char="•"/>
                  </a:pPr>
                  <a:r>
                    <a:rPr lang="en-ZA" sz="1200" dirty="0" smtClean="0"/>
                    <a:t>Key Insights Factored into Curriculum for 50:50 Masters Programme</a:t>
                  </a:r>
                </a:p>
                <a:p>
                  <a:pPr marL="171450" indent="-171450">
                    <a:buFont typeface="Arial" panose="020B0604020202020204" pitchFamily="34" charset="0"/>
                    <a:buChar char="•"/>
                  </a:pPr>
                  <a:r>
                    <a:rPr lang="en-ZA" sz="1200" dirty="0" smtClean="0"/>
                    <a:t>Partnership </a:t>
                  </a:r>
                  <a:r>
                    <a:rPr lang="en-ZA" sz="1200" dirty="0"/>
                    <a:t>Needs </a:t>
                  </a:r>
                  <a:r>
                    <a:rPr lang="en-ZA" sz="1200" dirty="0" smtClean="0"/>
                    <a:t>Feed </a:t>
                  </a:r>
                  <a:r>
                    <a:rPr lang="en-ZA" sz="1200" dirty="0"/>
                    <a:t>into Research Agenda under Other Programmes</a:t>
                  </a:r>
                  <a:endParaRPr lang="en-US" sz="1200" dirty="0"/>
                </a:p>
                <a:p>
                  <a:pPr marL="171450" indent="-171450">
                    <a:buFont typeface="Arial" panose="020B0604020202020204" pitchFamily="34" charset="0"/>
                    <a:buChar char="•"/>
                  </a:pPr>
                  <a:endParaRPr lang="en-US" sz="1200" dirty="0"/>
                </a:p>
              </p:txBody>
            </p:sp>
            <p:cxnSp>
              <p:nvCxnSpPr>
                <p:cNvPr id="102" name="Straight Connector 101"/>
                <p:cNvCxnSpPr/>
                <p:nvPr/>
              </p:nvCxnSpPr>
              <p:spPr>
                <a:xfrm flipV="1">
                  <a:off x="1866900" y="1371600"/>
                  <a:ext cx="6972300" cy="19050"/>
                </a:xfrm>
                <a:prstGeom prst="line">
                  <a:avLst/>
                </a:prstGeom>
                <a:ln w="38100">
                  <a:prstDash val="lgDashDotDot"/>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2151639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p:cNvSpPr txBox="1">
            <a:spLocks/>
          </p:cNvSpPr>
          <p:nvPr/>
        </p:nvSpPr>
        <p:spPr>
          <a:xfrm>
            <a:off x="2209800" y="5139417"/>
            <a:ext cx="5334000" cy="1524000"/>
          </a:xfrm>
          <a:prstGeom prst="rect">
            <a:avLst/>
          </a:prstGeom>
        </p:spPr>
        <p:txBody>
          <a:bodyPr vert="horz" rtlCol="0" anchor="ctr">
            <a:normAutofit fontScale="55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endParaRPr lang="en-ZA" sz="2600" dirty="0" smtClean="0"/>
          </a:p>
          <a:p>
            <a:pPr algn="ctr"/>
            <a:endParaRPr lang="en-ZA" sz="2600" dirty="0" smtClean="0"/>
          </a:p>
          <a:p>
            <a:pPr algn="ctr"/>
            <a:r>
              <a:rPr lang="en-ZA" sz="2600" dirty="0" smtClean="0"/>
              <a:t>THANK YOU</a:t>
            </a:r>
          </a:p>
          <a:p>
            <a:pPr algn="ctr"/>
            <a:endParaRPr lang="en-ZA" sz="1600" dirty="0" smtClean="0"/>
          </a:p>
          <a:p>
            <a:pPr algn="ctr"/>
            <a:r>
              <a:rPr lang="en-ZA" sz="1600" dirty="0" smtClean="0"/>
              <a:t>Contacts</a:t>
            </a:r>
          </a:p>
          <a:p>
            <a:pPr algn="ctr"/>
            <a:r>
              <a:rPr lang="en-ZA" sz="1600" dirty="0" smtClean="0"/>
              <a:t>Prof Daniel Irurah</a:t>
            </a:r>
          </a:p>
          <a:p>
            <a:pPr algn="ctr"/>
            <a:r>
              <a:rPr lang="en-ZA" sz="1600" dirty="0" smtClean="0"/>
              <a:t>Associate Professor: Sustainable Architecture &amp; Cities</a:t>
            </a:r>
          </a:p>
          <a:p>
            <a:pPr algn="ctr"/>
            <a:r>
              <a:rPr lang="en-ZA" sz="1600" dirty="0" smtClean="0"/>
              <a:t>CONVENOR: Multi-Disciplinary Masters Programme: </a:t>
            </a:r>
          </a:p>
          <a:p>
            <a:pPr algn="ctr"/>
            <a:r>
              <a:rPr lang="en-ZA" sz="1600" dirty="0" smtClean="0"/>
              <a:t>Masters in Architecture (Sustainable &amp; Energy Efficient Cities – </a:t>
            </a:r>
            <a:r>
              <a:rPr lang="en-ZA" sz="1600" dirty="0" err="1" smtClean="0"/>
              <a:t>MArch</a:t>
            </a:r>
            <a:r>
              <a:rPr lang="en-ZA" sz="1600" dirty="0" smtClean="0"/>
              <a:t>(SEEC))</a:t>
            </a:r>
          </a:p>
          <a:p>
            <a:pPr algn="ctr"/>
            <a:endParaRPr lang="en-ZA" sz="1600" dirty="0" smtClean="0"/>
          </a:p>
          <a:p>
            <a:pPr algn="ctr"/>
            <a:r>
              <a:rPr lang="en-ZA" sz="1600" dirty="0" smtClean="0"/>
              <a:t>Email: daniel.irurah@wits.ac.za</a:t>
            </a:r>
            <a:endParaRPr lang="en-US" sz="1600" dirty="0"/>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4822079"/>
            <a:ext cx="129540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4629150"/>
            <a:ext cx="1911807" cy="1949611"/>
          </a:xfrm>
          <a:prstGeom prst="rect">
            <a:avLst/>
          </a:prstGeom>
        </p:spPr>
      </p:pic>
    </p:spTree>
    <p:extLst>
      <p:ext uri="{BB962C8B-B14F-4D97-AF65-F5344CB8AC3E}">
        <p14:creationId xmlns:p14="http://schemas.microsoft.com/office/powerpoint/2010/main" val="3755060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607" y="13607"/>
            <a:ext cx="8991600" cy="792162"/>
          </a:xfrm>
        </p:spPr>
        <p:txBody>
          <a:bodyPr>
            <a:noAutofit/>
          </a:bodyPr>
          <a:lstStyle/>
          <a:p>
            <a:pPr algn="ctr"/>
            <a:r>
              <a:rPr lang="en-ZA" sz="2400" dirty="0" smtClean="0"/>
              <a:t>CHALLENGES &amp; URGENCY: Planetary Thresholds Overshoot &amp; Call to One-Planet-Lifestyles</a:t>
            </a:r>
            <a:endParaRPr lang="en-US" sz="2400" dirty="0"/>
          </a:p>
        </p:txBody>
      </p:sp>
      <p:pic>
        <p:nvPicPr>
          <p:cNvPr id="7"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3389" y="914400"/>
            <a:ext cx="9020612" cy="5715000"/>
          </a:xfrm>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1219199"/>
            <a:ext cx="318241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388" y="1227363"/>
            <a:ext cx="3153212" cy="2707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3918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991600" cy="792162"/>
          </a:xfrm>
        </p:spPr>
        <p:txBody>
          <a:bodyPr>
            <a:noAutofit/>
          </a:bodyPr>
          <a:lstStyle/>
          <a:p>
            <a:pPr algn="ctr"/>
            <a:r>
              <a:rPr lang="en-ZA" sz="2400" dirty="0" smtClean="0"/>
              <a:t>CHALLENGES &amp; URGENCY: Planetary Thresholds Overshoot &amp; Call to One-Planet-Lifestyles</a:t>
            </a:r>
            <a:endParaRPr lang="en-US" sz="2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070938"/>
            <a:ext cx="3276600" cy="3098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4291" y="762000"/>
            <a:ext cx="5666090" cy="5638800"/>
          </a:xfrm>
          <a:prstGeom prst="rect">
            <a:avLst/>
          </a:prstGeom>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43" y="4259400"/>
            <a:ext cx="3274829" cy="221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3187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75379348"/>
              </p:ext>
            </p:extLst>
          </p:nvPr>
        </p:nvGraphicFramePr>
        <p:xfrm>
          <a:off x="137929" y="1066800"/>
          <a:ext cx="8839200" cy="5135880"/>
        </p:xfrm>
        <a:graphic>
          <a:graphicData uri="http://schemas.openxmlformats.org/drawingml/2006/table">
            <a:tbl>
              <a:tblPr firstRow="1" firstCol="1" bandRow="1">
                <a:tableStyleId>{5C22544A-7EE6-4342-B048-85BDC9FD1C3A}</a:tableStyleId>
              </a:tblPr>
              <a:tblGrid>
                <a:gridCol w="1309871">
                  <a:extLst>
                    <a:ext uri="{9D8B030D-6E8A-4147-A177-3AD203B41FA5}">
                      <a16:colId xmlns:a16="http://schemas.microsoft.com/office/drawing/2014/main" val="20000"/>
                    </a:ext>
                  </a:extLst>
                </a:gridCol>
                <a:gridCol w="1715793">
                  <a:extLst>
                    <a:ext uri="{9D8B030D-6E8A-4147-A177-3AD203B41FA5}">
                      <a16:colId xmlns:a16="http://schemas.microsoft.com/office/drawing/2014/main" val="20001"/>
                    </a:ext>
                  </a:extLst>
                </a:gridCol>
                <a:gridCol w="1861315">
                  <a:extLst>
                    <a:ext uri="{9D8B030D-6E8A-4147-A177-3AD203B41FA5}">
                      <a16:colId xmlns:a16="http://schemas.microsoft.com/office/drawing/2014/main" val="20002"/>
                    </a:ext>
                  </a:extLst>
                </a:gridCol>
                <a:gridCol w="2014922">
                  <a:extLst>
                    <a:ext uri="{9D8B030D-6E8A-4147-A177-3AD203B41FA5}">
                      <a16:colId xmlns:a16="http://schemas.microsoft.com/office/drawing/2014/main" val="20003"/>
                    </a:ext>
                  </a:extLst>
                </a:gridCol>
                <a:gridCol w="1937299">
                  <a:extLst>
                    <a:ext uri="{9D8B030D-6E8A-4147-A177-3AD203B41FA5}">
                      <a16:colId xmlns:a16="http://schemas.microsoft.com/office/drawing/2014/main" val="20004"/>
                    </a:ext>
                  </a:extLst>
                </a:gridCol>
              </a:tblGrid>
              <a:tr h="278807">
                <a:tc rowSpan="3">
                  <a:txBody>
                    <a:bodyPr/>
                    <a:lstStyle/>
                    <a:p>
                      <a:pPr algn="just">
                        <a:lnSpc>
                          <a:spcPct val="150000"/>
                        </a:lnSpc>
                        <a:spcAft>
                          <a:spcPts val="0"/>
                        </a:spcAft>
                      </a:pPr>
                      <a:endParaRPr lang="en-US" sz="900" dirty="0">
                        <a:effectLst/>
                        <a:latin typeface="Calibri"/>
                        <a:ea typeface="Calibri"/>
                        <a:cs typeface="Times New Roman"/>
                      </a:endParaRPr>
                    </a:p>
                    <a:p>
                      <a:pPr algn="just">
                        <a:lnSpc>
                          <a:spcPct val="150000"/>
                        </a:lnSpc>
                        <a:spcAft>
                          <a:spcPts val="0"/>
                        </a:spcAft>
                      </a:pPr>
                      <a:endParaRPr lang="en-US" sz="2000" dirty="0" smtClean="0">
                        <a:effectLst/>
                      </a:endParaRPr>
                    </a:p>
                    <a:p>
                      <a:pPr algn="just">
                        <a:lnSpc>
                          <a:spcPct val="150000"/>
                        </a:lnSpc>
                        <a:spcAft>
                          <a:spcPts val="0"/>
                        </a:spcAft>
                      </a:pPr>
                      <a:endParaRPr lang="en-US" sz="2000" dirty="0" smtClean="0">
                        <a:effectLst/>
                      </a:endParaRPr>
                    </a:p>
                    <a:p>
                      <a:pPr algn="just">
                        <a:lnSpc>
                          <a:spcPct val="150000"/>
                        </a:lnSpc>
                        <a:spcAft>
                          <a:spcPts val="0"/>
                        </a:spcAft>
                      </a:pPr>
                      <a:endParaRPr lang="en-US" sz="2000" dirty="0" smtClean="0">
                        <a:effectLst/>
                      </a:endParaRPr>
                    </a:p>
                    <a:p>
                      <a:pPr algn="just">
                        <a:lnSpc>
                          <a:spcPct val="150000"/>
                        </a:lnSpc>
                        <a:spcAft>
                          <a:spcPts val="0"/>
                        </a:spcAft>
                      </a:pPr>
                      <a:endParaRPr lang="en-US" sz="2000" dirty="0" smtClean="0">
                        <a:effectLst/>
                      </a:endParaRPr>
                    </a:p>
                    <a:p>
                      <a:pPr algn="just">
                        <a:lnSpc>
                          <a:spcPct val="150000"/>
                        </a:lnSpc>
                        <a:spcAft>
                          <a:spcPts val="0"/>
                        </a:spcAft>
                      </a:pPr>
                      <a:r>
                        <a:rPr lang="en-US" sz="2000" dirty="0" smtClean="0">
                          <a:effectLst/>
                        </a:rPr>
                        <a:t>PEOPLE</a:t>
                      </a:r>
                      <a:r>
                        <a:rPr lang="en-US" sz="2000" dirty="0">
                          <a:effectLst/>
                        </a:rPr>
                        <a:t>: </a:t>
                      </a:r>
                      <a:r>
                        <a:rPr lang="en-US" sz="1600" dirty="0">
                          <a:effectLst/>
                        </a:rPr>
                        <a:t>Aspirational &amp; </a:t>
                      </a:r>
                      <a:r>
                        <a:rPr lang="en-US" sz="1600" dirty="0" smtClean="0">
                          <a:effectLst/>
                        </a:rPr>
                        <a:t>Fulfilled</a:t>
                      </a:r>
                    </a:p>
                    <a:p>
                      <a:pPr algn="just">
                        <a:lnSpc>
                          <a:spcPct val="150000"/>
                        </a:lnSpc>
                        <a:spcAft>
                          <a:spcPts val="0"/>
                        </a:spcAft>
                      </a:pPr>
                      <a:endParaRPr lang="en-ZA" sz="900" dirty="0" smtClean="0">
                        <a:effectLst/>
                        <a:latin typeface="Calibri"/>
                        <a:ea typeface="Calibri"/>
                        <a:cs typeface="Times New Roman"/>
                      </a:endParaRPr>
                    </a:p>
                    <a:p>
                      <a:pPr algn="just">
                        <a:lnSpc>
                          <a:spcPct val="150000"/>
                        </a:lnSpc>
                        <a:spcAft>
                          <a:spcPts val="0"/>
                        </a:spcAft>
                      </a:pPr>
                      <a:endParaRPr lang="en-ZA" sz="900" dirty="0" smtClean="0">
                        <a:effectLst/>
                        <a:latin typeface="Calibri"/>
                        <a:ea typeface="Calibri"/>
                        <a:cs typeface="Times New Roman"/>
                      </a:endParaRPr>
                    </a:p>
                    <a:p>
                      <a:pPr algn="just">
                        <a:lnSpc>
                          <a:spcPct val="150000"/>
                        </a:lnSpc>
                        <a:spcAft>
                          <a:spcPts val="0"/>
                        </a:spcAft>
                      </a:pPr>
                      <a:endParaRPr lang="en-ZA" sz="900" dirty="0" smtClean="0">
                        <a:effectLst/>
                        <a:latin typeface="Calibri"/>
                        <a:ea typeface="Calibri"/>
                        <a:cs typeface="Times New Roman"/>
                      </a:endParaRPr>
                    </a:p>
                    <a:p>
                      <a:pPr algn="just">
                        <a:lnSpc>
                          <a:spcPct val="150000"/>
                        </a:lnSpc>
                        <a:spcAft>
                          <a:spcPts val="0"/>
                        </a:spcAft>
                      </a:pPr>
                      <a:endParaRPr lang="en-ZA" sz="900" dirty="0" smtClean="0">
                        <a:effectLst/>
                        <a:latin typeface="Calibri"/>
                        <a:ea typeface="Calibri"/>
                        <a:cs typeface="Times New Roman"/>
                      </a:endParaRPr>
                    </a:p>
                    <a:p>
                      <a:pPr algn="just">
                        <a:lnSpc>
                          <a:spcPct val="150000"/>
                        </a:lnSpc>
                        <a:spcAft>
                          <a:spcPts val="0"/>
                        </a:spcAft>
                      </a:pPr>
                      <a:endParaRPr lang="en-ZA" sz="900" dirty="0" smtClean="0">
                        <a:effectLst/>
                        <a:latin typeface="Calibri"/>
                        <a:ea typeface="Calibri"/>
                        <a:cs typeface="Times New Roman"/>
                      </a:endParaRPr>
                    </a:p>
                    <a:p>
                      <a:pPr algn="just">
                        <a:lnSpc>
                          <a:spcPct val="150000"/>
                        </a:lnSpc>
                        <a:spcAft>
                          <a:spcPts val="0"/>
                        </a:spcAft>
                      </a:pPr>
                      <a:endParaRPr lang="en-ZA" sz="900" dirty="0" smtClean="0">
                        <a:effectLst/>
                        <a:latin typeface="Calibri"/>
                        <a:ea typeface="Calibri"/>
                        <a:cs typeface="Times New Roman"/>
                      </a:endParaRPr>
                    </a:p>
                    <a:p>
                      <a:pPr algn="just">
                        <a:lnSpc>
                          <a:spcPct val="150000"/>
                        </a:lnSpc>
                        <a:spcAft>
                          <a:spcPts val="0"/>
                        </a:spcAft>
                      </a:pPr>
                      <a:endParaRPr lang="en-ZA" sz="900" dirty="0" smtClean="0">
                        <a:effectLst/>
                        <a:latin typeface="Calibri"/>
                        <a:ea typeface="Calibri"/>
                        <a:cs typeface="Times New Roman"/>
                      </a:endParaRPr>
                    </a:p>
                    <a:p>
                      <a:pPr algn="just">
                        <a:lnSpc>
                          <a:spcPct val="150000"/>
                        </a:lnSpc>
                        <a:spcAft>
                          <a:spcPts val="0"/>
                        </a:spcAft>
                      </a:pPr>
                      <a:endParaRPr lang="en-US" sz="900" dirty="0">
                        <a:effectLst/>
                        <a:latin typeface="Calibri"/>
                        <a:ea typeface="Calibri"/>
                        <a:cs typeface="Times New Roman"/>
                      </a:endParaRPr>
                    </a:p>
                    <a:p>
                      <a:pPr algn="just">
                        <a:lnSpc>
                          <a:spcPct val="150000"/>
                        </a:lnSpc>
                        <a:spcAft>
                          <a:spcPts val="0"/>
                        </a:spcAft>
                      </a:pPr>
                      <a:r>
                        <a:rPr lang="en-US" sz="900" dirty="0">
                          <a:effectLst/>
                        </a:rPr>
                        <a:t> </a:t>
                      </a:r>
                      <a:endParaRPr lang="en-US" sz="900" dirty="0">
                        <a:effectLst/>
                        <a:latin typeface="Calibri"/>
                        <a:ea typeface="Calibri"/>
                        <a:cs typeface="Times New Roman"/>
                      </a:endParaRPr>
                    </a:p>
                  </a:txBody>
                  <a:tcPr marL="55017" marR="55017" marT="0" marB="0"/>
                </a:tc>
                <a:tc>
                  <a:txBody>
                    <a:bodyPr/>
                    <a:lstStyle/>
                    <a:p>
                      <a:pPr algn="ctr">
                        <a:lnSpc>
                          <a:spcPct val="150000"/>
                        </a:lnSpc>
                        <a:spcAft>
                          <a:spcPts val="0"/>
                        </a:spcAft>
                      </a:pPr>
                      <a:r>
                        <a:rPr lang="en-ZA" sz="1200" dirty="0" smtClean="0">
                          <a:effectLst/>
                          <a:latin typeface="+mn-lt"/>
                          <a:ea typeface="+mn-ea"/>
                          <a:cs typeface="+mn-cs"/>
                        </a:rPr>
                        <a:t>Eco-Innovations</a:t>
                      </a:r>
                      <a:r>
                        <a:rPr lang="en-ZA" sz="1200" baseline="0" dirty="0" smtClean="0">
                          <a:effectLst/>
                          <a:latin typeface="+mn-lt"/>
                          <a:ea typeface="+mn-ea"/>
                          <a:cs typeface="+mn-cs"/>
                        </a:rPr>
                        <a:t> &amp; Green City Start-Ups</a:t>
                      </a:r>
                      <a:endParaRPr lang="en-US" sz="1200" dirty="0">
                        <a:effectLst/>
                        <a:latin typeface="Calibri"/>
                        <a:ea typeface="Calibri"/>
                        <a:cs typeface="Times New Roman"/>
                      </a:endParaRPr>
                    </a:p>
                  </a:txBody>
                  <a:tcPr marL="55017" marR="55017" marT="0" marB="0"/>
                </a:tc>
                <a:tc>
                  <a:txBody>
                    <a:bodyPr/>
                    <a:lstStyle/>
                    <a:p>
                      <a:pPr algn="ctr">
                        <a:lnSpc>
                          <a:spcPct val="150000"/>
                        </a:lnSpc>
                        <a:spcAft>
                          <a:spcPts val="0"/>
                        </a:spcAft>
                      </a:pPr>
                      <a:r>
                        <a:rPr lang="en-ZA" sz="1200" dirty="0" smtClean="0">
                          <a:effectLst/>
                          <a:latin typeface="+mn-lt"/>
                          <a:ea typeface="+mn-ea"/>
                          <a:cs typeface="+mn-cs"/>
                        </a:rPr>
                        <a:t>Speed-trains</a:t>
                      </a:r>
                      <a:r>
                        <a:rPr lang="en-ZA" sz="1200" baseline="0" dirty="0" smtClean="0">
                          <a:effectLst/>
                          <a:latin typeface="+mn-lt"/>
                          <a:ea typeface="+mn-ea"/>
                          <a:cs typeface="+mn-cs"/>
                        </a:rPr>
                        <a:t> and BRT  Dense Urban Form</a:t>
                      </a:r>
                      <a:endParaRPr lang="en-US" sz="1200" dirty="0">
                        <a:effectLst/>
                        <a:latin typeface="Calibri"/>
                        <a:ea typeface="Calibri"/>
                        <a:cs typeface="Times New Roman"/>
                      </a:endParaRPr>
                    </a:p>
                  </a:txBody>
                  <a:tcPr marL="55017" marR="55017" marT="0" marB="0"/>
                </a:tc>
                <a:tc>
                  <a:txBody>
                    <a:bodyPr/>
                    <a:lstStyle/>
                    <a:p>
                      <a:pPr algn="ctr">
                        <a:lnSpc>
                          <a:spcPct val="150000"/>
                        </a:lnSpc>
                        <a:spcAft>
                          <a:spcPts val="0"/>
                        </a:spcAft>
                      </a:pPr>
                      <a:r>
                        <a:rPr lang="en-ZA" sz="1200" dirty="0" smtClean="0">
                          <a:effectLst/>
                          <a:latin typeface="+mn-lt"/>
                          <a:ea typeface="+mn-ea"/>
                          <a:cs typeface="+mn-cs"/>
                        </a:rPr>
                        <a:t>Permaculture</a:t>
                      </a:r>
                      <a:r>
                        <a:rPr lang="en-ZA" sz="1200" baseline="0" dirty="0" smtClean="0">
                          <a:effectLst/>
                          <a:latin typeface="+mn-lt"/>
                          <a:ea typeface="+mn-ea"/>
                          <a:cs typeface="+mn-cs"/>
                        </a:rPr>
                        <a:t> &amp; Roof-Top Gardens</a:t>
                      </a:r>
                      <a:endParaRPr lang="en-US" sz="1200" dirty="0">
                        <a:effectLst/>
                        <a:latin typeface="Calibri"/>
                        <a:ea typeface="Calibri"/>
                        <a:cs typeface="Times New Roman"/>
                      </a:endParaRPr>
                    </a:p>
                  </a:txBody>
                  <a:tcPr marL="55017" marR="55017" marT="0" marB="0"/>
                </a:tc>
                <a:tc>
                  <a:txBody>
                    <a:bodyPr/>
                    <a:lstStyle/>
                    <a:p>
                      <a:pPr algn="ctr">
                        <a:lnSpc>
                          <a:spcPct val="150000"/>
                        </a:lnSpc>
                        <a:spcAft>
                          <a:spcPts val="0"/>
                        </a:spcAft>
                      </a:pPr>
                      <a:r>
                        <a:rPr lang="en-ZA" sz="1200" dirty="0" smtClean="0">
                          <a:effectLst/>
                          <a:latin typeface="+mn-lt"/>
                          <a:ea typeface="+mn-ea"/>
                          <a:cs typeface="+mn-cs"/>
                        </a:rPr>
                        <a:t>Cleaner-Fuels</a:t>
                      </a:r>
                      <a:r>
                        <a:rPr lang="en-ZA" sz="1200" baseline="0" dirty="0" smtClean="0">
                          <a:effectLst/>
                          <a:latin typeface="+mn-lt"/>
                          <a:ea typeface="+mn-ea"/>
                          <a:cs typeface="+mn-cs"/>
                        </a:rPr>
                        <a:t> &amp; Non-Motorised commute</a:t>
                      </a:r>
                      <a:endParaRPr lang="en-US" sz="1200" dirty="0">
                        <a:effectLst/>
                        <a:latin typeface="Calibri"/>
                        <a:ea typeface="Calibri"/>
                        <a:cs typeface="Times New Roman"/>
                      </a:endParaRPr>
                    </a:p>
                  </a:txBody>
                  <a:tcPr marL="55017" marR="55017" marT="0" marB="0"/>
                </a:tc>
                <a:extLst>
                  <a:ext uri="{0D108BD9-81ED-4DB2-BD59-A6C34878D82A}">
                    <a16:rowId xmlns:a16="http://schemas.microsoft.com/office/drawing/2014/main" val="10000"/>
                  </a:ext>
                </a:extLst>
              </a:tr>
              <a:tr h="2575560">
                <a:tc vMerge="1">
                  <a:txBody>
                    <a:bodyPr/>
                    <a:lstStyle/>
                    <a:p>
                      <a:pPr algn="just">
                        <a:lnSpc>
                          <a:spcPct val="150000"/>
                        </a:lnSpc>
                        <a:spcAft>
                          <a:spcPts val="0"/>
                        </a:spcAft>
                      </a:pPr>
                      <a:endParaRPr lang="en-US" sz="900" dirty="0">
                        <a:effectLst/>
                        <a:latin typeface="Calibri"/>
                        <a:ea typeface="Calibri"/>
                        <a:cs typeface="Times New Roman"/>
                      </a:endParaRPr>
                    </a:p>
                  </a:txBody>
                  <a:tcPr marL="55017" marR="55017" marT="0" marB="0"/>
                </a:tc>
                <a:tc>
                  <a:txBody>
                    <a:bodyPr/>
                    <a:lstStyle/>
                    <a:p>
                      <a:pPr algn="just">
                        <a:lnSpc>
                          <a:spcPct val="150000"/>
                        </a:lnSpc>
                        <a:spcAft>
                          <a:spcPts val="0"/>
                        </a:spcAft>
                      </a:pPr>
                      <a:endParaRPr lang="en-US" sz="900" dirty="0">
                        <a:effectLst/>
                        <a:latin typeface="Arial"/>
                        <a:ea typeface="Calibri"/>
                        <a:cs typeface="Times New Roman"/>
                      </a:endParaRPr>
                    </a:p>
                  </a:txBody>
                  <a:tcPr marL="55017" marR="55017" marT="0" marB="0"/>
                </a:tc>
                <a:tc>
                  <a:txBody>
                    <a:bodyPr/>
                    <a:lstStyle/>
                    <a:p>
                      <a:pPr algn="just">
                        <a:lnSpc>
                          <a:spcPct val="150000"/>
                        </a:lnSpc>
                        <a:spcAft>
                          <a:spcPts val="0"/>
                        </a:spcAft>
                      </a:pPr>
                      <a:endParaRPr lang="en-US" sz="900" dirty="0">
                        <a:effectLst/>
                        <a:latin typeface="Arial"/>
                        <a:ea typeface="Calibri"/>
                        <a:cs typeface="Times New Roman"/>
                      </a:endParaRPr>
                    </a:p>
                  </a:txBody>
                  <a:tcPr marL="55017" marR="55017" marT="0" marB="0"/>
                </a:tc>
                <a:tc>
                  <a:txBody>
                    <a:bodyPr/>
                    <a:lstStyle/>
                    <a:p>
                      <a:pPr algn="just">
                        <a:lnSpc>
                          <a:spcPct val="150000"/>
                        </a:lnSpc>
                        <a:spcAft>
                          <a:spcPts val="0"/>
                        </a:spcAft>
                      </a:pPr>
                      <a:endParaRPr lang="en-US" sz="900" dirty="0">
                        <a:effectLst/>
                        <a:latin typeface="Arial"/>
                        <a:ea typeface="Calibri"/>
                        <a:cs typeface="Times New Roman"/>
                      </a:endParaRPr>
                    </a:p>
                  </a:txBody>
                  <a:tcPr marL="55017" marR="55017" marT="0" marB="0"/>
                </a:tc>
                <a:tc>
                  <a:txBody>
                    <a:bodyPr/>
                    <a:lstStyle/>
                    <a:p>
                      <a:pPr algn="just">
                        <a:lnSpc>
                          <a:spcPct val="150000"/>
                        </a:lnSpc>
                        <a:spcAft>
                          <a:spcPts val="0"/>
                        </a:spcAft>
                      </a:pPr>
                      <a:endParaRPr lang="en-US" sz="900" dirty="0">
                        <a:effectLst/>
                        <a:latin typeface="Arial"/>
                        <a:ea typeface="Calibri"/>
                        <a:cs typeface="Times New Roman"/>
                      </a:endParaRPr>
                    </a:p>
                  </a:txBody>
                  <a:tcPr marL="55017" marR="55017" marT="0" marB="0"/>
                </a:tc>
                <a:extLst>
                  <a:ext uri="{0D108BD9-81ED-4DB2-BD59-A6C34878D82A}">
                    <a16:rowId xmlns:a16="http://schemas.microsoft.com/office/drawing/2014/main" val="10001"/>
                  </a:ext>
                </a:extLst>
              </a:tr>
              <a:tr h="1011964">
                <a:tc vMerge="1">
                  <a:txBody>
                    <a:bodyPr/>
                    <a:lstStyle/>
                    <a:p>
                      <a:pPr algn="just">
                        <a:lnSpc>
                          <a:spcPct val="150000"/>
                        </a:lnSpc>
                        <a:spcAft>
                          <a:spcPts val="0"/>
                        </a:spcAft>
                      </a:pPr>
                      <a:endParaRPr lang="en-US" sz="900" dirty="0">
                        <a:effectLst/>
                        <a:latin typeface="Calibri"/>
                        <a:ea typeface="Calibri"/>
                        <a:cs typeface="Times New Roman"/>
                      </a:endParaRPr>
                    </a:p>
                  </a:txBody>
                  <a:tcPr marL="55017" marR="55017" marT="0" marB="0"/>
                </a:tc>
                <a:tc>
                  <a:txBody>
                    <a:bodyPr/>
                    <a:lstStyle/>
                    <a:p>
                      <a:pPr algn="ctr">
                        <a:spcAft>
                          <a:spcPts val="0"/>
                        </a:spcAft>
                      </a:pPr>
                      <a:r>
                        <a:rPr lang="en-US" sz="1600" b="1" dirty="0" smtClean="0">
                          <a:effectLst/>
                        </a:rPr>
                        <a:t>Creative &amp; Resourceful </a:t>
                      </a:r>
                      <a:r>
                        <a:rPr lang="en-US" sz="1600" dirty="0" smtClean="0">
                          <a:effectLst/>
                        </a:rPr>
                        <a:t>–</a:t>
                      </a:r>
                      <a:r>
                        <a:rPr lang="en-US" sz="1200" baseline="0" dirty="0" smtClean="0">
                          <a:effectLst/>
                        </a:rPr>
                        <a:t>C</a:t>
                      </a:r>
                      <a:r>
                        <a:rPr lang="en-US" sz="1200" dirty="0" smtClean="0">
                          <a:effectLst/>
                        </a:rPr>
                        <a:t>reative &amp; Innovative Enterprises,</a:t>
                      </a:r>
                      <a:r>
                        <a:rPr lang="en-US" sz="1200" baseline="0" dirty="0" smtClean="0">
                          <a:effectLst/>
                        </a:rPr>
                        <a:t> E</a:t>
                      </a:r>
                      <a:r>
                        <a:rPr lang="en-US" sz="1200" dirty="0" smtClean="0">
                          <a:effectLst/>
                        </a:rPr>
                        <a:t>nhancing</a:t>
                      </a:r>
                      <a:r>
                        <a:rPr lang="en-US" sz="1200" baseline="0" dirty="0" smtClean="0">
                          <a:effectLst/>
                        </a:rPr>
                        <a:t> G</a:t>
                      </a:r>
                      <a:r>
                        <a:rPr lang="en-US" sz="1200" dirty="0" smtClean="0">
                          <a:effectLst/>
                        </a:rPr>
                        <a:t>reen-Economy value-chain, Align</a:t>
                      </a:r>
                      <a:r>
                        <a:rPr lang="en-US" sz="1200" baseline="0" dirty="0" smtClean="0">
                          <a:effectLst/>
                        </a:rPr>
                        <a:t> </a:t>
                      </a:r>
                      <a:r>
                        <a:rPr lang="en-US" sz="1200" dirty="0" smtClean="0">
                          <a:effectLst/>
                        </a:rPr>
                        <a:t>with Planet-Concerns </a:t>
                      </a:r>
                      <a:r>
                        <a:rPr lang="en-US" sz="1200" dirty="0">
                          <a:effectLst/>
                        </a:rPr>
                        <a:t>such as </a:t>
                      </a:r>
                      <a:r>
                        <a:rPr lang="en-US" sz="1200" dirty="0" smtClean="0">
                          <a:effectLst/>
                        </a:rPr>
                        <a:t>Waste-Reduction</a:t>
                      </a:r>
                      <a:endParaRPr lang="en-US" sz="1200" dirty="0">
                        <a:effectLst/>
                        <a:latin typeface="Calibri"/>
                        <a:ea typeface="Calibri"/>
                        <a:cs typeface="Times New Roman"/>
                      </a:endParaRPr>
                    </a:p>
                  </a:txBody>
                  <a:tcPr marL="55017" marR="55017" marT="0" marB="0"/>
                </a:tc>
                <a:tc>
                  <a:txBody>
                    <a:bodyPr/>
                    <a:lstStyle/>
                    <a:p>
                      <a:pPr algn="ctr">
                        <a:spcAft>
                          <a:spcPts val="0"/>
                        </a:spcAft>
                      </a:pPr>
                      <a:r>
                        <a:rPr lang="en-US" sz="1600" b="1" dirty="0">
                          <a:effectLst/>
                        </a:rPr>
                        <a:t>Public-Transport with Dignity </a:t>
                      </a:r>
                      <a:r>
                        <a:rPr lang="en-US" sz="1600" dirty="0">
                          <a:effectLst/>
                        </a:rPr>
                        <a:t>– </a:t>
                      </a:r>
                      <a:r>
                        <a:rPr lang="en-US" sz="1400" dirty="0">
                          <a:effectLst/>
                        </a:rPr>
                        <a:t>Mitigates </a:t>
                      </a:r>
                      <a:r>
                        <a:rPr lang="en-US" sz="1400" dirty="0" smtClean="0">
                          <a:effectLst/>
                        </a:rPr>
                        <a:t>GHG-Emissions</a:t>
                      </a:r>
                      <a:r>
                        <a:rPr lang="en-US" sz="1400" dirty="0">
                          <a:effectLst/>
                        </a:rPr>
                        <a:t>, </a:t>
                      </a:r>
                      <a:r>
                        <a:rPr lang="en-US" sz="1400" dirty="0" smtClean="0">
                          <a:effectLst/>
                        </a:rPr>
                        <a:t>Enhances Social-cohesion</a:t>
                      </a:r>
                      <a:r>
                        <a:rPr lang="en-US" sz="1400" dirty="0">
                          <a:effectLst/>
                        </a:rPr>
                        <a:t>, </a:t>
                      </a:r>
                      <a:r>
                        <a:rPr lang="en-US" sz="1400" dirty="0" smtClean="0">
                          <a:effectLst/>
                        </a:rPr>
                        <a:t>Supports Mixed-use High-Density Urban-Form</a:t>
                      </a:r>
                      <a:endParaRPr lang="en-US" sz="1400" dirty="0">
                        <a:effectLst/>
                        <a:latin typeface="Calibri"/>
                        <a:ea typeface="Calibri"/>
                        <a:cs typeface="Times New Roman"/>
                      </a:endParaRPr>
                    </a:p>
                  </a:txBody>
                  <a:tcPr marL="55017" marR="55017" marT="0" marB="0"/>
                </a:tc>
                <a:tc>
                  <a:txBody>
                    <a:bodyPr/>
                    <a:lstStyle/>
                    <a:p>
                      <a:pPr algn="ctr">
                        <a:spcAft>
                          <a:spcPts val="0"/>
                        </a:spcAft>
                      </a:pPr>
                      <a:r>
                        <a:rPr lang="en-US" sz="1600" b="1" dirty="0">
                          <a:effectLst/>
                        </a:rPr>
                        <a:t>Urban-Agriculture</a:t>
                      </a:r>
                      <a:r>
                        <a:rPr lang="en-US" sz="900" b="1" dirty="0">
                          <a:effectLst/>
                        </a:rPr>
                        <a:t> </a:t>
                      </a:r>
                      <a:r>
                        <a:rPr lang="en-US" sz="900" dirty="0">
                          <a:effectLst/>
                        </a:rPr>
                        <a:t>– </a:t>
                      </a:r>
                      <a:r>
                        <a:rPr lang="en-US" sz="1400" dirty="0" smtClean="0">
                          <a:effectLst/>
                        </a:rPr>
                        <a:t>Enhances Food-Security,</a:t>
                      </a:r>
                      <a:r>
                        <a:rPr lang="en-US" sz="1400" baseline="0" dirty="0" smtClean="0">
                          <a:effectLst/>
                        </a:rPr>
                        <a:t> A</a:t>
                      </a:r>
                      <a:r>
                        <a:rPr lang="en-US" sz="1400" dirty="0" smtClean="0">
                          <a:effectLst/>
                        </a:rPr>
                        <a:t>ddresses Water-Waste Loop (Planet Restoration </a:t>
                      </a:r>
                      <a:r>
                        <a:rPr lang="en-US" sz="1400" dirty="0">
                          <a:effectLst/>
                        </a:rPr>
                        <a:t>and </a:t>
                      </a:r>
                      <a:r>
                        <a:rPr lang="en-US" sz="1400" dirty="0" smtClean="0">
                          <a:effectLst/>
                        </a:rPr>
                        <a:t>Rejuvenation</a:t>
                      </a:r>
                      <a:r>
                        <a:rPr lang="en-US" sz="1400" dirty="0">
                          <a:effectLst/>
                        </a:rPr>
                        <a:t>)</a:t>
                      </a:r>
                      <a:endParaRPr lang="en-US" sz="1400" dirty="0">
                        <a:effectLst/>
                        <a:latin typeface="Calibri"/>
                        <a:ea typeface="Calibri"/>
                        <a:cs typeface="Times New Roman"/>
                      </a:endParaRPr>
                    </a:p>
                  </a:txBody>
                  <a:tcPr marL="55017" marR="55017" marT="0" marB="0"/>
                </a:tc>
                <a:tc>
                  <a:txBody>
                    <a:bodyPr/>
                    <a:lstStyle/>
                    <a:p>
                      <a:pPr algn="ctr">
                        <a:spcAft>
                          <a:spcPts val="0"/>
                        </a:spcAft>
                      </a:pPr>
                      <a:r>
                        <a:rPr lang="en-US" sz="1600" b="1" dirty="0" smtClean="0">
                          <a:effectLst/>
                          <a:latin typeface="+mn-lt"/>
                        </a:rPr>
                        <a:t>Electric Vehicles</a:t>
                      </a:r>
                      <a:r>
                        <a:rPr lang="en-US" sz="1600" b="1" baseline="0" dirty="0" smtClean="0">
                          <a:effectLst/>
                          <a:latin typeface="+mn-lt"/>
                        </a:rPr>
                        <a:t> &amp;</a:t>
                      </a:r>
                      <a:r>
                        <a:rPr lang="en-US" sz="1600" b="1" dirty="0" smtClean="0">
                          <a:effectLst/>
                          <a:latin typeface="+mn-lt"/>
                        </a:rPr>
                        <a:t> Non-</a:t>
                      </a:r>
                      <a:r>
                        <a:rPr lang="en-US" sz="1600" b="1" dirty="0" err="1" smtClean="0">
                          <a:effectLst/>
                          <a:latin typeface="+mn-lt"/>
                        </a:rPr>
                        <a:t>Motorised</a:t>
                      </a:r>
                      <a:r>
                        <a:rPr lang="en-US" sz="1600" b="1" dirty="0" smtClean="0">
                          <a:effectLst/>
                          <a:latin typeface="+mn-lt"/>
                        </a:rPr>
                        <a:t> </a:t>
                      </a:r>
                      <a:r>
                        <a:rPr lang="en-US" sz="1600" b="1" dirty="0">
                          <a:effectLst/>
                          <a:latin typeface="+mn-lt"/>
                        </a:rPr>
                        <a:t>Transport </a:t>
                      </a:r>
                      <a:r>
                        <a:rPr lang="en-US" sz="900" b="1" dirty="0">
                          <a:effectLst/>
                          <a:latin typeface="+mn-lt"/>
                        </a:rPr>
                        <a:t>– </a:t>
                      </a:r>
                      <a:r>
                        <a:rPr lang="en-US" sz="1400" dirty="0">
                          <a:effectLst/>
                          <a:latin typeface="+mn-lt"/>
                          <a:ea typeface="Arial Unicode MS" panose="020B0604020202020204" pitchFamily="34" charset="-128"/>
                          <a:cs typeface="Arial Unicode MS" panose="020B0604020202020204" pitchFamily="34" charset="-128"/>
                        </a:rPr>
                        <a:t>Mitigates </a:t>
                      </a:r>
                      <a:r>
                        <a:rPr lang="en-US" sz="1400" dirty="0" smtClean="0">
                          <a:effectLst/>
                          <a:latin typeface="+mn-lt"/>
                          <a:ea typeface="Arial Unicode MS" panose="020B0604020202020204" pitchFamily="34" charset="-128"/>
                          <a:cs typeface="Arial Unicode MS" panose="020B0604020202020204" pitchFamily="34" charset="-128"/>
                        </a:rPr>
                        <a:t>GHG-Emissions</a:t>
                      </a:r>
                      <a:r>
                        <a:rPr lang="en-US" sz="1400" dirty="0">
                          <a:effectLst/>
                          <a:latin typeface="+mn-lt"/>
                          <a:ea typeface="Arial Unicode MS" panose="020B0604020202020204" pitchFamily="34" charset="-128"/>
                          <a:cs typeface="Arial Unicode MS" panose="020B0604020202020204" pitchFamily="34" charset="-128"/>
                        </a:rPr>
                        <a:t>, </a:t>
                      </a:r>
                      <a:r>
                        <a:rPr lang="en-US" sz="1400" dirty="0" smtClean="0">
                          <a:effectLst/>
                          <a:latin typeface="+mn-lt"/>
                          <a:ea typeface="Arial Unicode MS" panose="020B0604020202020204" pitchFamily="34" charset="-128"/>
                          <a:cs typeface="Arial Unicode MS" panose="020B0604020202020204" pitchFamily="34" charset="-128"/>
                        </a:rPr>
                        <a:t>Enhances Health/Well-being</a:t>
                      </a:r>
                      <a:r>
                        <a:rPr lang="en-US" sz="1400" dirty="0">
                          <a:effectLst/>
                          <a:latin typeface="+mn-lt"/>
                          <a:ea typeface="Arial Unicode MS" panose="020B0604020202020204" pitchFamily="34" charset="-128"/>
                          <a:cs typeface="Arial Unicode MS" panose="020B0604020202020204" pitchFamily="34" charset="-128"/>
                        </a:rPr>
                        <a:t>, </a:t>
                      </a:r>
                      <a:r>
                        <a:rPr lang="en-US" sz="1400" dirty="0" smtClean="0">
                          <a:effectLst/>
                          <a:latin typeface="+mn-lt"/>
                          <a:ea typeface="Arial Unicode MS" panose="020B0604020202020204" pitchFamily="34" charset="-128"/>
                          <a:cs typeface="Arial Unicode MS" panose="020B0604020202020204" pitchFamily="34" charset="-128"/>
                        </a:rPr>
                        <a:t>Enhances Social-Cohesion</a:t>
                      </a:r>
                      <a:r>
                        <a:rPr lang="en-US" sz="1400" dirty="0">
                          <a:effectLst/>
                          <a:latin typeface="+mn-lt"/>
                          <a:ea typeface="Arial Unicode MS" panose="020B0604020202020204" pitchFamily="34" charset="-128"/>
                          <a:cs typeface="Arial Unicode MS" panose="020B0604020202020204" pitchFamily="34" charset="-128"/>
                        </a:rPr>
                        <a:t>, </a:t>
                      </a:r>
                      <a:r>
                        <a:rPr lang="en-US" sz="1400" dirty="0" smtClean="0">
                          <a:effectLst/>
                          <a:latin typeface="+mn-lt"/>
                          <a:ea typeface="Arial Unicode MS" panose="020B0604020202020204" pitchFamily="34" charset="-128"/>
                          <a:cs typeface="Arial Unicode MS" panose="020B0604020202020204" pitchFamily="34" charset="-128"/>
                        </a:rPr>
                        <a:t>Enhances Green-jobs</a:t>
                      </a:r>
                      <a:endParaRPr lang="en-US" sz="1400" dirty="0">
                        <a:effectLst/>
                        <a:latin typeface="+mn-lt"/>
                        <a:ea typeface="Arial Unicode MS" panose="020B0604020202020204" pitchFamily="34" charset="-128"/>
                        <a:cs typeface="Arial Unicode MS" panose="020B0604020202020204" pitchFamily="34" charset="-128"/>
                      </a:endParaRPr>
                    </a:p>
                  </a:txBody>
                  <a:tcPr marL="55017" marR="55017" marT="0" marB="0"/>
                </a:tc>
                <a:extLst>
                  <a:ext uri="{0D108BD9-81ED-4DB2-BD59-A6C34878D82A}">
                    <a16:rowId xmlns:a16="http://schemas.microsoft.com/office/drawing/2014/main" val="10002"/>
                  </a:ext>
                </a:extLst>
              </a:tr>
            </a:tbl>
          </a:graphicData>
        </a:graphic>
      </p:graphicFrame>
      <p:pic>
        <p:nvPicPr>
          <p:cNvPr id="103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260" y="1676400"/>
            <a:ext cx="1686950" cy="13079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8" descr="http://www.whyjoburg.com/image-files/gautrain-station.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9063" y="1676400"/>
            <a:ext cx="1820824" cy="109745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4" descr="Image result for cyclists pictures in trail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6804" y="2773850"/>
            <a:ext cx="1788596" cy="1407704"/>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2"/>
          <p:cNvSpPr>
            <a:spLocks noGrp="1"/>
          </p:cNvSpPr>
          <p:nvPr>
            <p:ph type="title"/>
          </p:nvPr>
        </p:nvSpPr>
        <p:spPr>
          <a:xfrm>
            <a:off x="0" y="228600"/>
            <a:ext cx="9141467" cy="639762"/>
          </a:xfrm>
        </p:spPr>
        <p:txBody>
          <a:bodyPr>
            <a:noAutofit/>
          </a:bodyPr>
          <a:lstStyle/>
          <a:p>
            <a:pPr algn="ctr"/>
            <a:r>
              <a:rPr lang="en-ZA" sz="2400" dirty="0" smtClean="0"/>
              <a:t>PATHS, PROCESSES &amp; EXPERIENCES: Socio-Technical Interventions Within 3Ps Principles: People, Place, Planet</a:t>
            </a:r>
            <a:endParaRPr lang="en-US" sz="2400" dirty="0"/>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87740" y="1676400"/>
            <a:ext cx="1827660" cy="1028059"/>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00062" y="1640454"/>
            <a:ext cx="1511195" cy="1133396"/>
          </a:xfrm>
          <a:prstGeom prst="rect">
            <a:avLst/>
          </a:prstGeom>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92881" y="2817666"/>
            <a:ext cx="1725559" cy="1294169"/>
          </a:xfrm>
          <a:prstGeom prst="rect">
            <a:avLst/>
          </a:prstGeom>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79063" y="2834847"/>
            <a:ext cx="1820823" cy="1365617"/>
          </a:xfrm>
          <a:prstGeom prst="rect">
            <a:avLst/>
          </a:prstGeom>
        </p:spPr>
      </p:pic>
    </p:spTree>
    <p:extLst>
      <p:ext uri="{BB962C8B-B14F-4D97-AF65-F5344CB8AC3E}">
        <p14:creationId xmlns:p14="http://schemas.microsoft.com/office/powerpoint/2010/main" val="2302719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45287030"/>
              </p:ext>
            </p:extLst>
          </p:nvPr>
        </p:nvGraphicFramePr>
        <p:xfrm>
          <a:off x="0" y="914400"/>
          <a:ext cx="8915400" cy="2734576"/>
        </p:xfrm>
        <a:graphic>
          <a:graphicData uri="http://schemas.openxmlformats.org/drawingml/2006/table">
            <a:tbl>
              <a:tblPr firstRow="1" firstCol="1" bandRow="1">
                <a:tableStyleId>{5C22544A-7EE6-4342-B048-85BDC9FD1C3A}</a:tableStyleId>
              </a:tblPr>
              <a:tblGrid>
                <a:gridCol w="1321163">
                  <a:extLst>
                    <a:ext uri="{9D8B030D-6E8A-4147-A177-3AD203B41FA5}">
                      <a16:colId xmlns:a16="http://schemas.microsoft.com/office/drawing/2014/main" val="20000"/>
                    </a:ext>
                  </a:extLst>
                </a:gridCol>
                <a:gridCol w="1730584">
                  <a:extLst>
                    <a:ext uri="{9D8B030D-6E8A-4147-A177-3AD203B41FA5}">
                      <a16:colId xmlns:a16="http://schemas.microsoft.com/office/drawing/2014/main" val="20001"/>
                    </a:ext>
                  </a:extLst>
                </a:gridCol>
                <a:gridCol w="1877361">
                  <a:extLst>
                    <a:ext uri="{9D8B030D-6E8A-4147-A177-3AD203B41FA5}">
                      <a16:colId xmlns:a16="http://schemas.microsoft.com/office/drawing/2014/main" val="20002"/>
                    </a:ext>
                  </a:extLst>
                </a:gridCol>
                <a:gridCol w="2032292">
                  <a:extLst>
                    <a:ext uri="{9D8B030D-6E8A-4147-A177-3AD203B41FA5}">
                      <a16:colId xmlns:a16="http://schemas.microsoft.com/office/drawing/2014/main" val="20003"/>
                    </a:ext>
                  </a:extLst>
                </a:gridCol>
                <a:gridCol w="1954000">
                  <a:extLst>
                    <a:ext uri="{9D8B030D-6E8A-4147-A177-3AD203B41FA5}">
                      <a16:colId xmlns:a16="http://schemas.microsoft.com/office/drawing/2014/main" val="20004"/>
                    </a:ext>
                  </a:extLst>
                </a:gridCol>
              </a:tblGrid>
              <a:tr h="568972">
                <a:tc rowSpan="3">
                  <a:txBody>
                    <a:bodyPr/>
                    <a:lstStyle/>
                    <a:p>
                      <a:pPr algn="ctr">
                        <a:lnSpc>
                          <a:spcPct val="150000"/>
                        </a:lnSpc>
                        <a:spcAft>
                          <a:spcPts val="0"/>
                        </a:spcAft>
                      </a:pPr>
                      <a:endParaRPr lang="en-US" sz="2000" b="1" dirty="0" smtClean="0">
                        <a:effectLst/>
                        <a:latin typeface="Arial"/>
                        <a:ea typeface="Calibri"/>
                        <a:cs typeface="Times New Roman"/>
                      </a:endParaRPr>
                    </a:p>
                    <a:p>
                      <a:pPr algn="ctr">
                        <a:lnSpc>
                          <a:spcPct val="150000"/>
                        </a:lnSpc>
                        <a:spcAft>
                          <a:spcPts val="0"/>
                        </a:spcAft>
                      </a:pPr>
                      <a:r>
                        <a:rPr lang="en-US" sz="2000" b="1" dirty="0" smtClean="0">
                          <a:effectLst/>
                          <a:latin typeface="Arial"/>
                          <a:ea typeface="Calibri"/>
                          <a:cs typeface="Times New Roman"/>
                        </a:rPr>
                        <a:t>PLACE</a:t>
                      </a:r>
                      <a:r>
                        <a:rPr lang="en-US" sz="2000" b="1" dirty="0">
                          <a:effectLst/>
                          <a:latin typeface="Arial"/>
                          <a:ea typeface="Calibri"/>
                          <a:cs typeface="Times New Roman"/>
                        </a:rPr>
                        <a:t>:</a:t>
                      </a:r>
                      <a:r>
                        <a:rPr lang="en-US" sz="2000" dirty="0">
                          <a:effectLst/>
                          <a:latin typeface="Arial"/>
                          <a:ea typeface="Calibri"/>
                          <a:cs typeface="Times New Roman"/>
                        </a:rPr>
                        <a:t> </a:t>
                      </a:r>
                      <a:r>
                        <a:rPr lang="en-US" sz="1600" dirty="0">
                          <a:effectLst/>
                          <a:latin typeface="Arial"/>
                          <a:ea typeface="Calibri"/>
                          <a:cs typeface="Times New Roman"/>
                        </a:rPr>
                        <a:t>Inspiring, Enchanting &amp; Endearing</a:t>
                      </a:r>
                      <a:endParaRPr lang="en-US" sz="1600" dirty="0">
                        <a:effectLst/>
                        <a:latin typeface="Calibri"/>
                        <a:ea typeface="Calibri"/>
                        <a:cs typeface="Times New Roman"/>
                      </a:endParaRPr>
                    </a:p>
                    <a:p>
                      <a:pPr algn="just">
                        <a:lnSpc>
                          <a:spcPct val="150000"/>
                        </a:lnSpc>
                        <a:spcAft>
                          <a:spcPts val="0"/>
                        </a:spcAft>
                      </a:pPr>
                      <a:r>
                        <a:rPr lang="en-US" sz="900" dirty="0">
                          <a:effectLst/>
                        </a:rPr>
                        <a:t> </a:t>
                      </a:r>
                      <a:endParaRPr lang="en-US" sz="900" dirty="0">
                        <a:effectLst/>
                        <a:latin typeface="Calibri"/>
                        <a:ea typeface="Calibri"/>
                        <a:cs typeface="Times New Roman"/>
                      </a:endParaRPr>
                    </a:p>
                  </a:txBody>
                  <a:tcPr marL="55017" marR="55017" marT="0" marB="0"/>
                </a:tc>
                <a:tc>
                  <a:txBody>
                    <a:bodyPr/>
                    <a:lstStyle/>
                    <a:p>
                      <a:pPr algn="ctr">
                        <a:lnSpc>
                          <a:spcPct val="150000"/>
                        </a:lnSpc>
                        <a:spcAft>
                          <a:spcPts val="0"/>
                        </a:spcAft>
                      </a:pPr>
                      <a:r>
                        <a:rPr lang="en-ZA" sz="1200" dirty="0" smtClean="0">
                          <a:effectLst/>
                          <a:latin typeface="+mn-lt"/>
                          <a:ea typeface="+mn-ea"/>
                          <a:cs typeface="+mn-cs"/>
                        </a:rPr>
                        <a:t>Recreational</a:t>
                      </a:r>
                      <a:r>
                        <a:rPr lang="en-ZA" sz="1200" baseline="0" dirty="0" smtClean="0">
                          <a:effectLst/>
                          <a:latin typeface="+mn-lt"/>
                          <a:ea typeface="+mn-ea"/>
                          <a:cs typeface="+mn-cs"/>
                        </a:rPr>
                        <a:t> Parks &amp; Green Infrastructure</a:t>
                      </a:r>
                      <a:endParaRPr lang="en-US" sz="1200" dirty="0">
                        <a:effectLst/>
                        <a:latin typeface="Calibri"/>
                        <a:ea typeface="Calibri"/>
                        <a:cs typeface="Times New Roman"/>
                      </a:endParaRPr>
                    </a:p>
                  </a:txBody>
                  <a:tcPr marL="55017" marR="55017" marT="0" marB="0"/>
                </a:tc>
                <a:tc>
                  <a:txBody>
                    <a:bodyPr/>
                    <a:lstStyle/>
                    <a:p>
                      <a:pPr algn="ctr">
                        <a:lnSpc>
                          <a:spcPct val="150000"/>
                        </a:lnSpc>
                        <a:spcAft>
                          <a:spcPts val="0"/>
                        </a:spcAft>
                      </a:pPr>
                      <a:r>
                        <a:rPr lang="en-ZA" sz="1200" dirty="0" smtClean="0">
                          <a:effectLst/>
                          <a:latin typeface="+mn-lt"/>
                          <a:ea typeface="+mn-ea"/>
                          <a:cs typeface="+mn-cs"/>
                        </a:rPr>
                        <a:t>Nature</a:t>
                      </a:r>
                      <a:r>
                        <a:rPr lang="en-ZA" sz="1200" baseline="0" dirty="0" smtClean="0">
                          <a:effectLst/>
                          <a:latin typeface="+mn-lt"/>
                          <a:ea typeface="+mn-ea"/>
                          <a:cs typeface="+mn-cs"/>
                        </a:rPr>
                        <a:t> Within City: Water in Landscape</a:t>
                      </a:r>
                      <a:endParaRPr lang="en-US" sz="1200" dirty="0">
                        <a:effectLst/>
                        <a:latin typeface="Calibri"/>
                        <a:ea typeface="Calibri"/>
                        <a:cs typeface="Times New Roman"/>
                      </a:endParaRPr>
                    </a:p>
                  </a:txBody>
                  <a:tcPr marL="55017" marR="55017" marT="0" marB="0"/>
                </a:tc>
                <a:tc>
                  <a:txBody>
                    <a:bodyPr/>
                    <a:lstStyle/>
                    <a:p>
                      <a:pPr algn="ctr">
                        <a:lnSpc>
                          <a:spcPct val="150000"/>
                        </a:lnSpc>
                        <a:spcAft>
                          <a:spcPts val="0"/>
                        </a:spcAft>
                      </a:pPr>
                      <a:r>
                        <a:rPr lang="en-ZA" sz="1200" dirty="0" smtClean="0">
                          <a:effectLst/>
                          <a:latin typeface="+mn-lt"/>
                          <a:ea typeface="+mn-ea"/>
                          <a:cs typeface="+mn-cs"/>
                        </a:rPr>
                        <a:t>Nature</a:t>
                      </a:r>
                      <a:r>
                        <a:rPr lang="en-ZA" sz="1200" baseline="0" dirty="0" smtClean="0">
                          <a:effectLst/>
                          <a:latin typeface="+mn-lt"/>
                          <a:ea typeface="+mn-ea"/>
                          <a:cs typeface="+mn-cs"/>
                        </a:rPr>
                        <a:t> Within City: Natural Landforms</a:t>
                      </a:r>
                      <a:endParaRPr lang="en-US" sz="1200" dirty="0">
                        <a:effectLst/>
                        <a:latin typeface="Calibri"/>
                        <a:ea typeface="Calibri"/>
                        <a:cs typeface="Times New Roman"/>
                      </a:endParaRPr>
                    </a:p>
                  </a:txBody>
                  <a:tcPr marL="55017" marR="55017" marT="0" marB="0"/>
                </a:tc>
                <a:tc>
                  <a:txBody>
                    <a:bodyPr/>
                    <a:lstStyle/>
                    <a:p>
                      <a:pPr algn="ctr">
                        <a:lnSpc>
                          <a:spcPct val="150000"/>
                        </a:lnSpc>
                        <a:spcAft>
                          <a:spcPts val="0"/>
                        </a:spcAft>
                      </a:pPr>
                      <a:r>
                        <a:rPr lang="en-ZA" sz="1200" dirty="0" smtClean="0">
                          <a:effectLst/>
                          <a:latin typeface="+mn-lt"/>
                          <a:ea typeface="+mn-ea"/>
                          <a:cs typeface="+mn-cs"/>
                        </a:rPr>
                        <a:t>Nature</a:t>
                      </a:r>
                      <a:r>
                        <a:rPr lang="en-ZA" sz="1200" baseline="0" dirty="0" smtClean="0">
                          <a:effectLst/>
                          <a:latin typeface="+mn-lt"/>
                          <a:ea typeface="+mn-ea"/>
                          <a:cs typeface="+mn-cs"/>
                        </a:rPr>
                        <a:t> Within City: Indigenous Plants/Trees</a:t>
                      </a:r>
                      <a:endParaRPr lang="en-US" sz="1200" dirty="0">
                        <a:effectLst/>
                        <a:latin typeface="Calibri"/>
                        <a:ea typeface="Calibri"/>
                        <a:cs typeface="Times New Roman"/>
                      </a:endParaRPr>
                    </a:p>
                  </a:txBody>
                  <a:tcPr marL="55017" marR="55017" marT="0" marB="0"/>
                </a:tc>
                <a:extLst>
                  <a:ext uri="{0D108BD9-81ED-4DB2-BD59-A6C34878D82A}">
                    <a16:rowId xmlns:a16="http://schemas.microsoft.com/office/drawing/2014/main" val="10000"/>
                  </a:ext>
                </a:extLst>
              </a:tr>
              <a:tr h="1412228">
                <a:tc vMerge="1">
                  <a:txBody>
                    <a:bodyPr/>
                    <a:lstStyle/>
                    <a:p>
                      <a:pPr algn="ctr">
                        <a:lnSpc>
                          <a:spcPct val="150000"/>
                        </a:lnSpc>
                        <a:spcAft>
                          <a:spcPts val="0"/>
                        </a:spcAft>
                      </a:pPr>
                      <a:endParaRPr lang="en-US" sz="1600" dirty="0">
                        <a:effectLst/>
                        <a:latin typeface="Calibri"/>
                        <a:ea typeface="Calibri"/>
                        <a:cs typeface="Times New Roman"/>
                      </a:endParaRPr>
                    </a:p>
                  </a:txBody>
                  <a:tcPr marL="68580" marR="68580" marT="0" marB="0"/>
                </a:tc>
                <a:tc>
                  <a:txBody>
                    <a:bodyPr/>
                    <a:lstStyle/>
                    <a:p>
                      <a:pPr algn="just">
                        <a:lnSpc>
                          <a:spcPct val="150000"/>
                        </a:lnSpc>
                        <a:spcAft>
                          <a:spcPts val="0"/>
                        </a:spcAft>
                      </a:pPr>
                      <a:endParaRPr lang="en-US" sz="1100" dirty="0">
                        <a:effectLst/>
                        <a:latin typeface="Arial"/>
                        <a:ea typeface="Calibri"/>
                        <a:cs typeface="Times New Roman"/>
                      </a:endParaRPr>
                    </a:p>
                  </a:txBody>
                  <a:tcPr marL="68580" marR="68580" marT="0" marB="0"/>
                </a:tc>
                <a:tc>
                  <a:txBody>
                    <a:bodyPr/>
                    <a:lstStyle/>
                    <a:p>
                      <a:pPr algn="just">
                        <a:lnSpc>
                          <a:spcPct val="150000"/>
                        </a:lnSpc>
                        <a:spcAft>
                          <a:spcPts val="0"/>
                        </a:spcAft>
                      </a:pPr>
                      <a:endParaRPr lang="en-US" sz="1100" dirty="0">
                        <a:effectLst/>
                        <a:latin typeface="Arial"/>
                        <a:ea typeface="Calibri"/>
                        <a:cs typeface="Times New Roman"/>
                      </a:endParaRPr>
                    </a:p>
                  </a:txBody>
                  <a:tcPr marL="68580" marR="68580" marT="0" marB="0"/>
                </a:tc>
                <a:tc>
                  <a:txBody>
                    <a:bodyPr/>
                    <a:lstStyle/>
                    <a:p>
                      <a:pPr algn="just">
                        <a:lnSpc>
                          <a:spcPct val="150000"/>
                        </a:lnSpc>
                        <a:spcAft>
                          <a:spcPts val="0"/>
                        </a:spcAft>
                      </a:pPr>
                      <a:endParaRPr lang="en-US" sz="1100" dirty="0">
                        <a:effectLst/>
                        <a:latin typeface="Arial"/>
                        <a:ea typeface="Calibri"/>
                        <a:cs typeface="Times New Roman"/>
                      </a:endParaRPr>
                    </a:p>
                  </a:txBody>
                  <a:tcPr marL="68580" marR="68580" marT="0" marB="0"/>
                </a:tc>
                <a:tc>
                  <a:txBody>
                    <a:bodyPr/>
                    <a:lstStyle/>
                    <a:p>
                      <a:pPr algn="just">
                        <a:lnSpc>
                          <a:spcPct val="150000"/>
                        </a:lnSpc>
                        <a:spcAft>
                          <a:spcPts val="0"/>
                        </a:spcAft>
                      </a:pPr>
                      <a:endParaRPr lang="en-US" sz="1100" dirty="0">
                        <a:effectLst/>
                        <a:latin typeface="Arial"/>
                        <a:ea typeface="Calibri"/>
                        <a:cs typeface="Times New Roman"/>
                      </a:endParaRPr>
                    </a:p>
                  </a:txBody>
                  <a:tcPr marL="68580" marR="68580" marT="0" marB="0"/>
                </a:tc>
                <a:extLst>
                  <a:ext uri="{0D108BD9-81ED-4DB2-BD59-A6C34878D82A}">
                    <a16:rowId xmlns:a16="http://schemas.microsoft.com/office/drawing/2014/main" val="10001"/>
                  </a:ext>
                </a:extLst>
              </a:tr>
              <a:tr h="753376">
                <a:tc vMerge="1">
                  <a:txBody>
                    <a:bodyPr/>
                    <a:lstStyle/>
                    <a:p>
                      <a:pPr algn="just">
                        <a:lnSpc>
                          <a:spcPct val="150000"/>
                        </a:lnSpc>
                        <a:spcAft>
                          <a:spcPts val="0"/>
                        </a:spcAft>
                      </a:pPr>
                      <a:endParaRPr lang="en-US" sz="900" dirty="0">
                        <a:effectLst/>
                        <a:latin typeface="Calibri"/>
                        <a:ea typeface="Calibri"/>
                        <a:cs typeface="Times New Roman"/>
                      </a:endParaRPr>
                    </a:p>
                  </a:txBody>
                  <a:tcPr marL="55017" marR="55017" marT="0" marB="0"/>
                </a:tc>
                <a:tc gridSpan="4">
                  <a:txBody>
                    <a:bodyPr/>
                    <a:lstStyle/>
                    <a:p>
                      <a:pPr algn="ctr">
                        <a:spcAft>
                          <a:spcPts val="0"/>
                        </a:spcAft>
                      </a:pPr>
                      <a:r>
                        <a:rPr lang="en-US" sz="1600" b="1" dirty="0">
                          <a:effectLst/>
                          <a:latin typeface="Arial"/>
                          <a:ea typeface="Calibri"/>
                          <a:cs typeface="Times New Roman"/>
                        </a:rPr>
                        <a:t>Green Public Spaces and Recreation-Parks:</a:t>
                      </a:r>
                      <a:r>
                        <a:rPr lang="en-US" sz="1600" dirty="0">
                          <a:effectLst/>
                          <a:latin typeface="Arial"/>
                          <a:ea typeface="Calibri"/>
                          <a:cs typeface="Times New Roman"/>
                        </a:rPr>
                        <a:t> </a:t>
                      </a:r>
                      <a:r>
                        <a:rPr lang="en-US" sz="1600" dirty="0" err="1" smtClean="0">
                          <a:effectLst/>
                          <a:latin typeface="Arial"/>
                          <a:ea typeface="Calibri"/>
                          <a:cs typeface="Times New Roman"/>
                        </a:rPr>
                        <a:t>Optimised</a:t>
                      </a:r>
                      <a:r>
                        <a:rPr lang="en-US" sz="1600" baseline="0" dirty="0" smtClean="0">
                          <a:effectLst/>
                          <a:latin typeface="Arial"/>
                          <a:ea typeface="Calibri"/>
                          <a:cs typeface="Times New Roman"/>
                        </a:rPr>
                        <a:t> </a:t>
                      </a:r>
                      <a:r>
                        <a:rPr lang="en-US" sz="1600" dirty="0" smtClean="0">
                          <a:effectLst/>
                          <a:latin typeface="Arial"/>
                          <a:ea typeface="Calibri"/>
                          <a:cs typeface="Times New Roman"/>
                        </a:rPr>
                        <a:t>Green Infrastructure/Services,</a:t>
                      </a:r>
                      <a:r>
                        <a:rPr lang="en-US" sz="1600" baseline="0" dirty="0" smtClean="0">
                          <a:effectLst/>
                          <a:latin typeface="Arial"/>
                          <a:ea typeface="Calibri"/>
                          <a:cs typeface="Times New Roman"/>
                        </a:rPr>
                        <a:t> Mitigates Urban Heat Island, </a:t>
                      </a:r>
                      <a:r>
                        <a:rPr lang="en-US" sz="1600" dirty="0" smtClean="0">
                          <a:effectLst/>
                          <a:latin typeface="Arial"/>
                          <a:ea typeface="Calibri"/>
                          <a:cs typeface="Times New Roman"/>
                        </a:rPr>
                        <a:t>Enhances Human-Interaction with Nature, Deepens Place-Attachment</a:t>
                      </a:r>
                      <a:endParaRPr lang="en-US" sz="1600" dirty="0">
                        <a:effectLst/>
                        <a:latin typeface="Calibri"/>
                        <a:ea typeface="Calibri"/>
                        <a:cs typeface="Times New Roman"/>
                      </a:endParaRPr>
                    </a:p>
                  </a:txBody>
                  <a:tcPr marL="68580" marR="68580" marT="0" marB="0"/>
                </a:tc>
                <a:tc hMerge="1">
                  <a:txBody>
                    <a:bodyPr/>
                    <a:lstStyle/>
                    <a:p>
                      <a:pPr algn="ctr">
                        <a:spcAft>
                          <a:spcPts val="0"/>
                        </a:spcAft>
                      </a:pPr>
                      <a:endParaRPr lang="en-US" sz="1600" dirty="0">
                        <a:effectLst/>
                        <a:latin typeface="Calibri"/>
                        <a:ea typeface="Calibri"/>
                        <a:cs typeface="Times New Roman"/>
                      </a:endParaRPr>
                    </a:p>
                  </a:txBody>
                  <a:tcPr marL="68580" marR="68580" marT="0" marB="0"/>
                </a:tc>
                <a:tc hMerge="1">
                  <a:txBody>
                    <a:bodyPr/>
                    <a:lstStyle/>
                    <a:p>
                      <a:pPr algn="ctr">
                        <a:spcAft>
                          <a:spcPts val="0"/>
                        </a:spcAft>
                      </a:pPr>
                      <a:endParaRPr lang="en-US" sz="1600" dirty="0">
                        <a:effectLst/>
                        <a:latin typeface="Calibri"/>
                        <a:ea typeface="Calibri"/>
                        <a:cs typeface="Times New Roman"/>
                      </a:endParaRPr>
                    </a:p>
                  </a:txBody>
                  <a:tcPr marL="68580" marR="68580" marT="0" marB="0"/>
                </a:tc>
                <a:tc hMerge="1">
                  <a:txBody>
                    <a:bodyPr/>
                    <a:lstStyle/>
                    <a:p>
                      <a:pPr algn="ctr">
                        <a:spcAft>
                          <a:spcPts val="0"/>
                        </a:spcAft>
                      </a:pP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sp>
        <p:nvSpPr>
          <p:cNvPr id="12" name="Title 2"/>
          <p:cNvSpPr>
            <a:spLocks noGrp="1"/>
          </p:cNvSpPr>
          <p:nvPr>
            <p:ph type="title"/>
          </p:nvPr>
        </p:nvSpPr>
        <p:spPr>
          <a:xfrm>
            <a:off x="0" y="228600"/>
            <a:ext cx="9141467" cy="639762"/>
          </a:xfrm>
        </p:spPr>
        <p:txBody>
          <a:bodyPr>
            <a:noAutofit/>
          </a:bodyPr>
          <a:lstStyle/>
          <a:p>
            <a:pPr algn="ctr"/>
            <a:r>
              <a:rPr lang="en-ZA" sz="2400" dirty="0"/>
              <a:t>PATHS, PROCESSES &amp; EXPERIENCES: Socio-Technical Interventions Within 3Ps Principles: People, Place, Planet</a:t>
            </a:r>
            <a:endParaRPr lang="en-US" sz="2400" dirty="0"/>
          </a:p>
        </p:txBody>
      </p: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1411059" y="1552779"/>
            <a:ext cx="1600200" cy="1342695"/>
          </a:xfrm>
          <a:prstGeom prst="rect">
            <a:avLst/>
          </a:prstGeom>
          <a:noFill/>
          <a:ln>
            <a:noFill/>
          </a:ln>
        </p:spPr>
      </p:pic>
      <p:pic>
        <p:nvPicPr>
          <p:cNvPr id="14" name="Picture 13"/>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523998"/>
            <a:ext cx="1684565" cy="1342697"/>
          </a:xfrm>
          <a:prstGeom prst="rect">
            <a:avLst/>
          </a:prstGeom>
          <a:noFill/>
          <a:ln>
            <a:noFill/>
          </a:ln>
        </p:spPr>
      </p:pic>
      <p:pic>
        <p:nvPicPr>
          <p:cNvPr id="15" name="Picture 14" descr="C:\Users\Lesley Kalipa\Desktop\TechSafe International\Vaal City Development\Prof Daniel\Proposal\DSC0001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9737" y="1523998"/>
            <a:ext cx="2009775" cy="1342883"/>
          </a:xfrm>
          <a:prstGeom prst="rect">
            <a:avLst/>
          </a:prstGeom>
          <a:noFill/>
          <a:ln>
            <a:noFill/>
          </a:ln>
        </p:spPr>
      </p:pic>
      <p:pic>
        <p:nvPicPr>
          <p:cNvPr id="16" name="Picture 15" descr="C:\Users\Lesley Kalipa\Desktop\TechSafe International\Vaal City Development\Prof Daniel\Proposal\DSC01908.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799" y="1523999"/>
            <a:ext cx="1676399" cy="1371475"/>
          </a:xfrm>
          <a:prstGeom prst="rect">
            <a:avLst/>
          </a:prstGeom>
          <a:noFill/>
          <a:ln>
            <a:noFill/>
          </a:ln>
        </p:spPr>
      </p:pic>
      <p:graphicFrame>
        <p:nvGraphicFramePr>
          <p:cNvPr id="17" name="Table 16"/>
          <p:cNvGraphicFramePr>
            <a:graphicFrameLocks noGrp="1"/>
          </p:cNvGraphicFramePr>
          <p:nvPr>
            <p:extLst>
              <p:ext uri="{D42A27DB-BD31-4B8C-83A1-F6EECF244321}">
                <p14:modId xmlns:p14="http://schemas.microsoft.com/office/powerpoint/2010/main" val="847413288"/>
              </p:ext>
            </p:extLst>
          </p:nvPr>
        </p:nvGraphicFramePr>
        <p:xfrm>
          <a:off x="-24493" y="3602899"/>
          <a:ext cx="8939893" cy="2636099"/>
        </p:xfrm>
        <a:graphic>
          <a:graphicData uri="http://schemas.openxmlformats.org/drawingml/2006/table">
            <a:tbl>
              <a:tblPr firstRow="1" firstCol="1" bandRow="1">
                <a:tableStyleId>{5C22544A-7EE6-4342-B048-85BDC9FD1C3A}</a:tableStyleId>
              </a:tblPr>
              <a:tblGrid>
                <a:gridCol w="1447800">
                  <a:extLst>
                    <a:ext uri="{9D8B030D-6E8A-4147-A177-3AD203B41FA5}">
                      <a16:colId xmlns:a16="http://schemas.microsoft.com/office/drawing/2014/main" val="20000"/>
                    </a:ext>
                  </a:extLst>
                </a:gridCol>
                <a:gridCol w="1764286">
                  <a:extLst>
                    <a:ext uri="{9D8B030D-6E8A-4147-A177-3AD203B41FA5}">
                      <a16:colId xmlns:a16="http://schemas.microsoft.com/office/drawing/2014/main" val="20001"/>
                    </a:ext>
                  </a:extLst>
                </a:gridCol>
                <a:gridCol w="1926701">
                  <a:extLst>
                    <a:ext uri="{9D8B030D-6E8A-4147-A177-3AD203B41FA5}">
                      <a16:colId xmlns:a16="http://schemas.microsoft.com/office/drawing/2014/main" val="20002"/>
                    </a:ext>
                  </a:extLst>
                </a:gridCol>
                <a:gridCol w="1841738">
                  <a:extLst>
                    <a:ext uri="{9D8B030D-6E8A-4147-A177-3AD203B41FA5}">
                      <a16:colId xmlns:a16="http://schemas.microsoft.com/office/drawing/2014/main" val="20003"/>
                    </a:ext>
                  </a:extLst>
                </a:gridCol>
                <a:gridCol w="1959368">
                  <a:extLst>
                    <a:ext uri="{9D8B030D-6E8A-4147-A177-3AD203B41FA5}">
                      <a16:colId xmlns:a16="http://schemas.microsoft.com/office/drawing/2014/main" val="20004"/>
                    </a:ext>
                  </a:extLst>
                </a:gridCol>
              </a:tblGrid>
              <a:tr h="481842">
                <a:tc rowSpan="3">
                  <a:txBody>
                    <a:bodyPr/>
                    <a:lstStyle/>
                    <a:p>
                      <a:pPr algn="just">
                        <a:lnSpc>
                          <a:spcPct val="150000"/>
                        </a:lnSpc>
                        <a:spcAft>
                          <a:spcPts val="0"/>
                        </a:spcAft>
                      </a:pPr>
                      <a:endParaRPr lang="en-US" sz="900" dirty="0">
                        <a:effectLst/>
                        <a:latin typeface="Calibri"/>
                        <a:ea typeface="Calibri"/>
                        <a:cs typeface="Times New Roman"/>
                      </a:endParaRPr>
                    </a:p>
                    <a:p>
                      <a:pPr algn="ctr">
                        <a:lnSpc>
                          <a:spcPct val="150000"/>
                        </a:lnSpc>
                        <a:spcAft>
                          <a:spcPts val="0"/>
                        </a:spcAft>
                      </a:pPr>
                      <a:endParaRPr kumimoji="0" lang="en-US" sz="2000" b="1" kern="1200" dirty="0" smtClean="0">
                        <a:solidFill>
                          <a:schemeClr val="lt1"/>
                        </a:solidFill>
                        <a:effectLst/>
                        <a:latin typeface="+mn-lt"/>
                        <a:ea typeface="+mn-ea"/>
                        <a:cs typeface="+mn-cs"/>
                      </a:endParaRPr>
                    </a:p>
                    <a:p>
                      <a:pPr algn="ctr">
                        <a:lnSpc>
                          <a:spcPct val="150000"/>
                        </a:lnSpc>
                        <a:spcAft>
                          <a:spcPts val="0"/>
                        </a:spcAft>
                      </a:pPr>
                      <a:r>
                        <a:rPr kumimoji="0" lang="en-US" sz="2000" b="1" kern="1200" dirty="0" smtClean="0">
                          <a:solidFill>
                            <a:schemeClr val="lt1"/>
                          </a:solidFill>
                          <a:effectLst/>
                          <a:latin typeface="+mn-lt"/>
                          <a:ea typeface="+mn-ea"/>
                          <a:cs typeface="+mn-cs"/>
                        </a:rPr>
                        <a:t>PLANET:  </a:t>
                      </a:r>
                      <a:r>
                        <a:rPr kumimoji="0" lang="en-US" sz="1600" b="1" kern="1200" dirty="0" smtClean="0">
                          <a:solidFill>
                            <a:schemeClr val="lt1"/>
                          </a:solidFill>
                          <a:effectLst/>
                          <a:latin typeface="+mn-lt"/>
                          <a:ea typeface="+mn-ea"/>
                          <a:cs typeface="+mn-cs"/>
                        </a:rPr>
                        <a:t>Rejuvenation &amp; Restoration</a:t>
                      </a:r>
                    </a:p>
                  </a:txBody>
                  <a:tcPr marL="55017" marR="55017" marT="0" marB="0"/>
                </a:tc>
                <a:tc>
                  <a:txBody>
                    <a:bodyPr/>
                    <a:lstStyle/>
                    <a:p>
                      <a:pPr algn="ctr">
                        <a:lnSpc>
                          <a:spcPct val="150000"/>
                        </a:lnSpc>
                        <a:spcAft>
                          <a:spcPts val="0"/>
                        </a:spcAft>
                      </a:pPr>
                      <a:r>
                        <a:rPr lang="en-ZA" sz="1200" dirty="0" smtClean="0">
                          <a:effectLst/>
                          <a:latin typeface="+mn-lt"/>
                          <a:ea typeface="+mn-ea"/>
                          <a:cs typeface="+mn-cs"/>
                        </a:rPr>
                        <a:t>Roof-Top</a:t>
                      </a:r>
                      <a:r>
                        <a:rPr lang="en-ZA" sz="1200" baseline="0" dirty="0" smtClean="0">
                          <a:effectLst/>
                          <a:latin typeface="+mn-lt"/>
                          <a:ea typeface="+mn-ea"/>
                          <a:cs typeface="+mn-cs"/>
                        </a:rPr>
                        <a:t>  </a:t>
                      </a:r>
                      <a:r>
                        <a:rPr lang="en-ZA" sz="1200" baseline="0" dirty="0" err="1" smtClean="0">
                          <a:effectLst/>
                          <a:latin typeface="+mn-lt"/>
                          <a:ea typeface="+mn-ea"/>
                          <a:cs typeface="+mn-cs"/>
                        </a:rPr>
                        <a:t>Pv</a:t>
                      </a:r>
                      <a:r>
                        <a:rPr lang="en-ZA" sz="1200" baseline="0" dirty="0" smtClean="0">
                          <a:effectLst/>
                          <a:latin typeface="+mn-lt"/>
                          <a:ea typeface="+mn-ea"/>
                          <a:cs typeface="+mn-cs"/>
                        </a:rPr>
                        <a:t> &amp; Solar Water Heating</a:t>
                      </a:r>
                      <a:endParaRPr lang="en-US" sz="1200" dirty="0">
                        <a:effectLst/>
                        <a:latin typeface="Calibri"/>
                        <a:ea typeface="Calibri"/>
                        <a:cs typeface="Times New Roman"/>
                      </a:endParaRPr>
                    </a:p>
                  </a:txBody>
                  <a:tcPr marL="55017" marR="55017" marT="0" marB="0"/>
                </a:tc>
                <a:tc>
                  <a:txBody>
                    <a:bodyPr/>
                    <a:lstStyle/>
                    <a:p>
                      <a:pPr algn="ctr">
                        <a:lnSpc>
                          <a:spcPct val="150000"/>
                        </a:lnSpc>
                        <a:spcAft>
                          <a:spcPts val="0"/>
                        </a:spcAft>
                      </a:pPr>
                      <a:r>
                        <a:rPr lang="en-ZA" sz="1200" dirty="0" smtClean="0">
                          <a:effectLst/>
                          <a:latin typeface="+mn-lt"/>
                          <a:ea typeface="+mn-ea"/>
                          <a:cs typeface="+mn-cs"/>
                        </a:rPr>
                        <a:t>On-site Water-Treatment/Recycling</a:t>
                      </a:r>
                      <a:endParaRPr lang="en-US" sz="1200" dirty="0">
                        <a:effectLst/>
                        <a:latin typeface="Calibri"/>
                        <a:ea typeface="Calibri"/>
                        <a:cs typeface="Times New Roman"/>
                      </a:endParaRPr>
                    </a:p>
                  </a:txBody>
                  <a:tcPr marL="55017" marR="55017" marT="0" marB="0"/>
                </a:tc>
                <a:tc>
                  <a:txBody>
                    <a:bodyPr/>
                    <a:lstStyle/>
                    <a:p>
                      <a:pPr algn="ctr">
                        <a:lnSpc>
                          <a:spcPct val="150000"/>
                        </a:lnSpc>
                        <a:spcAft>
                          <a:spcPts val="0"/>
                        </a:spcAft>
                      </a:pPr>
                      <a:r>
                        <a:rPr lang="en-ZA" sz="1200" baseline="0" dirty="0" smtClean="0">
                          <a:effectLst/>
                          <a:latin typeface="+mn-lt"/>
                          <a:ea typeface="+mn-ea"/>
                          <a:cs typeface="+mn-cs"/>
                        </a:rPr>
                        <a:t>Central Sewage: </a:t>
                      </a:r>
                      <a:r>
                        <a:rPr lang="en-ZA" sz="1200" dirty="0" smtClean="0">
                          <a:effectLst/>
                          <a:latin typeface="+mn-lt"/>
                          <a:ea typeface="+mn-ea"/>
                          <a:cs typeface="+mn-cs"/>
                        </a:rPr>
                        <a:t>Biogas-to-Electricity</a:t>
                      </a:r>
                      <a:endParaRPr lang="en-US" sz="1200" dirty="0">
                        <a:effectLst/>
                        <a:latin typeface="Calibri"/>
                        <a:ea typeface="Calibri"/>
                        <a:cs typeface="Times New Roman"/>
                      </a:endParaRPr>
                    </a:p>
                  </a:txBody>
                  <a:tcPr marL="55017" marR="55017" marT="0" marB="0"/>
                </a:tc>
                <a:tc>
                  <a:txBody>
                    <a:bodyPr/>
                    <a:lstStyle/>
                    <a:p>
                      <a:pPr algn="ctr">
                        <a:lnSpc>
                          <a:spcPct val="150000"/>
                        </a:lnSpc>
                        <a:spcAft>
                          <a:spcPts val="0"/>
                        </a:spcAft>
                      </a:pPr>
                      <a:r>
                        <a:rPr lang="en-ZA" sz="1200" dirty="0" smtClean="0">
                          <a:effectLst/>
                          <a:latin typeface="+mn-lt"/>
                          <a:ea typeface="+mn-ea"/>
                          <a:cs typeface="+mn-cs"/>
                        </a:rPr>
                        <a:t>Construction-Waste Recycle</a:t>
                      </a:r>
                      <a:endParaRPr lang="en-US" sz="1200" dirty="0">
                        <a:effectLst/>
                        <a:latin typeface="Calibri"/>
                        <a:ea typeface="Calibri"/>
                        <a:cs typeface="Times New Roman"/>
                      </a:endParaRPr>
                    </a:p>
                  </a:txBody>
                  <a:tcPr marL="55017" marR="55017" marT="0" marB="0"/>
                </a:tc>
                <a:extLst>
                  <a:ext uri="{0D108BD9-81ED-4DB2-BD59-A6C34878D82A}">
                    <a16:rowId xmlns:a16="http://schemas.microsoft.com/office/drawing/2014/main" val="10000"/>
                  </a:ext>
                </a:extLst>
              </a:tr>
              <a:tr h="1584667">
                <a:tc vMerge="1">
                  <a:txBody>
                    <a:bodyPr/>
                    <a:lstStyle/>
                    <a:p>
                      <a:pPr algn="just">
                        <a:lnSpc>
                          <a:spcPct val="150000"/>
                        </a:lnSpc>
                        <a:spcAft>
                          <a:spcPts val="0"/>
                        </a:spcAft>
                      </a:pPr>
                      <a:endParaRPr kumimoji="0" lang="en-ZA" sz="1600" b="1" kern="1200" dirty="0" smtClean="0">
                        <a:solidFill>
                          <a:schemeClr val="lt1"/>
                        </a:solidFill>
                        <a:effectLst/>
                        <a:latin typeface="+mn-lt"/>
                        <a:ea typeface="+mn-ea"/>
                        <a:cs typeface="+mn-cs"/>
                      </a:endParaRPr>
                    </a:p>
                  </a:txBody>
                  <a:tcPr marL="68580" marR="68580" marT="0" marB="0"/>
                </a:tc>
                <a:tc>
                  <a:txBody>
                    <a:bodyPr/>
                    <a:lstStyle/>
                    <a:p>
                      <a:pPr algn="just">
                        <a:lnSpc>
                          <a:spcPct val="150000"/>
                        </a:lnSpc>
                        <a:spcAft>
                          <a:spcPts val="0"/>
                        </a:spcAft>
                      </a:pPr>
                      <a:endParaRPr lang="en-US" sz="1100" dirty="0">
                        <a:effectLst/>
                        <a:latin typeface="Arial"/>
                        <a:ea typeface="Calibri"/>
                        <a:cs typeface="Times New Roman"/>
                      </a:endParaRPr>
                    </a:p>
                  </a:txBody>
                  <a:tcPr marL="68580" marR="68580" marT="0" marB="0"/>
                </a:tc>
                <a:tc>
                  <a:txBody>
                    <a:bodyPr/>
                    <a:lstStyle/>
                    <a:p>
                      <a:pPr algn="just">
                        <a:lnSpc>
                          <a:spcPct val="150000"/>
                        </a:lnSpc>
                        <a:spcAft>
                          <a:spcPts val="0"/>
                        </a:spcAft>
                      </a:pPr>
                      <a:endParaRPr lang="en-US" sz="1100" dirty="0">
                        <a:effectLst/>
                        <a:latin typeface="Arial"/>
                        <a:ea typeface="Calibri"/>
                        <a:cs typeface="Times New Roman"/>
                      </a:endParaRPr>
                    </a:p>
                  </a:txBody>
                  <a:tcPr marL="68580" marR="68580" marT="0" marB="0"/>
                </a:tc>
                <a:tc>
                  <a:txBody>
                    <a:bodyPr/>
                    <a:lstStyle/>
                    <a:p>
                      <a:pPr algn="just">
                        <a:lnSpc>
                          <a:spcPct val="150000"/>
                        </a:lnSpc>
                        <a:spcAft>
                          <a:spcPts val="0"/>
                        </a:spcAft>
                      </a:pPr>
                      <a:endParaRPr lang="en-ZA" sz="1100" dirty="0" smtClean="0">
                        <a:effectLst/>
                        <a:latin typeface="Arial"/>
                        <a:ea typeface="Calibri"/>
                        <a:cs typeface="Times New Roman"/>
                      </a:endParaRPr>
                    </a:p>
                    <a:p>
                      <a:pPr algn="just">
                        <a:lnSpc>
                          <a:spcPct val="150000"/>
                        </a:lnSpc>
                        <a:spcAft>
                          <a:spcPts val="0"/>
                        </a:spcAft>
                      </a:pPr>
                      <a:endParaRPr lang="en-ZA" sz="1100" dirty="0" smtClean="0">
                        <a:effectLst/>
                        <a:latin typeface="Arial"/>
                        <a:ea typeface="Calibri"/>
                        <a:cs typeface="Times New Roman"/>
                      </a:endParaRPr>
                    </a:p>
                    <a:p>
                      <a:pPr algn="just">
                        <a:lnSpc>
                          <a:spcPct val="150000"/>
                        </a:lnSpc>
                        <a:spcAft>
                          <a:spcPts val="0"/>
                        </a:spcAft>
                      </a:pPr>
                      <a:endParaRPr lang="en-ZA" sz="1100" dirty="0" smtClean="0">
                        <a:effectLst/>
                        <a:latin typeface="Arial"/>
                        <a:ea typeface="Calibri"/>
                        <a:cs typeface="Times New Roman"/>
                      </a:endParaRPr>
                    </a:p>
                    <a:p>
                      <a:pPr algn="just">
                        <a:lnSpc>
                          <a:spcPct val="150000"/>
                        </a:lnSpc>
                        <a:spcAft>
                          <a:spcPts val="0"/>
                        </a:spcAft>
                      </a:pPr>
                      <a:endParaRPr lang="en-ZA" sz="1100" dirty="0" smtClean="0">
                        <a:effectLst/>
                        <a:latin typeface="Arial"/>
                        <a:ea typeface="Calibri"/>
                        <a:cs typeface="Times New Roman"/>
                      </a:endParaRPr>
                    </a:p>
                    <a:p>
                      <a:pPr algn="just">
                        <a:lnSpc>
                          <a:spcPct val="150000"/>
                        </a:lnSpc>
                        <a:spcAft>
                          <a:spcPts val="0"/>
                        </a:spcAft>
                      </a:pPr>
                      <a:endParaRPr lang="en-ZA" sz="1100" dirty="0" smtClean="0">
                        <a:effectLst/>
                        <a:latin typeface="Arial"/>
                        <a:ea typeface="Calibri"/>
                        <a:cs typeface="Times New Roman"/>
                      </a:endParaRPr>
                    </a:p>
                    <a:p>
                      <a:pPr algn="just">
                        <a:lnSpc>
                          <a:spcPct val="150000"/>
                        </a:lnSpc>
                        <a:spcAft>
                          <a:spcPts val="0"/>
                        </a:spcAft>
                      </a:pPr>
                      <a:endParaRPr lang="en-ZA" sz="1100" dirty="0" smtClean="0">
                        <a:effectLst/>
                        <a:latin typeface="Arial"/>
                        <a:ea typeface="Calibri"/>
                        <a:cs typeface="Times New Roman"/>
                      </a:endParaRPr>
                    </a:p>
                  </a:txBody>
                  <a:tcPr marL="68580" marR="68580" marT="0" marB="0"/>
                </a:tc>
                <a:tc>
                  <a:txBody>
                    <a:bodyPr/>
                    <a:lstStyle/>
                    <a:p>
                      <a:pPr algn="just">
                        <a:lnSpc>
                          <a:spcPct val="150000"/>
                        </a:lnSpc>
                        <a:spcAft>
                          <a:spcPts val="0"/>
                        </a:spcAft>
                      </a:pPr>
                      <a:endParaRPr lang="en-US" sz="1100" dirty="0">
                        <a:effectLst/>
                        <a:latin typeface="Arial"/>
                        <a:ea typeface="Calibri"/>
                        <a:cs typeface="Times New Roman"/>
                      </a:endParaRPr>
                    </a:p>
                  </a:txBody>
                  <a:tcPr marL="68580" marR="68580" marT="0" marB="0"/>
                </a:tc>
                <a:extLst>
                  <a:ext uri="{0D108BD9-81ED-4DB2-BD59-A6C34878D82A}">
                    <a16:rowId xmlns:a16="http://schemas.microsoft.com/office/drawing/2014/main" val="10001"/>
                  </a:ext>
                </a:extLst>
              </a:tr>
              <a:tr h="502792">
                <a:tc vMerge="1">
                  <a:txBody>
                    <a:bodyPr/>
                    <a:lstStyle/>
                    <a:p>
                      <a:pPr algn="just">
                        <a:lnSpc>
                          <a:spcPct val="150000"/>
                        </a:lnSpc>
                        <a:spcAft>
                          <a:spcPts val="0"/>
                        </a:spcAft>
                      </a:pPr>
                      <a:endParaRPr lang="en-US" sz="900" dirty="0">
                        <a:effectLst/>
                        <a:latin typeface="Calibri"/>
                        <a:ea typeface="Calibri"/>
                        <a:cs typeface="Times New Roman"/>
                      </a:endParaRPr>
                    </a:p>
                  </a:txBody>
                  <a:tcPr marL="55017" marR="55017" marT="0" marB="0"/>
                </a:tc>
                <a:tc gridSpan="4">
                  <a:txBody>
                    <a:bodyPr/>
                    <a:lstStyle/>
                    <a:p>
                      <a:pPr algn="ctr">
                        <a:spcAft>
                          <a:spcPts val="0"/>
                        </a:spcAft>
                      </a:pPr>
                      <a:r>
                        <a:rPr kumimoji="0" lang="en-US" sz="1800" b="1" kern="1200" dirty="0" smtClean="0">
                          <a:solidFill>
                            <a:schemeClr val="dk1"/>
                          </a:solidFill>
                          <a:effectLst/>
                          <a:latin typeface="+mn-lt"/>
                          <a:ea typeface="+mn-ea"/>
                          <a:cs typeface="+mn-cs"/>
                        </a:rPr>
                        <a:t>Renewable</a:t>
                      </a:r>
                      <a:r>
                        <a:rPr kumimoji="0" lang="en-US" sz="1800" b="1" kern="1200" baseline="0" dirty="0" smtClean="0">
                          <a:solidFill>
                            <a:schemeClr val="dk1"/>
                          </a:solidFill>
                          <a:effectLst/>
                          <a:latin typeface="+mn-lt"/>
                          <a:ea typeface="+mn-ea"/>
                          <a:cs typeface="+mn-cs"/>
                        </a:rPr>
                        <a:t> Resources &amp; </a:t>
                      </a:r>
                      <a:r>
                        <a:rPr kumimoji="0" lang="en-US" sz="1800" b="1" kern="1200" dirty="0" smtClean="0">
                          <a:solidFill>
                            <a:schemeClr val="dk1"/>
                          </a:solidFill>
                          <a:effectLst/>
                          <a:latin typeface="+mn-lt"/>
                          <a:ea typeface="+mn-ea"/>
                          <a:cs typeface="+mn-cs"/>
                        </a:rPr>
                        <a:t>Resource-Recovery:</a:t>
                      </a:r>
                      <a:r>
                        <a:rPr kumimoji="0" lang="en-US" sz="1800" b="1" kern="1200" baseline="0" dirty="0" smtClean="0">
                          <a:solidFill>
                            <a:schemeClr val="dk1"/>
                          </a:solidFill>
                          <a:effectLst/>
                          <a:latin typeface="+mn-lt"/>
                          <a:ea typeface="+mn-ea"/>
                          <a:cs typeface="+mn-cs"/>
                        </a:rPr>
                        <a:t> </a:t>
                      </a:r>
                      <a:r>
                        <a:rPr kumimoji="0" lang="en-US" sz="1800" b="0" kern="1200" baseline="0" dirty="0" smtClean="0">
                          <a:solidFill>
                            <a:schemeClr val="dk1"/>
                          </a:solidFill>
                          <a:effectLst/>
                          <a:latin typeface="+mn-lt"/>
                          <a:ea typeface="+mn-ea"/>
                          <a:cs typeface="+mn-cs"/>
                        </a:rPr>
                        <a:t>Reuse/</a:t>
                      </a:r>
                      <a:r>
                        <a:rPr kumimoji="0" lang="en-US" sz="1800" b="0" kern="1200" dirty="0" smtClean="0">
                          <a:solidFill>
                            <a:schemeClr val="dk1"/>
                          </a:solidFill>
                          <a:effectLst/>
                          <a:latin typeface="+mn-lt"/>
                          <a:ea typeface="+mn-ea"/>
                          <a:cs typeface="+mn-cs"/>
                        </a:rPr>
                        <a:t>Recycle </a:t>
                      </a:r>
                      <a:endParaRPr lang="en-US" sz="1600" b="0" dirty="0">
                        <a:effectLst/>
                        <a:latin typeface="Calibri"/>
                        <a:ea typeface="Calibri"/>
                        <a:cs typeface="Times New Roman"/>
                      </a:endParaRPr>
                    </a:p>
                  </a:txBody>
                  <a:tcPr marL="68580" marR="68580" marT="0" marB="0"/>
                </a:tc>
                <a:tc hMerge="1">
                  <a:txBody>
                    <a:bodyPr/>
                    <a:lstStyle/>
                    <a:p>
                      <a:pPr algn="ctr">
                        <a:spcAft>
                          <a:spcPts val="0"/>
                        </a:spcAft>
                      </a:pPr>
                      <a:endParaRPr lang="en-US" sz="1600" dirty="0">
                        <a:effectLst/>
                        <a:latin typeface="Calibri"/>
                        <a:ea typeface="Calibri"/>
                        <a:cs typeface="Times New Roman"/>
                      </a:endParaRPr>
                    </a:p>
                  </a:txBody>
                  <a:tcPr marL="68580" marR="68580" marT="0" marB="0"/>
                </a:tc>
                <a:tc hMerge="1">
                  <a:txBody>
                    <a:bodyPr/>
                    <a:lstStyle/>
                    <a:p>
                      <a:pPr algn="ctr">
                        <a:spcAft>
                          <a:spcPts val="0"/>
                        </a:spcAft>
                      </a:pPr>
                      <a:endParaRPr lang="en-US" sz="1600" dirty="0">
                        <a:effectLst/>
                        <a:latin typeface="Calibri"/>
                        <a:ea typeface="Calibri"/>
                        <a:cs typeface="Times New Roman"/>
                      </a:endParaRPr>
                    </a:p>
                  </a:txBody>
                  <a:tcPr marL="68580" marR="68580" marT="0" marB="0"/>
                </a:tc>
                <a:tc hMerge="1">
                  <a:txBody>
                    <a:bodyPr/>
                    <a:lstStyle/>
                    <a:p>
                      <a:pPr algn="ctr">
                        <a:spcAft>
                          <a:spcPts val="0"/>
                        </a:spcAft>
                      </a:pP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pic>
        <p:nvPicPr>
          <p:cNvPr id="19" name="Picture 18"/>
          <p:cNvPicPr/>
          <p:nvPr/>
        </p:nvPicPr>
        <p:blipFill>
          <a:blip r:embed="rId6">
            <a:extLst>
              <a:ext uri="{28A0092B-C50C-407E-A947-70E740481C1C}">
                <a14:useLocalDpi xmlns:a14="http://schemas.microsoft.com/office/drawing/2010/main" val="0"/>
              </a:ext>
            </a:extLst>
          </a:blip>
          <a:srcRect/>
          <a:stretch>
            <a:fillRect/>
          </a:stretch>
        </p:blipFill>
        <p:spPr bwMode="auto">
          <a:xfrm>
            <a:off x="7010398" y="4147457"/>
            <a:ext cx="1905002" cy="1395413"/>
          </a:xfrm>
          <a:prstGeom prst="rect">
            <a:avLst/>
          </a:prstGeom>
          <a:noFill/>
          <a:ln>
            <a:noFill/>
          </a:ln>
        </p:spPr>
      </p:pic>
      <p:pic>
        <p:nvPicPr>
          <p:cNvPr id="20" name="Picture 19"/>
          <p:cNvPicPr/>
          <p:nvPr/>
        </p:nvPicPr>
        <p:blipFill>
          <a:blip r:embed="rId7">
            <a:extLst>
              <a:ext uri="{28A0092B-C50C-407E-A947-70E740481C1C}">
                <a14:useLocalDpi xmlns:a14="http://schemas.microsoft.com/office/drawing/2010/main" val="0"/>
              </a:ext>
            </a:extLst>
          </a:blip>
          <a:srcRect/>
          <a:stretch>
            <a:fillRect/>
          </a:stretch>
        </p:blipFill>
        <p:spPr bwMode="auto">
          <a:xfrm>
            <a:off x="1421945" y="4114800"/>
            <a:ext cx="1781175" cy="1333500"/>
          </a:xfrm>
          <a:prstGeom prst="rect">
            <a:avLst/>
          </a:prstGeom>
          <a:noFill/>
          <a:ln>
            <a:noFill/>
          </a:ln>
        </p:spPr>
      </p:pic>
      <p:pic>
        <p:nvPicPr>
          <p:cNvPr id="21" name="Picture 20"/>
          <p:cNvPicPr/>
          <p:nvPr/>
        </p:nvPicPr>
        <p:blipFill>
          <a:blip r:embed="rId8">
            <a:extLst>
              <a:ext uri="{28A0092B-C50C-407E-A947-70E740481C1C}">
                <a14:useLocalDpi xmlns:a14="http://schemas.microsoft.com/office/drawing/2010/main" val="0"/>
              </a:ext>
            </a:extLst>
          </a:blip>
          <a:srcRect/>
          <a:stretch>
            <a:fillRect/>
          </a:stretch>
        </p:blipFill>
        <p:spPr bwMode="auto">
          <a:xfrm>
            <a:off x="3276599" y="4222976"/>
            <a:ext cx="1842409" cy="1195388"/>
          </a:xfrm>
          <a:prstGeom prst="rect">
            <a:avLst/>
          </a:prstGeom>
          <a:noFill/>
          <a:ln>
            <a:noFill/>
          </a:ln>
        </p:spPr>
      </p:pic>
      <p:pic>
        <p:nvPicPr>
          <p:cNvPr id="22" name="Picture 2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4189298"/>
            <a:ext cx="1466847" cy="1525702"/>
          </a:xfrm>
          <a:prstGeom prst="rect">
            <a:avLst/>
          </a:prstGeom>
          <a:noFill/>
          <a:ln>
            <a:noFill/>
          </a:ln>
        </p:spPr>
      </p:pic>
    </p:spTree>
    <p:extLst>
      <p:ext uri="{BB962C8B-B14F-4D97-AF65-F5344CB8AC3E}">
        <p14:creationId xmlns:p14="http://schemas.microsoft.com/office/powerpoint/2010/main" val="735808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0" name="Group 259"/>
          <p:cNvGrpSpPr/>
          <p:nvPr/>
        </p:nvGrpSpPr>
        <p:grpSpPr>
          <a:xfrm>
            <a:off x="215626" y="609600"/>
            <a:ext cx="8731024" cy="5562600"/>
            <a:chOff x="223838" y="647700"/>
            <a:chExt cx="8731024" cy="5562600"/>
          </a:xfrm>
        </p:grpSpPr>
        <p:cxnSp>
          <p:nvCxnSpPr>
            <p:cNvPr id="134" name="Line 270"/>
            <p:cNvCxnSpPr/>
            <p:nvPr/>
          </p:nvCxnSpPr>
          <p:spPr bwMode="auto">
            <a:xfrm>
              <a:off x="423863" y="3390900"/>
              <a:ext cx="24765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5" name="Line 271"/>
            <p:cNvCxnSpPr/>
            <p:nvPr/>
          </p:nvCxnSpPr>
          <p:spPr bwMode="auto">
            <a:xfrm>
              <a:off x="423863" y="3876675"/>
              <a:ext cx="24765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6" name="Line 272"/>
            <p:cNvCxnSpPr/>
            <p:nvPr/>
          </p:nvCxnSpPr>
          <p:spPr bwMode="auto">
            <a:xfrm>
              <a:off x="423863" y="4267200"/>
              <a:ext cx="247650" cy="127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137" name="Text Box 273"/>
            <p:cNvSpPr txBox="1">
              <a:spLocks noChangeArrowheads="1"/>
            </p:cNvSpPr>
            <p:nvPr/>
          </p:nvSpPr>
          <p:spPr bwMode="auto">
            <a:xfrm>
              <a:off x="5013490" y="3259393"/>
              <a:ext cx="1583690" cy="1257300"/>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100" b="1">
                  <a:effectLst/>
                  <a:latin typeface="Arial"/>
                  <a:ea typeface="Calibri"/>
                  <a:cs typeface="Times New Roman"/>
                </a:rPr>
                <a:t>ENERGY EFFICIENCY </a:t>
              </a:r>
              <a:r>
                <a:rPr lang="en-US" sz="1100">
                  <a:effectLst/>
                  <a:latin typeface="Arial"/>
                  <a:ea typeface="Calibri"/>
                  <a:cs typeface="Times New Roman"/>
                </a:rPr>
                <a:t>(Micro-climate, comfort, orientation, insulation, thermal mass, ventilation, etc)  </a:t>
              </a:r>
              <a:endParaRPr lang="en-US" sz="1100">
                <a:effectLst/>
                <a:latin typeface="Calibri"/>
                <a:ea typeface="Calibri"/>
                <a:cs typeface="Times New Roman"/>
              </a:endParaRPr>
            </a:p>
            <a:p>
              <a:pPr algn="ctr">
                <a:lnSpc>
                  <a:spcPct val="115000"/>
                </a:lnSpc>
                <a:spcAft>
                  <a:spcPts val="1000"/>
                </a:spcAft>
              </a:pPr>
              <a:r>
                <a:rPr lang="en-US" sz="1100">
                  <a:effectLst/>
                  <a:latin typeface="Arial"/>
                  <a:ea typeface="Calibri"/>
                  <a:cs typeface="Times New Roman"/>
                </a:rPr>
                <a:t> </a:t>
              </a:r>
              <a:endParaRPr lang="en-US" sz="1100">
                <a:effectLst/>
                <a:latin typeface="Calibri"/>
                <a:ea typeface="Calibri"/>
                <a:cs typeface="Times New Roman"/>
              </a:endParaRPr>
            </a:p>
          </p:txBody>
        </p:sp>
        <p:sp>
          <p:nvSpPr>
            <p:cNvPr id="138" name="Text Box 274"/>
            <p:cNvSpPr txBox="1">
              <a:spLocks noChangeArrowheads="1"/>
            </p:cNvSpPr>
            <p:nvPr/>
          </p:nvSpPr>
          <p:spPr bwMode="auto">
            <a:xfrm>
              <a:off x="6624638" y="714375"/>
              <a:ext cx="2295525" cy="581025"/>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1000"/>
                </a:spcAft>
              </a:pPr>
              <a:r>
                <a:rPr lang="en-US" sz="1400" b="1" dirty="0">
                  <a:effectLst/>
                  <a:latin typeface="Arial"/>
                  <a:ea typeface="Calibri"/>
                  <a:cs typeface="Times New Roman"/>
                </a:rPr>
                <a:t>INDUSTRIAL SCALE</a:t>
              </a:r>
              <a:endParaRPr lang="en-US" sz="1100" dirty="0">
                <a:effectLst/>
                <a:latin typeface="Calibri"/>
                <a:ea typeface="Calibri"/>
                <a:cs typeface="Times New Roman"/>
              </a:endParaRPr>
            </a:p>
            <a:p>
              <a:pPr algn="ctr">
                <a:spcAft>
                  <a:spcPts val="1000"/>
                </a:spcAft>
              </a:pPr>
              <a:r>
                <a:rPr lang="en-US" sz="1100" dirty="0">
                  <a:effectLst/>
                  <a:latin typeface="Arial"/>
                  <a:ea typeface="Calibri"/>
                  <a:cs typeface="Times New Roman"/>
                </a:rPr>
                <a:t>(Industrial efficiency and ecology)</a:t>
              </a:r>
              <a:endParaRPr lang="en-US" sz="1100" dirty="0">
                <a:effectLst/>
                <a:latin typeface="Calibri"/>
                <a:ea typeface="Calibri"/>
                <a:cs typeface="Times New Roman"/>
              </a:endParaRPr>
            </a:p>
          </p:txBody>
        </p:sp>
        <p:cxnSp>
          <p:nvCxnSpPr>
            <p:cNvPr id="139" name="Line 275"/>
            <p:cNvCxnSpPr>
              <a:endCxn id="138" idx="1"/>
            </p:cNvCxnSpPr>
            <p:nvPr/>
          </p:nvCxnSpPr>
          <p:spPr bwMode="auto">
            <a:xfrm>
              <a:off x="6359889" y="1004887"/>
              <a:ext cx="264749"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140" name="Line 276"/>
            <p:cNvCxnSpPr/>
            <p:nvPr/>
          </p:nvCxnSpPr>
          <p:spPr bwMode="auto">
            <a:xfrm flipH="1">
              <a:off x="414338" y="5343525"/>
              <a:ext cx="23749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141" name="Text Box 277"/>
            <p:cNvSpPr txBox="1">
              <a:spLocks noChangeArrowheads="1"/>
            </p:cNvSpPr>
            <p:nvPr/>
          </p:nvSpPr>
          <p:spPr bwMode="auto">
            <a:xfrm>
              <a:off x="1634855" y="647700"/>
              <a:ext cx="4773930" cy="866775"/>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b="1">
                  <a:effectLst/>
                  <a:latin typeface="Arial"/>
                  <a:ea typeface="Calibri"/>
                  <a:cs typeface="Times New Roman"/>
                </a:rPr>
                <a:t>SUSTAINABLE/ENERGY EFFICIENT CITIES</a:t>
              </a:r>
              <a:endParaRPr lang="en-US" sz="1100">
                <a:effectLst/>
                <a:latin typeface="Calibri"/>
                <a:ea typeface="Calibri"/>
                <a:cs typeface="Times New Roman"/>
              </a:endParaRPr>
            </a:p>
            <a:p>
              <a:pPr>
                <a:lnSpc>
                  <a:spcPct val="115000"/>
                </a:lnSpc>
                <a:spcAft>
                  <a:spcPts val="1000"/>
                </a:spcAft>
              </a:pPr>
              <a:r>
                <a:rPr lang="en-US" sz="1400" b="1">
                  <a:effectLst/>
                  <a:latin typeface="Arial"/>
                  <a:ea typeface="Calibri"/>
                  <a:cs typeface="Times New Roman"/>
                </a:rPr>
                <a:t>DEFINITION:</a:t>
              </a:r>
              <a:r>
                <a:rPr lang="en-US" sz="1400">
                  <a:effectLst/>
                  <a:latin typeface="Arial"/>
                  <a:ea typeface="Calibri"/>
                  <a:cs typeface="Times New Roman"/>
                </a:rPr>
                <a:t> </a:t>
              </a:r>
              <a:r>
                <a:rPr lang="en-US" sz="1100">
                  <a:effectLst/>
                  <a:latin typeface="Arial"/>
                  <a:ea typeface="Calibri"/>
                  <a:cs typeface="Times New Roman"/>
                </a:rPr>
                <a:t>City which equitably support/facilitate the minimal/zero-carbon lifestyle-goals of its residents (human and organizations)</a:t>
              </a:r>
              <a:endParaRPr lang="en-US" sz="1100">
                <a:effectLst/>
                <a:latin typeface="Calibri"/>
                <a:ea typeface="Calibri"/>
                <a:cs typeface="Times New Roman"/>
              </a:endParaRPr>
            </a:p>
          </p:txBody>
        </p:sp>
        <p:sp>
          <p:nvSpPr>
            <p:cNvPr id="142" name="Text Box 278"/>
            <p:cNvSpPr txBox="1">
              <a:spLocks noChangeArrowheads="1"/>
            </p:cNvSpPr>
            <p:nvPr/>
          </p:nvSpPr>
          <p:spPr bwMode="auto">
            <a:xfrm>
              <a:off x="5247097" y="1724570"/>
              <a:ext cx="3707765" cy="323850"/>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1000"/>
                </a:spcAft>
              </a:pPr>
              <a:r>
                <a:rPr lang="en-US" sz="1400" b="1" dirty="0">
                  <a:effectLst/>
                  <a:latin typeface="Arial"/>
                  <a:ea typeface="Calibri"/>
                  <a:cs typeface="Times New Roman"/>
                </a:rPr>
                <a:t>BUILDING SCALE</a:t>
              </a:r>
              <a:r>
                <a:rPr lang="en-US" sz="1400" b="1" dirty="0" smtClean="0">
                  <a:effectLst/>
                  <a:latin typeface="Arial"/>
                  <a:ea typeface="Calibri"/>
                  <a:cs typeface="Times New Roman"/>
                </a:rPr>
                <a:t>:</a:t>
              </a:r>
              <a:r>
                <a:rPr lang="en-US" sz="1100" dirty="0">
                  <a:latin typeface="Calibri"/>
                  <a:ea typeface="Calibri"/>
                  <a:cs typeface="Times New Roman"/>
                </a:rPr>
                <a:t> </a:t>
              </a:r>
              <a:r>
                <a:rPr lang="en-US" sz="1100" dirty="0" smtClean="0">
                  <a:effectLst/>
                  <a:latin typeface="Arial"/>
                  <a:ea typeface="Calibri"/>
                  <a:cs typeface="Times New Roman"/>
                </a:rPr>
                <a:t>(</a:t>
              </a:r>
              <a:r>
                <a:rPr lang="en-US" sz="1100" dirty="0">
                  <a:effectLst/>
                  <a:latin typeface="Arial"/>
                  <a:ea typeface="Calibri"/>
                  <a:cs typeface="Times New Roman"/>
                </a:rPr>
                <a:t>Commercial and Residential)</a:t>
              </a:r>
              <a:endParaRPr lang="en-US" sz="1100" dirty="0">
                <a:effectLst/>
                <a:latin typeface="Calibri"/>
                <a:ea typeface="Calibri"/>
                <a:cs typeface="Times New Roman"/>
              </a:endParaRPr>
            </a:p>
          </p:txBody>
        </p:sp>
        <p:sp>
          <p:nvSpPr>
            <p:cNvPr id="143" name="Text Box 279"/>
            <p:cNvSpPr txBox="1">
              <a:spLocks noChangeArrowheads="1"/>
            </p:cNvSpPr>
            <p:nvPr/>
          </p:nvSpPr>
          <p:spPr bwMode="auto">
            <a:xfrm>
              <a:off x="657271" y="1736817"/>
              <a:ext cx="3123264" cy="311604"/>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b="1" dirty="0">
                  <a:effectLst/>
                  <a:latin typeface="Arial"/>
                  <a:ea typeface="Calibri"/>
                  <a:cs typeface="Times New Roman"/>
                </a:rPr>
                <a:t>CITY AND SETTLEMENT SCALE</a:t>
              </a:r>
              <a:endParaRPr lang="en-US" sz="1100" dirty="0">
                <a:effectLst/>
                <a:latin typeface="Calibri"/>
                <a:ea typeface="Calibri"/>
                <a:cs typeface="Times New Roman"/>
              </a:endParaRPr>
            </a:p>
            <a:p>
              <a:pPr algn="ctr">
                <a:lnSpc>
                  <a:spcPct val="115000"/>
                </a:lnSpc>
                <a:spcAft>
                  <a:spcPts val="1000"/>
                </a:spcAft>
              </a:pPr>
              <a:r>
                <a:rPr lang="en-US" sz="1100" dirty="0">
                  <a:effectLst/>
                  <a:latin typeface="Arial"/>
                  <a:ea typeface="Calibri"/>
                  <a:cs typeface="Times New Roman"/>
                </a:rPr>
                <a:t> </a:t>
              </a:r>
              <a:endParaRPr lang="en-US" sz="1100" dirty="0">
                <a:effectLst/>
                <a:latin typeface="Calibri"/>
                <a:ea typeface="Calibri"/>
                <a:cs typeface="Times New Roman"/>
              </a:endParaRPr>
            </a:p>
          </p:txBody>
        </p:sp>
        <p:sp>
          <p:nvSpPr>
            <p:cNvPr id="144" name="Text Box 280"/>
            <p:cNvSpPr txBox="1">
              <a:spLocks noChangeArrowheads="1"/>
            </p:cNvSpPr>
            <p:nvPr/>
          </p:nvSpPr>
          <p:spPr bwMode="auto">
            <a:xfrm>
              <a:off x="223838" y="5876925"/>
              <a:ext cx="8696325" cy="333375"/>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b="1" dirty="0">
                  <a:solidFill>
                    <a:srgbClr val="C00000"/>
                  </a:solidFill>
                  <a:effectLst/>
                  <a:latin typeface="Arial"/>
                  <a:ea typeface="Calibri"/>
                  <a:cs typeface="Times New Roman"/>
                </a:rPr>
                <a:t>TECHNOLOGIES, MARKETS/BEHAVIOUR, POLICY-INSTRUMENTS, INSTITUTIONAL STRUCTURES</a:t>
              </a:r>
              <a:endParaRPr lang="en-US" sz="1100" dirty="0">
                <a:solidFill>
                  <a:srgbClr val="C00000"/>
                </a:solidFill>
                <a:effectLst/>
                <a:latin typeface="Calibri"/>
                <a:ea typeface="Calibri"/>
                <a:cs typeface="Times New Roman"/>
              </a:endParaRPr>
            </a:p>
          </p:txBody>
        </p:sp>
        <p:cxnSp>
          <p:nvCxnSpPr>
            <p:cNvPr id="145" name="Line 281"/>
            <p:cNvCxnSpPr/>
            <p:nvPr/>
          </p:nvCxnSpPr>
          <p:spPr bwMode="auto">
            <a:xfrm flipV="1">
              <a:off x="509588" y="3286739"/>
              <a:ext cx="0" cy="2590187"/>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cxnSp>
        <p:sp>
          <p:nvSpPr>
            <p:cNvPr id="146" name="Text Box 282"/>
            <p:cNvSpPr txBox="1">
              <a:spLocks noChangeArrowheads="1"/>
            </p:cNvSpPr>
            <p:nvPr/>
          </p:nvSpPr>
          <p:spPr bwMode="auto">
            <a:xfrm>
              <a:off x="357188" y="2507502"/>
              <a:ext cx="1878330" cy="591933"/>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1000"/>
                </a:spcAft>
              </a:pPr>
              <a:r>
                <a:rPr lang="en-US" sz="1400" b="1" dirty="0">
                  <a:effectLst/>
                  <a:latin typeface="Arial"/>
                  <a:ea typeface="Calibri"/>
                  <a:cs typeface="Times New Roman"/>
                </a:rPr>
                <a:t>TRANSPORT </a:t>
              </a:r>
              <a:endParaRPr lang="en-US" sz="1100" dirty="0">
                <a:effectLst/>
                <a:latin typeface="Calibri"/>
                <a:ea typeface="Calibri"/>
                <a:cs typeface="Times New Roman"/>
              </a:endParaRPr>
            </a:p>
            <a:p>
              <a:pPr algn="ctr">
                <a:spcAft>
                  <a:spcPts val="1000"/>
                </a:spcAft>
              </a:pPr>
              <a:r>
                <a:rPr lang="en-US" sz="1100" dirty="0">
                  <a:effectLst/>
                  <a:latin typeface="Arial"/>
                  <a:ea typeface="Calibri"/>
                  <a:cs typeface="Times New Roman"/>
                </a:rPr>
                <a:t>(commuting, distribution)</a:t>
              </a:r>
              <a:endParaRPr lang="en-US" sz="1100" dirty="0">
                <a:effectLst/>
                <a:latin typeface="Calibri"/>
                <a:ea typeface="Calibri"/>
                <a:cs typeface="Times New Roman"/>
              </a:endParaRPr>
            </a:p>
          </p:txBody>
        </p:sp>
        <p:sp>
          <p:nvSpPr>
            <p:cNvPr id="147" name="Text Box 283"/>
            <p:cNvSpPr txBox="1">
              <a:spLocks noChangeArrowheads="1"/>
            </p:cNvSpPr>
            <p:nvPr/>
          </p:nvSpPr>
          <p:spPr bwMode="auto">
            <a:xfrm>
              <a:off x="671513" y="3190875"/>
              <a:ext cx="1657350" cy="293370"/>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100" b="1">
                  <a:effectLst/>
                  <a:latin typeface="Arial"/>
                  <a:ea typeface="Calibri"/>
                  <a:cs typeface="Times New Roman"/>
                </a:rPr>
                <a:t>URBAN FORM </a:t>
              </a:r>
              <a:endParaRPr lang="en-US" sz="1100">
                <a:effectLst/>
                <a:latin typeface="Calibri"/>
                <a:ea typeface="Calibri"/>
                <a:cs typeface="Times New Roman"/>
              </a:endParaRPr>
            </a:p>
            <a:p>
              <a:pPr algn="ctr">
                <a:lnSpc>
                  <a:spcPct val="115000"/>
                </a:lnSpc>
                <a:spcAft>
                  <a:spcPts val="1000"/>
                </a:spcAft>
              </a:pPr>
              <a:r>
                <a:rPr lang="en-US" sz="1100">
                  <a:effectLst/>
                  <a:latin typeface="Arial"/>
                  <a:ea typeface="Calibri"/>
                  <a:cs typeface="Times New Roman"/>
                </a:rPr>
                <a:t> </a:t>
              </a:r>
              <a:endParaRPr lang="en-US" sz="1100">
                <a:effectLst/>
                <a:latin typeface="Calibri"/>
                <a:ea typeface="Calibri"/>
                <a:cs typeface="Times New Roman"/>
              </a:endParaRPr>
            </a:p>
          </p:txBody>
        </p:sp>
        <p:sp>
          <p:nvSpPr>
            <p:cNvPr id="148" name="Text Box 284"/>
            <p:cNvSpPr txBox="1">
              <a:spLocks noChangeArrowheads="1"/>
            </p:cNvSpPr>
            <p:nvPr/>
          </p:nvSpPr>
          <p:spPr bwMode="auto">
            <a:xfrm>
              <a:off x="595313" y="4676775"/>
              <a:ext cx="2057313" cy="1024571"/>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100" b="1" dirty="0">
                  <a:effectLst/>
                  <a:latin typeface="Arial"/>
                  <a:ea typeface="Calibri"/>
                  <a:cs typeface="Times New Roman"/>
                </a:rPr>
                <a:t>LOCALISE ECONOMY </a:t>
              </a:r>
              <a:r>
                <a:rPr lang="en-US" sz="1100" dirty="0">
                  <a:effectLst/>
                  <a:latin typeface="Arial"/>
                  <a:ea typeface="Calibri"/>
                  <a:cs typeface="Times New Roman"/>
                </a:rPr>
                <a:t>Mixed-use, </a:t>
              </a:r>
              <a:r>
                <a:rPr lang="en-US" sz="1100" dirty="0" smtClean="0">
                  <a:effectLst/>
                  <a:latin typeface="Arial"/>
                  <a:ea typeface="Calibri"/>
                  <a:cs typeface="Times New Roman"/>
                </a:rPr>
                <a:t>Urban/organic </a:t>
              </a:r>
              <a:r>
                <a:rPr lang="en-US" sz="1100" dirty="0">
                  <a:latin typeface="Arial"/>
                  <a:ea typeface="Calibri"/>
                  <a:cs typeface="Times New Roman"/>
                </a:rPr>
                <a:t>A</a:t>
              </a:r>
              <a:r>
                <a:rPr lang="en-US" sz="1100" dirty="0" smtClean="0">
                  <a:effectLst/>
                  <a:latin typeface="Arial"/>
                  <a:ea typeface="Calibri"/>
                  <a:cs typeface="Times New Roman"/>
                </a:rPr>
                <a:t>griculture</a:t>
              </a:r>
              <a:r>
                <a:rPr lang="en-US" sz="1100" dirty="0">
                  <a:effectLst/>
                  <a:latin typeface="Arial"/>
                  <a:ea typeface="Calibri"/>
                  <a:cs typeface="Times New Roman"/>
                </a:rPr>
                <a:t>, </a:t>
              </a:r>
              <a:r>
                <a:rPr lang="en-US" sz="1100" dirty="0" smtClean="0">
                  <a:effectLst/>
                  <a:latin typeface="Arial"/>
                  <a:ea typeface="Calibri"/>
                  <a:cs typeface="Times New Roman"/>
                </a:rPr>
                <a:t>Local </a:t>
              </a:r>
              <a:r>
                <a:rPr lang="en-US" sz="1100" dirty="0">
                  <a:effectLst/>
                  <a:latin typeface="Arial"/>
                  <a:ea typeface="Calibri"/>
                  <a:cs typeface="Times New Roman"/>
                </a:rPr>
                <a:t>processing, Pedestrian-friendly, </a:t>
              </a:r>
              <a:r>
                <a:rPr lang="en-US" sz="1100" dirty="0" smtClean="0">
                  <a:effectLst/>
                  <a:latin typeface="Arial"/>
                  <a:ea typeface="Calibri"/>
                  <a:cs typeface="Times New Roman"/>
                </a:rPr>
                <a:t>Smart/Tele-commute</a:t>
              </a:r>
              <a:r>
                <a:rPr lang="en-US" sz="1100" dirty="0">
                  <a:effectLst/>
                  <a:latin typeface="Arial"/>
                  <a:ea typeface="Calibri"/>
                  <a:cs typeface="Times New Roman"/>
                </a:rPr>
                <a:t>)</a:t>
              </a:r>
              <a:endParaRPr lang="en-US" sz="1100" dirty="0">
                <a:effectLst/>
                <a:latin typeface="Calibri"/>
                <a:ea typeface="Calibri"/>
                <a:cs typeface="Times New Roman"/>
              </a:endParaRPr>
            </a:p>
          </p:txBody>
        </p:sp>
        <p:sp>
          <p:nvSpPr>
            <p:cNvPr id="149" name="Text Box 285"/>
            <p:cNvSpPr txBox="1">
              <a:spLocks noChangeArrowheads="1"/>
            </p:cNvSpPr>
            <p:nvPr/>
          </p:nvSpPr>
          <p:spPr bwMode="auto">
            <a:xfrm>
              <a:off x="671513" y="3638550"/>
              <a:ext cx="1657985" cy="292735"/>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100" b="1">
                  <a:effectLst/>
                  <a:latin typeface="Arial"/>
                  <a:ea typeface="Calibri"/>
                  <a:cs typeface="Times New Roman"/>
                </a:rPr>
                <a:t>MASS TRANSIT</a:t>
              </a:r>
              <a:endParaRPr lang="en-US" sz="1100">
                <a:effectLst/>
                <a:latin typeface="Calibri"/>
                <a:ea typeface="Calibri"/>
                <a:cs typeface="Times New Roman"/>
              </a:endParaRPr>
            </a:p>
            <a:p>
              <a:pPr algn="ctr">
                <a:lnSpc>
                  <a:spcPct val="115000"/>
                </a:lnSpc>
                <a:spcAft>
                  <a:spcPts val="1000"/>
                </a:spcAft>
              </a:pPr>
              <a:r>
                <a:rPr lang="en-US" sz="1100">
                  <a:effectLst/>
                  <a:latin typeface="Arial"/>
                  <a:ea typeface="Calibri"/>
                  <a:cs typeface="Times New Roman"/>
                </a:rPr>
                <a:t> </a:t>
              </a:r>
              <a:endParaRPr lang="en-US" sz="1100">
                <a:effectLst/>
                <a:latin typeface="Calibri"/>
                <a:ea typeface="Calibri"/>
                <a:cs typeface="Times New Roman"/>
              </a:endParaRPr>
            </a:p>
          </p:txBody>
        </p:sp>
        <p:sp>
          <p:nvSpPr>
            <p:cNvPr id="150" name="Text Box 286"/>
            <p:cNvSpPr txBox="1">
              <a:spLocks noChangeArrowheads="1"/>
            </p:cNvSpPr>
            <p:nvPr/>
          </p:nvSpPr>
          <p:spPr bwMode="auto">
            <a:xfrm>
              <a:off x="671513" y="3990975"/>
              <a:ext cx="1657985" cy="619125"/>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de-DE" sz="1100" b="1">
                  <a:effectLst/>
                  <a:latin typeface="Arial"/>
                  <a:ea typeface="Calibri"/>
                  <a:cs typeface="Times New Roman"/>
                </a:rPr>
                <a:t>CLEANER FUELS </a:t>
              </a:r>
              <a:endParaRPr lang="en-US" sz="1100">
                <a:effectLst/>
                <a:latin typeface="Calibri"/>
                <a:ea typeface="Calibri"/>
                <a:cs typeface="Times New Roman"/>
              </a:endParaRPr>
            </a:p>
            <a:p>
              <a:pPr algn="ctr">
                <a:lnSpc>
                  <a:spcPct val="115000"/>
                </a:lnSpc>
                <a:spcAft>
                  <a:spcPts val="1000"/>
                </a:spcAft>
              </a:pPr>
              <a:r>
                <a:rPr lang="de-DE" sz="1100">
                  <a:effectLst/>
                  <a:latin typeface="Arial"/>
                  <a:ea typeface="Calibri"/>
                  <a:cs typeface="Times New Roman"/>
                </a:rPr>
                <a:t>(hydrogen, bio-fuels)</a:t>
              </a:r>
              <a:r>
                <a:rPr lang="de-DE" sz="1100" b="1">
                  <a:effectLst/>
                  <a:latin typeface="Arial"/>
                  <a:ea typeface="Calibri"/>
                  <a:cs typeface="Times New Roman"/>
                </a:rPr>
                <a:t> </a:t>
              </a:r>
              <a:endParaRPr lang="en-US" sz="1100">
                <a:effectLst/>
                <a:latin typeface="Calibri"/>
                <a:ea typeface="Calibri"/>
                <a:cs typeface="Times New Roman"/>
              </a:endParaRPr>
            </a:p>
            <a:p>
              <a:pPr algn="ctr">
                <a:lnSpc>
                  <a:spcPct val="115000"/>
                </a:lnSpc>
                <a:spcAft>
                  <a:spcPts val="1000"/>
                </a:spcAft>
              </a:pPr>
              <a:r>
                <a:rPr lang="de-DE" sz="1100">
                  <a:effectLst/>
                  <a:latin typeface="Arial"/>
                  <a:ea typeface="Calibri"/>
                  <a:cs typeface="Times New Roman"/>
                </a:rPr>
                <a:t> </a:t>
              </a:r>
              <a:endParaRPr lang="en-US" sz="1100">
                <a:effectLst/>
                <a:latin typeface="Calibri"/>
                <a:ea typeface="Calibri"/>
                <a:cs typeface="Times New Roman"/>
              </a:endParaRPr>
            </a:p>
          </p:txBody>
        </p:sp>
        <p:cxnSp>
          <p:nvCxnSpPr>
            <p:cNvPr id="151" name="Line 287"/>
            <p:cNvCxnSpPr/>
            <p:nvPr/>
          </p:nvCxnSpPr>
          <p:spPr bwMode="auto">
            <a:xfrm>
              <a:off x="423863" y="3086100"/>
              <a:ext cx="0" cy="224980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2" name="Line 288"/>
            <p:cNvCxnSpPr/>
            <p:nvPr/>
          </p:nvCxnSpPr>
          <p:spPr bwMode="auto">
            <a:xfrm>
              <a:off x="519113" y="3286125"/>
              <a:ext cx="152400" cy="19050"/>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153" name="Line 289"/>
            <p:cNvCxnSpPr/>
            <p:nvPr/>
          </p:nvCxnSpPr>
          <p:spPr bwMode="auto">
            <a:xfrm>
              <a:off x="528638" y="3781425"/>
              <a:ext cx="123190" cy="0"/>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154" name="Line 290"/>
            <p:cNvCxnSpPr/>
            <p:nvPr/>
          </p:nvCxnSpPr>
          <p:spPr bwMode="auto">
            <a:xfrm>
              <a:off x="519113" y="4076700"/>
              <a:ext cx="152400" cy="635"/>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cxnSp>
        <p:sp>
          <p:nvSpPr>
            <p:cNvPr id="155" name="Text Box 291"/>
            <p:cNvSpPr txBox="1">
              <a:spLocks noChangeArrowheads="1"/>
            </p:cNvSpPr>
            <p:nvPr/>
          </p:nvSpPr>
          <p:spPr bwMode="auto">
            <a:xfrm>
              <a:off x="4723305" y="2371725"/>
              <a:ext cx="1771024" cy="714375"/>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b="1" dirty="0">
                  <a:effectLst/>
                  <a:latin typeface="Arial"/>
                  <a:ea typeface="Calibri"/>
                  <a:cs typeface="Times New Roman"/>
                </a:rPr>
                <a:t>OPERATIONAL </a:t>
              </a:r>
              <a:endParaRPr lang="en-US" sz="1100" dirty="0">
                <a:effectLst/>
                <a:latin typeface="Calibri"/>
                <a:ea typeface="Calibri"/>
                <a:cs typeface="Times New Roman"/>
              </a:endParaRPr>
            </a:p>
            <a:p>
              <a:pPr algn="ctr">
                <a:lnSpc>
                  <a:spcPct val="115000"/>
                </a:lnSpc>
                <a:spcAft>
                  <a:spcPts val="1000"/>
                </a:spcAft>
              </a:pPr>
              <a:r>
                <a:rPr lang="en-US" sz="1400" b="1" dirty="0">
                  <a:effectLst/>
                  <a:latin typeface="Arial"/>
                  <a:ea typeface="Calibri"/>
                  <a:cs typeface="Times New Roman"/>
                </a:rPr>
                <a:t>ENERGY </a:t>
              </a:r>
              <a:r>
                <a:rPr lang="en-US" sz="1100" dirty="0">
                  <a:effectLst/>
                  <a:latin typeface="Arial"/>
                  <a:ea typeface="Calibri"/>
                  <a:cs typeface="Times New Roman"/>
                </a:rPr>
                <a:t>(</a:t>
              </a:r>
              <a:r>
                <a:rPr lang="en-US" sz="1100" dirty="0" smtClean="0">
                  <a:effectLst/>
                  <a:latin typeface="Arial"/>
                  <a:ea typeface="Calibri"/>
                  <a:cs typeface="Times New Roman"/>
                </a:rPr>
                <a:t>Direct use)</a:t>
              </a:r>
              <a:endParaRPr lang="en-US" sz="1100" dirty="0">
                <a:effectLst/>
                <a:latin typeface="Calibri"/>
                <a:ea typeface="Calibri"/>
                <a:cs typeface="Times New Roman"/>
              </a:endParaRPr>
            </a:p>
          </p:txBody>
        </p:sp>
        <p:sp>
          <p:nvSpPr>
            <p:cNvPr id="156" name="Text Box 292"/>
            <p:cNvSpPr txBox="1">
              <a:spLocks noChangeArrowheads="1"/>
            </p:cNvSpPr>
            <p:nvPr/>
          </p:nvSpPr>
          <p:spPr bwMode="auto">
            <a:xfrm>
              <a:off x="5062385" y="4653596"/>
              <a:ext cx="1485900" cy="1047750"/>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100" b="1">
                  <a:effectLst/>
                  <a:latin typeface="Arial"/>
                  <a:ea typeface="Calibri"/>
                  <a:cs typeface="Times New Roman"/>
                </a:rPr>
                <a:t>RENEWABLE ENERGY </a:t>
              </a:r>
              <a:r>
                <a:rPr lang="en-US" sz="1100">
                  <a:effectLst/>
                  <a:latin typeface="Arial"/>
                  <a:ea typeface="Calibri"/>
                  <a:cs typeface="Times New Roman"/>
                </a:rPr>
                <a:t>(solar water heating, PVs, solar cooking, bio-fuels, etc)</a:t>
              </a:r>
              <a:endParaRPr lang="en-US" sz="1100">
                <a:effectLst/>
                <a:latin typeface="Calibri"/>
                <a:ea typeface="Calibri"/>
                <a:cs typeface="Times New Roman"/>
              </a:endParaRPr>
            </a:p>
            <a:p>
              <a:pPr algn="ctr">
                <a:lnSpc>
                  <a:spcPct val="115000"/>
                </a:lnSpc>
                <a:spcAft>
                  <a:spcPts val="1000"/>
                </a:spcAft>
              </a:pPr>
              <a:r>
                <a:rPr lang="en-US" sz="1100">
                  <a:effectLst/>
                  <a:latin typeface="Arial"/>
                  <a:ea typeface="Calibri"/>
                  <a:cs typeface="Times New Roman"/>
                </a:rPr>
                <a:t> </a:t>
              </a:r>
              <a:endParaRPr lang="en-US" sz="1100">
                <a:effectLst/>
                <a:latin typeface="Calibri"/>
                <a:ea typeface="Calibri"/>
                <a:cs typeface="Times New Roman"/>
              </a:endParaRPr>
            </a:p>
          </p:txBody>
        </p:sp>
        <p:cxnSp>
          <p:nvCxnSpPr>
            <p:cNvPr id="157" name="Line 293"/>
            <p:cNvCxnSpPr/>
            <p:nvPr/>
          </p:nvCxnSpPr>
          <p:spPr bwMode="auto">
            <a:xfrm>
              <a:off x="4766922" y="3086100"/>
              <a:ext cx="3296" cy="196900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8" name="Line 294"/>
            <p:cNvCxnSpPr/>
            <p:nvPr/>
          </p:nvCxnSpPr>
          <p:spPr bwMode="auto">
            <a:xfrm flipV="1">
              <a:off x="4766922" y="3868146"/>
              <a:ext cx="194846" cy="245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9" name="Line 295"/>
            <p:cNvCxnSpPr/>
            <p:nvPr/>
          </p:nvCxnSpPr>
          <p:spPr bwMode="auto">
            <a:xfrm>
              <a:off x="4766922" y="5049246"/>
              <a:ext cx="29258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0" name="Line 297"/>
            <p:cNvCxnSpPr/>
            <p:nvPr/>
          </p:nvCxnSpPr>
          <p:spPr bwMode="auto">
            <a:xfrm>
              <a:off x="4874524" y="3484245"/>
              <a:ext cx="126047" cy="12642"/>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161" name="Line 298"/>
            <p:cNvCxnSpPr/>
            <p:nvPr/>
          </p:nvCxnSpPr>
          <p:spPr bwMode="auto">
            <a:xfrm>
              <a:off x="4903099" y="4857750"/>
              <a:ext cx="194945" cy="0"/>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162" name="Line 299"/>
            <p:cNvCxnSpPr/>
            <p:nvPr/>
          </p:nvCxnSpPr>
          <p:spPr bwMode="auto">
            <a:xfrm>
              <a:off x="4376738" y="1514475"/>
              <a:ext cx="7620" cy="37814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163" name="Line 300"/>
            <p:cNvCxnSpPr/>
            <p:nvPr/>
          </p:nvCxnSpPr>
          <p:spPr bwMode="auto">
            <a:xfrm>
              <a:off x="1360609" y="2195481"/>
              <a:ext cx="627" cy="31202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164" name="Line 301"/>
            <p:cNvCxnSpPr/>
            <p:nvPr/>
          </p:nvCxnSpPr>
          <p:spPr bwMode="auto">
            <a:xfrm>
              <a:off x="3594418" y="2220655"/>
              <a:ext cx="635" cy="19494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165" name="Line 302"/>
            <p:cNvCxnSpPr/>
            <p:nvPr/>
          </p:nvCxnSpPr>
          <p:spPr bwMode="auto">
            <a:xfrm>
              <a:off x="5281613" y="2228850"/>
              <a:ext cx="0" cy="14668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166" name="Line 303"/>
            <p:cNvCxnSpPr/>
            <p:nvPr/>
          </p:nvCxnSpPr>
          <p:spPr bwMode="auto">
            <a:xfrm>
              <a:off x="7300913" y="2228850"/>
              <a:ext cx="6985" cy="37846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168" name="Line 305"/>
            <p:cNvCxnSpPr/>
            <p:nvPr/>
          </p:nvCxnSpPr>
          <p:spPr bwMode="auto">
            <a:xfrm>
              <a:off x="1349625" y="2228850"/>
              <a:ext cx="2245428" cy="61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169" name="Line 306"/>
            <p:cNvCxnSpPr/>
            <p:nvPr/>
          </p:nvCxnSpPr>
          <p:spPr bwMode="auto">
            <a:xfrm>
              <a:off x="5258438" y="2228850"/>
              <a:ext cx="2050415"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170" name="Line 307"/>
            <p:cNvCxnSpPr/>
            <p:nvPr/>
          </p:nvCxnSpPr>
          <p:spPr bwMode="auto">
            <a:xfrm>
              <a:off x="6359889" y="2048420"/>
              <a:ext cx="0" cy="15593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171" name="Line 308"/>
            <p:cNvCxnSpPr/>
            <p:nvPr/>
          </p:nvCxnSpPr>
          <p:spPr bwMode="auto">
            <a:xfrm flipH="1">
              <a:off x="2329498" y="2048420"/>
              <a:ext cx="1" cy="18104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sp>
          <p:nvSpPr>
            <p:cNvPr id="172" name="Text Box 309"/>
            <p:cNvSpPr txBox="1">
              <a:spLocks noChangeArrowheads="1"/>
            </p:cNvSpPr>
            <p:nvPr/>
          </p:nvSpPr>
          <p:spPr bwMode="auto">
            <a:xfrm>
              <a:off x="6591663" y="2526643"/>
              <a:ext cx="2272030" cy="586740"/>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400" b="1">
                  <a:effectLst/>
                  <a:latin typeface="Arial"/>
                  <a:ea typeface="Calibri"/>
                  <a:cs typeface="Times New Roman"/>
                </a:rPr>
                <a:t>EMBODIED ENERGY </a:t>
              </a:r>
              <a:r>
                <a:rPr lang="en-US" sz="1100">
                  <a:effectLst/>
                  <a:latin typeface="Arial"/>
                  <a:ea typeface="Calibri"/>
                  <a:cs typeface="Times New Roman"/>
                </a:rPr>
                <a:t>(INDIRECT: production process)</a:t>
              </a:r>
              <a:endParaRPr lang="en-US" sz="1100">
                <a:effectLst/>
                <a:latin typeface="Calibri"/>
                <a:ea typeface="Calibri"/>
                <a:cs typeface="Times New Roman"/>
              </a:endParaRPr>
            </a:p>
          </p:txBody>
        </p:sp>
        <p:sp>
          <p:nvSpPr>
            <p:cNvPr id="173" name="Text Box 310"/>
            <p:cNvSpPr txBox="1">
              <a:spLocks noChangeArrowheads="1"/>
            </p:cNvSpPr>
            <p:nvPr/>
          </p:nvSpPr>
          <p:spPr bwMode="auto">
            <a:xfrm>
              <a:off x="6919913" y="3200400"/>
              <a:ext cx="1843086" cy="487045"/>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100" b="1">
                  <a:effectLst/>
                  <a:latin typeface="Arial"/>
                  <a:ea typeface="Calibri"/>
                  <a:cs typeface="Times New Roman"/>
                </a:rPr>
                <a:t>LONG-LIFE AND RE-USE OF BUILDINGS</a:t>
              </a:r>
              <a:endParaRPr lang="en-US" sz="1100">
                <a:effectLst/>
                <a:latin typeface="Calibri"/>
                <a:ea typeface="Calibri"/>
                <a:cs typeface="Times New Roman"/>
              </a:endParaRPr>
            </a:p>
            <a:p>
              <a:pPr algn="ctr">
                <a:lnSpc>
                  <a:spcPct val="115000"/>
                </a:lnSpc>
                <a:spcAft>
                  <a:spcPts val="1000"/>
                </a:spcAft>
              </a:pPr>
              <a:r>
                <a:rPr lang="en-US" sz="1100">
                  <a:effectLst/>
                  <a:latin typeface="Arial"/>
                  <a:ea typeface="Calibri"/>
                  <a:cs typeface="Times New Roman"/>
                </a:rPr>
                <a:t> </a:t>
              </a:r>
              <a:endParaRPr lang="en-US" sz="1100">
                <a:effectLst/>
                <a:latin typeface="Calibri"/>
                <a:ea typeface="Calibri"/>
                <a:cs typeface="Times New Roman"/>
              </a:endParaRPr>
            </a:p>
          </p:txBody>
        </p:sp>
        <p:sp>
          <p:nvSpPr>
            <p:cNvPr id="174" name="Text Box 311"/>
            <p:cNvSpPr txBox="1">
              <a:spLocks noChangeArrowheads="1"/>
            </p:cNvSpPr>
            <p:nvPr/>
          </p:nvSpPr>
          <p:spPr bwMode="auto">
            <a:xfrm>
              <a:off x="6938962" y="3877902"/>
              <a:ext cx="1824037" cy="422635"/>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100" b="1" dirty="0">
                  <a:effectLst/>
                  <a:latin typeface="Arial"/>
                  <a:ea typeface="Calibri"/>
                  <a:cs typeface="Times New Roman"/>
                </a:rPr>
                <a:t>REUSED MATERIALS AND COMPONENTS</a:t>
              </a:r>
              <a:endParaRPr lang="en-US" sz="1100" dirty="0">
                <a:effectLst/>
                <a:latin typeface="Calibri"/>
                <a:ea typeface="Calibri"/>
                <a:cs typeface="Times New Roman"/>
              </a:endParaRPr>
            </a:p>
            <a:p>
              <a:pPr algn="ctr">
                <a:lnSpc>
                  <a:spcPct val="115000"/>
                </a:lnSpc>
                <a:spcAft>
                  <a:spcPts val="1000"/>
                </a:spcAft>
              </a:pPr>
              <a:r>
                <a:rPr lang="en-US" sz="1100" dirty="0">
                  <a:effectLst/>
                  <a:latin typeface="Arial"/>
                  <a:ea typeface="Calibri"/>
                  <a:cs typeface="Times New Roman"/>
                </a:rPr>
                <a:t> </a:t>
              </a:r>
              <a:endParaRPr lang="en-US" sz="1100" dirty="0">
                <a:effectLst/>
                <a:latin typeface="Calibri"/>
                <a:ea typeface="Calibri"/>
                <a:cs typeface="Times New Roman"/>
              </a:endParaRPr>
            </a:p>
          </p:txBody>
        </p:sp>
        <p:sp>
          <p:nvSpPr>
            <p:cNvPr id="175" name="Text Box 312"/>
            <p:cNvSpPr txBox="1">
              <a:spLocks noChangeArrowheads="1"/>
            </p:cNvSpPr>
            <p:nvPr/>
          </p:nvSpPr>
          <p:spPr bwMode="auto">
            <a:xfrm>
              <a:off x="6948487" y="4457700"/>
              <a:ext cx="1814511" cy="486410"/>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100" b="1">
                  <a:effectLst/>
                  <a:latin typeface="Arial"/>
                  <a:ea typeface="Calibri"/>
                  <a:cs typeface="Times New Roman"/>
                </a:rPr>
                <a:t>LOW-IMPACT MATERIALS</a:t>
              </a:r>
              <a:endParaRPr lang="en-US" sz="1100">
                <a:effectLst/>
                <a:latin typeface="Calibri"/>
                <a:ea typeface="Calibri"/>
                <a:cs typeface="Times New Roman"/>
              </a:endParaRPr>
            </a:p>
            <a:p>
              <a:pPr algn="ctr">
                <a:lnSpc>
                  <a:spcPct val="115000"/>
                </a:lnSpc>
                <a:spcAft>
                  <a:spcPts val="1000"/>
                </a:spcAft>
              </a:pPr>
              <a:r>
                <a:rPr lang="en-US" sz="1100">
                  <a:effectLst/>
                  <a:latin typeface="Arial"/>
                  <a:ea typeface="Calibri"/>
                  <a:cs typeface="Times New Roman"/>
                </a:rPr>
                <a:t> </a:t>
              </a:r>
              <a:endParaRPr lang="en-US" sz="1100">
                <a:effectLst/>
                <a:latin typeface="Calibri"/>
                <a:ea typeface="Calibri"/>
                <a:cs typeface="Times New Roman"/>
              </a:endParaRPr>
            </a:p>
          </p:txBody>
        </p:sp>
        <p:sp>
          <p:nvSpPr>
            <p:cNvPr id="176" name="Text Box 313"/>
            <p:cNvSpPr txBox="1">
              <a:spLocks noChangeArrowheads="1"/>
            </p:cNvSpPr>
            <p:nvPr/>
          </p:nvSpPr>
          <p:spPr bwMode="auto">
            <a:xfrm>
              <a:off x="6910387" y="5057775"/>
              <a:ext cx="1852611" cy="695325"/>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100" b="1">
                  <a:effectLst/>
                  <a:latin typeface="Arial"/>
                  <a:ea typeface="Calibri"/>
                  <a:cs typeface="Times New Roman"/>
                </a:rPr>
                <a:t>HIGH-IMPACT BUT RECYCLABLE MATERIALS</a:t>
              </a:r>
              <a:endParaRPr lang="en-US" sz="1100">
                <a:effectLst/>
                <a:latin typeface="Calibri"/>
                <a:ea typeface="Calibri"/>
                <a:cs typeface="Times New Roman"/>
              </a:endParaRPr>
            </a:p>
            <a:p>
              <a:pPr algn="ctr">
                <a:lnSpc>
                  <a:spcPct val="115000"/>
                </a:lnSpc>
                <a:spcAft>
                  <a:spcPts val="1000"/>
                </a:spcAft>
              </a:pPr>
              <a:r>
                <a:rPr lang="en-US" sz="1100">
                  <a:effectLst/>
                  <a:latin typeface="Arial"/>
                  <a:ea typeface="Calibri"/>
                  <a:cs typeface="Times New Roman"/>
                </a:rPr>
                <a:t> </a:t>
              </a:r>
              <a:endParaRPr lang="en-US" sz="1100">
                <a:effectLst/>
                <a:latin typeface="Calibri"/>
                <a:ea typeface="Calibri"/>
                <a:cs typeface="Times New Roman"/>
              </a:endParaRPr>
            </a:p>
          </p:txBody>
        </p:sp>
        <p:cxnSp>
          <p:nvCxnSpPr>
            <p:cNvPr id="177" name="Line 314"/>
            <p:cNvCxnSpPr/>
            <p:nvPr/>
          </p:nvCxnSpPr>
          <p:spPr bwMode="auto">
            <a:xfrm>
              <a:off x="6735650" y="3487993"/>
              <a:ext cx="18157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8" name="Line 315"/>
            <p:cNvCxnSpPr/>
            <p:nvPr/>
          </p:nvCxnSpPr>
          <p:spPr bwMode="auto">
            <a:xfrm>
              <a:off x="6719888" y="4076700"/>
              <a:ext cx="19733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9" name="Line 316"/>
            <p:cNvCxnSpPr/>
            <p:nvPr/>
          </p:nvCxnSpPr>
          <p:spPr bwMode="auto">
            <a:xfrm>
              <a:off x="6735650" y="4724400"/>
              <a:ext cx="190613" cy="127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80" name="Line 318"/>
            <p:cNvCxnSpPr/>
            <p:nvPr/>
          </p:nvCxnSpPr>
          <p:spPr bwMode="auto">
            <a:xfrm>
              <a:off x="6732362" y="3113564"/>
              <a:ext cx="6576" cy="230981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81" name="Line 319"/>
            <p:cNvCxnSpPr/>
            <p:nvPr/>
          </p:nvCxnSpPr>
          <p:spPr bwMode="auto">
            <a:xfrm flipV="1">
              <a:off x="6825800" y="3286125"/>
              <a:ext cx="10870" cy="2566670"/>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182" name="Line 321"/>
            <p:cNvCxnSpPr/>
            <p:nvPr/>
          </p:nvCxnSpPr>
          <p:spPr bwMode="auto">
            <a:xfrm>
              <a:off x="6858850" y="4616178"/>
              <a:ext cx="102292" cy="0"/>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184" name="Line 323"/>
            <p:cNvCxnSpPr/>
            <p:nvPr/>
          </p:nvCxnSpPr>
          <p:spPr bwMode="auto">
            <a:xfrm>
              <a:off x="6825800" y="3335717"/>
              <a:ext cx="88934" cy="0"/>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cxnSp>
        <p:sp>
          <p:nvSpPr>
            <p:cNvPr id="185" name="Text Box 324"/>
            <p:cNvSpPr txBox="1">
              <a:spLocks noChangeArrowheads="1"/>
            </p:cNvSpPr>
            <p:nvPr/>
          </p:nvSpPr>
          <p:spPr bwMode="auto">
            <a:xfrm>
              <a:off x="2328863" y="2415600"/>
              <a:ext cx="2148205" cy="546675"/>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1000"/>
                </a:spcAft>
              </a:pPr>
              <a:r>
                <a:rPr lang="en-US" sz="1400" b="1" dirty="0">
                  <a:effectLst/>
                  <a:latin typeface="Arial"/>
                  <a:ea typeface="Calibri"/>
                  <a:cs typeface="Times New Roman"/>
                </a:rPr>
                <a:t>URBAN SERVICES </a:t>
              </a:r>
              <a:endParaRPr lang="en-US" sz="1100" dirty="0">
                <a:effectLst/>
                <a:latin typeface="Calibri"/>
                <a:ea typeface="Calibri"/>
                <a:cs typeface="Times New Roman"/>
              </a:endParaRPr>
            </a:p>
            <a:p>
              <a:pPr algn="ctr">
                <a:spcAft>
                  <a:spcPts val="1000"/>
                </a:spcAft>
              </a:pPr>
              <a:r>
                <a:rPr lang="en-US" sz="1100" dirty="0">
                  <a:effectLst/>
                  <a:latin typeface="Arial"/>
                  <a:ea typeface="Calibri"/>
                  <a:cs typeface="Times New Roman"/>
                </a:rPr>
                <a:t>(energy, water, sewage, waste)</a:t>
              </a:r>
              <a:endParaRPr lang="en-US" sz="1100" dirty="0">
                <a:effectLst/>
                <a:latin typeface="Calibri"/>
                <a:ea typeface="Calibri"/>
                <a:cs typeface="Times New Roman"/>
              </a:endParaRPr>
            </a:p>
          </p:txBody>
        </p:sp>
        <p:sp>
          <p:nvSpPr>
            <p:cNvPr id="186" name="Text Box 325"/>
            <p:cNvSpPr txBox="1">
              <a:spLocks noChangeArrowheads="1"/>
            </p:cNvSpPr>
            <p:nvPr/>
          </p:nvSpPr>
          <p:spPr bwMode="auto">
            <a:xfrm>
              <a:off x="2888799" y="3649388"/>
              <a:ext cx="1757680" cy="437515"/>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100" b="1">
                  <a:effectLst/>
                  <a:latin typeface="Arial"/>
                  <a:ea typeface="Calibri"/>
                  <a:cs typeface="Times New Roman"/>
                </a:rPr>
                <a:t>REDUCE, RE-USE, RECYCLE</a:t>
              </a:r>
              <a:endParaRPr lang="en-US" sz="1100">
                <a:effectLst/>
                <a:latin typeface="Calibri"/>
                <a:ea typeface="Calibri"/>
                <a:cs typeface="Times New Roman"/>
              </a:endParaRPr>
            </a:p>
          </p:txBody>
        </p:sp>
        <p:sp>
          <p:nvSpPr>
            <p:cNvPr id="187" name="Text Box 326"/>
            <p:cNvSpPr txBox="1">
              <a:spLocks noChangeArrowheads="1"/>
            </p:cNvSpPr>
            <p:nvPr/>
          </p:nvSpPr>
          <p:spPr bwMode="auto">
            <a:xfrm>
              <a:off x="2914960" y="4172220"/>
              <a:ext cx="1757680" cy="495935"/>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100" b="1">
                  <a:effectLst/>
                  <a:latin typeface="Arial"/>
                  <a:ea typeface="Calibri"/>
                  <a:cs typeface="Times New Roman"/>
                </a:rPr>
                <a:t>LOCALISE ACCESS AND DISPOSAL</a:t>
              </a:r>
              <a:endParaRPr lang="en-US" sz="1100">
                <a:effectLst/>
                <a:latin typeface="Calibri"/>
                <a:ea typeface="Calibri"/>
                <a:cs typeface="Times New Roman"/>
              </a:endParaRPr>
            </a:p>
          </p:txBody>
        </p:sp>
        <p:cxnSp>
          <p:nvCxnSpPr>
            <p:cNvPr id="189" name="Line 332"/>
            <p:cNvCxnSpPr/>
            <p:nvPr/>
          </p:nvCxnSpPr>
          <p:spPr bwMode="auto">
            <a:xfrm flipV="1">
              <a:off x="2749926" y="3201671"/>
              <a:ext cx="0" cy="2675255"/>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190" name="Line 333"/>
            <p:cNvCxnSpPr/>
            <p:nvPr/>
          </p:nvCxnSpPr>
          <p:spPr bwMode="auto">
            <a:xfrm>
              <a:off x="2774589" y="4275420"/>
              <a:ext cx="112773" cy="1843"/>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191" name="Line 334"/>
            <p:cNvCxnSpPr/>
            <p:nvPr/>
          </p:nvCxnSpPr>
          <p:spPr bwMode="auto">
            <a:xfrm>
              <a:off x="2757933" y="3736364"/>
              <a:ext cx="112773" cy="0"/>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192" name="Line 335"/>
            <p:cNvCxnSpPr/>
            <p:nvPr/>
          </p:nvCxnSpPr>
          <p:spPr bwMode="auto">
            <a:xfrm>
              <a:off x="2774588" y="3214099"/>
              <a:ext cx="112773" cy="614"/>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193" name="Line 290"/>
            <p:cNvCxnSpPr/>
            <p:nvPr/>
          </p:nvCxnSpPr>
          <p:spPr bwMode="auto">
            <a:xfrm>
              <a:off x="519113" y="4943475"/>
              <a:ext cx="123825" cy="3175"/>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cxnSp>
      </p:grpSp>
      <p:cxnSp>
        <p:nvCxnSpPr>
          <p:cNvPr id="198" name="Line 316"/>
          <p:cNvCxnSpPr/>
          <p:nvPr/>
        </p:nvCxnSpPr>
        <p:spPr bwMode="auto">
          <a:xfrm flipV="1">
            <a:off x="6735650" y="5403850"/>
            <a:ext cx="187664"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99" name="Line 332"/>
          <p:cNvCxnSpPr/>
          <p:nvPr/>
        </p:nvCxnSpPr>
        <p:spPr bwMode="auto">
          <a:xfrm flipH="1" flipV="1">
            <a:off x="4865131" y="3463608"/>
            <a:ext cx="9393" cy="2413317"/>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205" name="Line 318"/>
          <p:cNvCxnSpPr/>
          <p:nvPr/>
        </p:nvCxnSpPr>
        <p:spPr bwMode="auto">
          <a:xfrm>
            <a:off x="2514596" y="2924175"/>
            <a:ext cx="1264" cy="155706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12" name="Text Box 327"/>
          <p:cNvSpPr txBox="1">
            <a:spLocks noChangeArrowheads="1"/>
          </p:cNvSpPr>
          <p:nvPr/>
        </p:nvSpPr>
        <p:spPr bwMode="auto">
          <a:xfrm>
            <a:off x="2887362" y="3090590"/>
            <a:ext cx="1757680" cy="447675"/>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1100" b="1">
                <a:effectLst/>
                <a:latin typeface="Arial"/>
                <a:ea typeface="Calibri"/>
                <a:cs typeface="Times New Roman"/>
              </a:rPr>
              <a:t>RENEWABLE/CLEANER ENERGY SOURCES</a:t>
            </a:r>
            <a:endParaRPr lang="en-US" sz="1100">
              <a:effectLst/>
              <a:latin typeface="Calibri"/>
              <a:ea typeface="Calibri"/>
              <a:cs typeface="Times New Roman"/>
            </a:endParaRPr>
          </a:p>
        </p:txBody>
      </p:sp>
      <p:cxnSp>
        <p:nvCxnSpPr>
          <p:cNvPr id="230" name="Line 314"/>
          <p:cNvCxnSpPr/>
          <p:nvPr/>
        </p:nvCxnSpPr>
        <p:spPr bwMode="auto">
          <a:xfrm>
            <a:off x="2515860" y="4482164"/>
            <a:ext cx="388364" cy="92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31" name="Line 314"/>
          <p:cNvCxnSpPr/>
          <p:nvPr/>
        </p:nvCxnSpPr>
        <p:spPr bwMode="auto">
          <a:xfrm>
            <a:off x="2515860" y="3866302"/>
            <a:ext cx="386332" cy="184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36" name="Line 314"/>
          <p:cNvCxnSpPr/>
          <p:nvPr/>
        </p:nvCxnSpPr>
        <p:spPr bwMode="auto">
          <a:xfrm>
            <a:off x="2490338" y="3335717"/>
            <a:ext cx="386332" cy="184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46" name="Line 321"/>
          <p:cNvCxnSpPr/>
          <p:nvPr/>
        </p:nvCxnSpPr>
        <p:spPr bwMode="auto">
          <a:xfrm>
            <a:off x="6836670" y="5257800"/>
            <a:ext cx="102292" cy="0"/>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251" name="Line 306"/>
          <p:cNvCxnSpPr/>
          <p:nvPr/>
        </p:nvCxnSpPr>
        <p:spPr bwMode="auto">
          <a:xfrm>
            <a:off x="3758317" y="1886495"/>
            <a:ext cx="1479458" cy="272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sp>
        <p:nvSpPr>
          <p:cNvPr id="70" name="Title 2"/>
          <p:cNvSpPr>
            <a:spLocks noGrp="1"/>
          </p:cNvSpPr>
          <p:nvPr>
            <p:ph type="title"/>
          </p:nvPr>
        </p:nvSpPr>
        <p:spPr>
          <a:xfrm>
            <a:off x="76200" y="36513"/>
            <a:ext cx="8991600" cy="639762"/>
          </a:xfrm>
        </p:spPr>
        <p:txBody>
          <a:bodyPr>
            <a:noAutofit/>
          </a:bodyPr>
          <a:lstStyle/>
          <a:p>
            <a:pPr algn="ctr"/>
            <a:r>
              <a:rPr lang="en-ZA" sz="2400" dirty="0" smtClean="0"/>
              <a:t>PATHS, PROCESSES &amp; EXPERIENCES: ENERGY PERSPECTIVES </a:t>
            </a:r>
            <a:endParaRPr lang="en-US" sz="2400" dirty="0"/>
          </a:p>
        </p:txBody>
      </p:sp>
    </p:spTree>
    <p:extLst>
      <p:ext uri="{BB962C8B-B14F-4D97-AF65-F5344CB8AC3E}">
        <p14:creationId xmlns:p14="http://schemas.microsoft.com/office/powerpoint/2010/main" val="1240206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2"/>
          <p:cNvSpPr>
            <a:spLocks noGrp="1"/>
          </p:cNvSpPr>
          <p:nvPr>
            <p:ph type="title"/>
          </p:nvPr>
        </p:nvSpPr>
        <p:spPr>
          <a:xfrm>
            <a:off x="152400" y="36513"/>
            <a:ext cx="8759551" cy="639762"/>
          </a:xfrm>
        </p:spPr>
        <p:txBody>
          <a:bodyPr>
            <a:noAutofit/>
          </a:bodyPr>
          <a:lstStyle/>
          <a:p>
            <a:pPr algn="ctr"/>
            <a:r>
              <a:rPr lang="en-ZA" sz="2400" dirty="0" smtClean="0"/>
              <a:t>PATHS, PROCESSES &amp; EXPERIENCES: Building-Scale </a:t>
            </a:r>
            <a:endParaRPr lang="en-US" sz="2400" dirty="0"/>
          </a:p>
        </p:txBody>
      </p:sp>
      <p:sp>
        <p:nvSpPr>
          <p:cNvPr id="72" name="Text Box 5"/>
          <p:cNvSpPr txBox="1"/>
          <p:nvPr/>
        </p:nvSpPr>
        <p:spPr>
          <a:xfrm>
            <a:off x="3619500" y="2538413"/>
            <a:ext cx="1734820" cy="2381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b="1" dirty="0">
                <a:effectLst/>
                <a:ea typeface="Calibri"/>
                <a:cs typeface="Times New Roman"/>
              </a:rPr>
              <a:t>Lighting + Visual Comfort</a:t>
            </a:r>
            <a:endParaRPr lang="en-US" sz="1100" dirty="0">
              <a:effectLst/>
              <a:ea typeface="Calibri"/>
              <a:cs typeface="Times New Roman"/>
            </a:endParaRPr>
          </a:p>
        </p:txBody>
      </p:sp>
      <p:sp>
        <p:nvSpPr>
          <p:cNvPr id="73" name="Text Box 6"/>
          <p:cNvSpPr txBox="1"/>
          <p:nvPr/>
        </p:nvSpPr>
        <p:spPr>
          <a:xfrm>
            <a:off x="3695700" y="4167188"/>
            <a:ext cx="1781175" cy="2857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b="1" dirty="0">
                <a:effectLst/>
                <a:ea typeface="Calibri"/>
                <a:cs typeface="Times New Roman"/>
              </a:rPr>
              <a:t>Integrated Equipment</a:t>
            </a:r>
            <a:endParaRPr lang="en-US" sz="1100" dirty="0">
              <a:effectLst/>
              <a:ea typeface="Calibri"/>
              <a:cs typeface="Times New Roman"/>
            </a:endParaRPr>
          </a:p>
        </p:txBody>
      </p:sp>
      <p:sp>
        <p:nvSpPr>
          <p:cNvPr id="74" name="Text Box 7"/>
          <p:cNvSpPr txBox="1"/>
          <p:nvPr/>
        </p:nvSpPr>
        <p:spPr>
          <a:xfrm rot="5400000">
            <a:off x="4805363" y="3286125"/>
            <a:ext cx="1221740" cy="2381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b="1" dirty="0">
                <a:effectLst/>
                <a:ea typeface="Calibri"/>
                <a:cs typeface="Times New Roman"/>
              </a:rPr>
              <a:t>Thermal Comfort</a:t>
            </a:r>
            <a:endParaRPr lang="en-US" sz="1100" dirty="0">
              <a:effectLst/>
              <a:ea typeface="Calibri"/>
              <a:cs typeface="Times New Roman"/>
            </a:endParaRPr>
          </a:p>
        </p:txBody>
      </p:sp>
      <p:sp>
        <p:nvSpPr>
          <p:cNvPr id="75" name="Text Box 8"/>
          <p:cNvSpPr txBox="1"/>
          <p:nvPr/>
        </p:nvSpPr>
        <p:spPr>
          <a:xfrm rot="16200000">
            <a:off x="2728913" y="3429000"/>
            <a:ext cx="1545275" cy="2381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b="1" dirty="0">
                <a:effectLst/>
                <a:ea typeface="Calibri"/>
                <a:cs typeface="Times New Roman"/>
              </a:rPr>
              <a:t>Appliances + </a:t>
            </a:r>
            <a:r>
              <a:rPr lang="en-US" sz="1100" b="1" dirty="0" err="1">
                <a:effectLst/>
                <a:ea typeface="Calibri"/>
                <a:cs typeface="Times New Roman"/>
              </a:rPr>
              <a:t>Plugloads</a:t>
            </a:r>
            <a:endParaRPr lang="en-US" sz="1100" dirty="0">
              <a:effectLst/>
              <a:ea typeface="Calibri"/>
              <a:cs typeface="Times New Roman"/>
            </a:endParaRPr>
          </a:p>
        </p:txBody>
      </p:sp>
      <p:sp>
        <p:nvSpPr>
          <p:cNvPr id="76" name="Isosceles Triangle 75"/>
          <p:cNvSpPr/>
          <p:nvPr/>
        </p:nvSpPr>
        <p:spPr>
          <a:xfrm rot="10800000">
            <a:off x="3448050" y="2538413"/>
            <a:ext cx="2028825" cy="933450"/>
          </a:xfrm>
          <a:prstGeom prst="triangle">
            <a:avLst>
              <a:gd name="adj" fmla="val 49959"/>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7" name="Isosceles Triangle 76"/>
          <p:cNvSpPr/>
          <p:nvPr/>
        </p:nvSpPr>
        <p:spPr>
          <a:xfrm rot="5400000">
            <a:off x="2971800" y="2995613"/>
            <a:ext cx="1802130" cy="955675"/>
          </a:xfrm>
          <a:prstGeom prst="triangle">
            <a:avLst>
              <a:gd name="adj" fmla="val 53326"/>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8" name="Isosceles Triangle 77"/>
          <p:cNvSpPr/>
          <p:nvPr/>
        </p:nvSpPr>
        <p:spPr>
          <a:xfrm>
            <a:off x="3448050" y="3529013"/>
            <a:ext cx="2085975" cy="923925"/>
          </a:xfrm>
          <a:prstGeom prst="triangle">
            <a:avLst>
              <a:gd name="adj" fmla="val 47091"/>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9" name="Isosceles Triangle 78"/>
          <p:cNvSpPr/>
          <p:nvPr/>
        </p:nvSpPr>
        <p:spPr>
          <a:xfrm rot="16200000">
            <a:off x="4124325" y="2967038"/>
            <a:ext cx="1808480" cy="1010920"/>
          </a:xfrm>
          <a:prstGeom prst="triangle">
            <a:avLst>
              <a:gd name="adj" fmla="val 49347"/>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0" name="Rectangle 79"/>
          <p:cNvSpPr/>
          <p:nvPr/>
        </p:nvSpPr>
        <p:spPr>
          <a:xfrm>
            <a:off x="3872865" y="3062288"/>
            <a:ext cx="110871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1" name="Text Box 10"/>
          <p:cNvSpPr txBox="1"/>
          <p:nvPr/>
        </p:nvSpPr>
        <p:spPr>
          <a:xfrm>
            <a:off x="3962401" y="1576388"/>
            <a:ext cx="1066164" cy="552450"/>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b="1" dirty="0">
                <a:effectLst/>
                <a:ea typeface="Calibri"/>
                <a:cs typeface="Times New Roman"/>
              </a:rPr>
              <a:t>Design/Spec-Attributes</a:t>
            </a:r>
            <a:endParaRPr lang="en-US" sz="1100" dirty="0">
              <a:effectLst/>
              <a:ea typeface="Calibri"/>
              <a:cs typeface="Times New Roman"/>
            </a:endParaRPr>
          </a:p>
        </p:txBody>
      </p:sp>
      <p:sp>
        <p:nvSpPr>
          <p:cNvPr id="82" name="Oval 81"/>
          <p:cNvSpPr/>
          <p:nvPr/>
        </p:nvSpPr>
        <p:spPr>
          <a:xfrm>
            <a:off x="3990975" y="1319213"/>
            <a:ext cx="990600" cy="1000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3" name="Text Box 12"/>
          <p:cNvSpPr txBox="1"/>
          <p:nvPr/>
        </p:nvSpPr>
        <p:spPr>
          <a:xfrm>
            <a:off x="3963670" y="3119438"/>
            <a:ext cx="913130" cy="76771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b="1" dirty="0">
                <a:effectLst/>
                <a:ea typeface="Calibri"/>
                <a:cs typeface="Times New Roman"/>
              </a:rPr>
              <a:t>NET-ZERO ENERGY BUILDING</a:t>
            </a:r>
            <a:endParaRPr lang="en-US" sz="1100" dirty="0">
              <a:effectLst/>
              <a:ea typeface="Calibri"/>
              <a:cs typeface="Times New Roman"/>
            </a:endParaRPr>
          </a:p>
        </p:txBody>
      </p:sp>
      <p:sp>
        <p:nvSpPr>
          <p:cNvPr id="84" name="Text Box 14"/>
          <p:cNvSpPr txBox="1"/>
          <p:nvPr/>
        </p:nvSpPr>
        <p:spPr>
          <a:xfrm>
            <a:off x="3990975" y="4929188"/>
            <a:ext cx="876300" cy="6191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b="1">
                <a:effectLst/>
                <a:ea typeface="Calibri"/>
                <a:cs typeface="Times New Roman"/>
              </a:rPr>
              <a:t>Energy Input Services</a:t>
            </a:r>
            <a:endParaRPr lang="en-US" sz="1100">
              <a:effectLst/>
              <a:ea typeface="Calibri"/>
              <a:cs typeface="Times New Roman"/>
            </a:endParaRPr>
          </a:p>
        </p:txBody>
      </p:sp>
      <p:sp>
        <p:nvSpPr>
          <p:cNvPr id="85" name="Oval 84"/>
          <p:cNvSpPr/>
          <p:nvPr/>
        </p:nvSpPr>
        <p:spPr>
          <a:xfrm>
            <a:off x="3962400" y="4786313"/>
            <a:ext cx="9525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6" name="Text Box 17"/>
          <p:cNvSpPr txBox="1"/>
          <p:nvPr/>
        </p:nvSpPr>
        <p:spPr>
          <a:xfrm>
            <a:off x="2009775" y="3224213"/>
            <a:ext cx="895350" cy="82486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b="1" dirty="0">
                <a:effectLst/>
                <a:ea typeface="Calibri"/>
                <a:cs typeface="Times New Roman"/>
              </a:rPr>
              <a:t>Site-Attributes + Micro-Climates</a:t>
            </a:r>
            <a:endParaRPr lang="en-US" sz="1100" dirty="0">
              <a:effectLst/>
              <a:ea typeface="Calibri"/>
              <a:cs typeface="Times New Roman"/>
            </a:endParaRPr>
          </a:p>
        </p:txBody>
      </p:sp>
      <p:sp>
        <p:nvSpPr>
          <p:cNvPr id="87" name="Oval 86"/>
          <p:cNvSpPr/>
          <p:nvPr/>
        </p:nvSpPr>
        <p:spPr>
          <a:xfrm>
            <a:off x="1924050" y="3176588"/>
            <a:ext cx="981075"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8" name="Text Box 19"/>
          <p:cNvSpPr txBox="1"/>
          <p:nvPr/>
        </p:nvSpPr>
        <p:spPr>
          <a:xfrm>
            <a:off x="5915025" y="3062288"/>
            <a:ext cx="1066800" cy="824865"/>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b="1" dirty="0">
                <a:effectLst/>
                <a:ea typeface="Calibri"/>
                <a:cs typeface="Times New Roman"/>
              </a:rPr>
              <a:t>User, Occupation + Time-of-Use</a:t>
            </a:r>
            <a:endParaRPr lang="en-US" sz="1100" dirty="0">
              <a:effectLst/>
              <a:ea typeface="Calibri"/>
              <a:cs typeface="Times New Roman"/>
            </a:endParaRPr>
          </a:p>
        </p:txBody>
      </p:sp>
      <p:sp>
        <p:nvSpPr>
          <p:cNvPr id="89" name="Oval 88"/>
          <p:cNvSpPr/>
          <p:nvPr/>
        </p:nvSpPr>
        <p:spPr>
          <a:xfrm>
            <a:off x="5915025" y="3014663"/>
            <a:ext cx="981075"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90" name="Straight Connector 89"/>
          <p:cNvCxnSpPr/>
          <p:nvPr/>
        </p:nvCxnSpPr>
        <p:spPr>
          <a:xfrm>
            <a:off x="4467225" y="2319338"/>
            <a:ext cx="0" cy="904875"/>
          </a:xfrm>
          <a:prstGeom prst="line">
            <a:avLst/>
          </a:prstGeom>
        </p:spPr>
        <p:style>
          <a:lnRef idx="3">
            <a:schemeClr val="accent3"/>
          </a:lnRef>
          <a:fillRef idx="0">
            <a:schemeClr val="accent3"/>
          </a:fillRef>
          <a:effectRef idx="2">
            <a:schemeClr val="accent3"/>
          </a:effectRef>
          <a:fontRef idx="minor">
            <a:schemeClr val="tx1"/>
          </a:fontRef>
        </p:style>
      </p:cxnSp>
      <p:cxnSp>
        <p:nvCxnSpPr>
          <p:cNvPr id="91" name="Straight Connector 90"/>
          <p:cNvCxnSpPr/>
          <p:nvPr/>
        </p:nvCxnSpPr>
        <p:spPr>
          <a:xfrm>
            <a:off x="4457700" y="1233488"/>
            <a:ext cx="0" cy="171450"/>
          </a:xfrm>
          <a:prstGeom prst="line">
            <a:avLst/>
          </a:prstGeom>
        </p:spPr>
        <p:style>
          <a:lnRef idx="2">
            <a:schemeClr val="accent4"/>
          </a:lnRef>
          <a:fillRef idx="0">
            <a:schemeClr val="accent4"/>
          </a:fillRef>
          <a:effectRef idx="1">
            <a:schemeClr val="accent4"/>
          </a:effectRef>
          <a:fontRef idx="minor">
            <a:schemeClr val="tx1"/>
          </a:fontRef>
        </p:style>
      </p:cxnSp>
      <p:cxnSp>
        <p:nvCxnSpPr>
          <p:cNvPr id="92" name="Straight Connector 91"/>
          <p:cNvCxnSpPr/>
          <p:nvPr/>
        </p:nvCxnSpPr>
        <p:spPr>
          <a:xfrm>
            <a:off x="4791075" y="3529013"/>
            <a:ext cx="112395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93" name="Straight Connector 92"/>
          <p:cNvCxnSpPr/>
          <p:nvPr/>
        </p:nvCxnSpPr>
        <p:spPr>
          <a:xfrm>
            <a:off x="6410325" y="2700338"/>
            <a:ext cx="0" cy="314325"/>
          </a:xfrm>
          <a:prstGeom prst="line">
            <a:avLst/>
          </a:prstGeom>
        </p:spPr>
        <p:style>
          <a:lnRef idx="2">
            <a:schemeClr val="accent4"/>
          </a:lnRef>
          <a:fillRef idx="0">
            <a:schemeClr val="accent4"/>
          </a:fillRef>
          <a:effectRef idx="1">
            <a:schemeClr val="accent4"/>
          </a:effectRef>
          <a:fontRef idx="minor">
            <a:schemeClr val="tx1"/>
          </a:fontRef>
        </p:style>
      </p:cxnSp>
      <p:cxnSp>
        <p:nvCxnSpPr>
          <p:cNvPr id="94" name="Straight Connector 93"/>
          <p:cNvCxnSpPr/>
          <p:nvPr/>
        </p:nvCxnSpPr>
        <p:spPr>
          <a:xfrm>
            <a:off x="6410325" y="3929063"/>
            <a:ext cx="0" cy="314325"/>
          </a:xfrm>
          <a:prstGeom prst="line">
            <a:avLst/>
          </a:prstGeom>
        </p:spPr>
        <p:style>
          <a:lnRef idx="2">
            <a:schemeClr val="accent4"/>
          </a:lnRef>
          <a:fillRef idx="0">
            <a:schemeClr val="accent4"/>
          </a:fillRef>
          <a:effectRef idx="1">
            <a:schemeClr val="accent4"/>
          </a:effectRef>
          <a:fontRef idx="minor">
            <a:schemeClr val="tx1"/>
          </a:fontRef>
        </p:style>
      </p:cxnSp>
      <p:sp>
        <p:nvSpPr>
          <p:cNvPr id="95" name="Text Box 27"/>
          <p:cNvSpPr txBox="1"/>
          <p:nvPr/>
        </p:nvSpPr>
        <p:spPr>
          <a:xfrm>
            <a:off x="5972175" y="2452688"/>
            <a:ext cx="923925" cy="2381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a:effectLst/>
                <a:ea typeface="Calibri"/>
                <a:cs typeface="Times New Roman"/>
              </a:rPr>
              <a:t>Sedentary</a:t>
            </a:r>
          </a:p>
        </p:txBody>
      </p:sp>
      <p:sp>
        <p:nvSpPr>
          <p:cNvPr id="96" name="Text Box 29"/>
          <p:cNvSpPr txBox="1"/>
          <p:nvPr/>
        </p:nvSpPr>
        <p:spPr>
          <a:xfrm>
            <a:off x="6048375" y="4243388"/>
            <a:ext cx="752475" cy="2381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a:effectLst/>
                <a:ea typeface="Calibri"/>
                <a:cs typeface="Times New Roman"/>
              </a:rPr>
              <a:t>Active</a:t>
            </a:r>
          </a:p>
        </p:txBody>
      </p:sp>
      <p:cxnSp>
        <p:nvCxnSpPr>
          <p:cNvPr id="97" name="Straight Connector 96"/>
          <p:cNvCxnSpPr/>
          <p:nvPr/>
        </p:nvCxnSpPr>
        <p:spPr>
          <a:xfrm>
            <a:off x="6896100" y="2576513"/>
            <a:ext cx="447675"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98" name="Straight Connector 97"/>
          <p:cNvCxnSpPr/>
          <p:nvPr/>
        </p:nvCxnSpPr>
        <p:spPr>
          <a:xfrm>
            <a:off x="7134225" y="1843088"/>
            <a:ext cx="0" cy="1304925"/>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99" name="Straight Connector 98"/>
          <p:cNvCxnSpPr/>
          <p:nvPr/>
        </p:nvCxnSpPr>
        <p:spPr>
          <a:xfrm>
            <a:off x="7134225" y="1843088"/>
            <a:ext cx="209550"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00" name="Straight Connector 99"/>
          <p:cNvCxnSpPr/>
          <p:nvPr/>
        </p:nvCxnSpPr>
        <p:spPr>
          <a:xfrm>
            <a:off x="7134225" y="3148013"/>
            <a:ext cx="209550"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01" name="Text Box 36"/>
          <p:cNvSpPr txBox="1"/>
          <p:nvPr/>
        </p:nvSpPr>
        <p:spPr>
          <a:xfrm>
            <a:off x="7343775" y="1576388"/>
            <a:ext cx="962025" cy="5143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dirty="0">
                <a:effectLst/>
                <a:ea typeface="Calibri"/>
                <a:cs typeface="Times New Roman"/>
              </a:rPr>
              <a:t>Sedentary/Daytime</a:t>
            </a:r>
          </a:p>
        </p:txBody>
      </p:sp>
      <p:sp>
        <p:nvSpPr>
          <p:cNvPr id="102" name="Text Box 37"/>
          <p:cNvSpPr txBox="1"/>
          <p:nvPr/>
        </p:nvSpPr>
        <p:spPr>
          <a:xfrm>
            <a:off x="7343775" y="2319338"/>
            <a:ext cx="962025" cy="5143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dirty="0">
                <a:effectLst/>
                <a:ea typeface="Calibri"/>
                <a:cs typeface="Times New Roman"/>
              </a:rPr>
              <a:t>Sedentary/Night-time</a:t>
            </a:r>
          </a:p>
        </p:txBody>
      </p:sp>
      <p:sp>
        <p:nvSpPr>
          <p:cNvPr id="103" name="Text Box 38"/>
          <p:cNvSpPr txBox="1"/>
          <p:nvPr/>
        </p:nvSpPr>
        <p:spPr>
          <a:xfrm>
            <a:off x="7343775" y="2947988"/>
            <a:ext cx="962025" cy="5143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dirty="0">
                <a:effectLst/>
                <a:ea typeface="Calibri"/>
                <a:cs typeface="Times New Roman"/>
              </a:rPr>
              <a:t>Sedentary/24/7</a:t>
            </a:r>
          </a:p>
        </p:txBody>
      </p:sp>
      <p:cxnSp>
        <p:nvCxnSpPr>
          <p:cNvPr id="104" name="Straight Connector 103"/>
          <p:cNvCxnSpPr/>
          <p:nvPr/>
        </p:nvCxnSpPr>
        <p:spPr>
          <a:xfrm>
            <a:off x="6819900" y="4386263"/>
            <a:ext cx="447675"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05" name="Straight Connector 104"/>
          <p:cNvCxnSpPr/>
          <p:nvPr/>
        </p:nvCxnSpPr>
        <p:spPr>
          <a:xfrm>
            <a:off x="7058025" y="3871913"/>
            <a:ext cx="0" cy="1114425"/>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06" name="Straight Connector 105"/>
          <p:cNvCxnSpPr/>
          <p:nvPr/>
        </p:nvCxnSpPr>
        <p:spPr>
          <a:xfrm>
            <a:off x="7058025" y="3871913"/>
            <a:ext cx="209550"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07" name="Straight Connector 106"/>
          <p:cNvCxnSpPr/>
          <p:nvPr/>
        </p:nvCxnSpPr>
        <p:spPr>
          <a:xfrm>
            <a:off x="7058025" y="4986338"/>
            <a:ext cx="209550"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08" name="Text Box 43"/>
          <p:cNvSpPr txBox="1"/>
          <p:nvPr/>
        </p:nvSpPr>
        <p:spPr>
          <a:xfrm>
            <a:off x="7267575" y="3576638"/>
            <a:ext cx="847725" cy="5143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dirty="0">
                <a:effectLst/>
                <a:ea typeface="Calibri"/>
                <a:cs typeface="Times New Roman"/>
              </a:rPr>
              <a:t>Active</a:t>
            </a:r>
            <a:r>
              <a:rPr lang="en-US" sz="1100" dirty="0" smtClean="0">
                <a:effectLst/>
                <a:ea typeface="Calibri"/>
                <a:cs typeface="Times New Roman"/>
              </a:rPr>
              <a:t>/ Daytime</a:t>
            </a:r>
            <a:endParaRPr lang="en-US" sz="1100" dirty="0">
              <a:effectLst/>
              <a:ea typeface="Calibri"/>
              <a:cs typeface="Times New Roman"/>
            </a:endParaRPr>
          </a:p>
        </p:txBody>
      </p:sp>
      <p:sp>
        <p:nvSpPr>
          <p:cNvPr id="109" name="Text Box 44"/>
          <p:cNvSpPr txBox="1"/>
          <p:nvPr/>
        </p:nvSpPr>
        <p:spPr>
          <a:xfrm>
            <a:off x="7267575" y="4157663"/>
            <a:ext cx="962025" cy="5143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a:effectLst/>
                <a:ea typeface="Calibri"/>
                <a:cs typeface="Times New Roman"/>
              </a:rPr>
              <a:t>Active/ Night-time</a:t>
            </a:r>
          </a:p>
        </p:txBody>
      </p:sp>
      <p:sp>
        <p:nvSpPr>
          <p:cNvPr id="110" name="Text Box 45"/>
          <p:cNvSpPr txBox="1"/>
          <p:nvPr/>
        </p:nvSpPr>
        <p:spPr>
          <a:xfrm>
            <a:off x="7267575" y="4786313"/>
            <a:ext cx="847725" cy="5143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a:effectLst/>
                <a:ea typeface="Calibri"/>
                <a:cs typeface="Times New Roman"/>
              </a:rPr>
              <a:t>Active/ 24/7</a:t>
            </a:r>
          </a:p>
        </p:txBody>
      </p:sp>
      <p:cxnSp>
        <p:nvCxnSpPr>
          <p:cNvPr id="111" name="Straight Connector 110"/>
          <p:cNvCxnSpPr/>
          <p:nvPr/>
        </p:nvCxnSpPr>
        <p:spPr>
          <a:xfrm>
            <a:off x="2905125" y="1223963"/>
            <a:ext cx="3705225" cy="0"/>
          </a:xfrm>
          <a:prstGeom prst="line">
            <a:avLst/>
          </a:prstGeom>
        </p:spPr>
        <p:style>
          <a:lnRef idx="2">
            <a:schemeClr val="accent6"/>
          </a:lnRef>
          <a:fillRef idx="0">
            <a:schemeClr val="accent6"/>
          </a:fillRef>
          <a:effectRef idx="1">
            <a:schemeClr val="accent6"/>
          </a:effectRef>
          <a:fontRef idx="minor">
            <a:schemeClr val="tx1"/>
          </a:fontRef>
        </p:style>
      </p:cxnSp>
      <p:sp>
        <p:nvSpPr>
          <p:cNvPr id="112" name="Text Box 47"/>
          <p:cNvSpPr txBox="1"/>
          <p:nvPr/>
        </p:nvSpPr>
        <p:spPr>
          <a:xfrm>
            <a:off x="2209800" y="604838"/>
            <a:ext cx="1285875" cy="44767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dirty="0">
                <a:effectLst/>
                <a:ea typeface="Calibri"/>
                <a:cs typeface="Times New Roman"/>
              </a:rPr>
              <a:t>Footprint/Floor-Area Ratio</a:t>
            </a:r>
          </a:p>
        </p:txBody>
      </p:sp>
      <p:sp>
        <p:nvSpPr>
          <p:cNvPr id="113" name="Text Box 48"/>
          <p:cNvSpPr txBox="1"/>
          <p:nvPr/>
        </p:nvSpPr>
        <p:spPr>
          <a:xfrm>
            <a:off x="3686175" y="604838"/>
            <a:ext cx="1190625" cy="44767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dirty="0">
                <a:effectLst/>
                <a:ea typeface="Calibri"/>
                <a:cs typeface="Times New Roman"/>
              </a:rPr>
              <a:t>Roof/Floor-Area Ratio</a:t>
            </a:r>
          </a:p>
        </p:txBody>
      </p:sp>
      <p:sp>
        <p:nvSpPr>
          <p:cNvPr id="114" name="Text Box 49"/>
          <p:cNvSpPr txBox="1"/>
          <p:nvPr/>
        </p:nvSpPr>
        <p:spPr>
          <a:xfrm>
            <a:off x="4914900" y="423863"/>
            <a:ext cx="1000125" cy="6286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dirty="0">
                <a:effectLst/>
                <a:ea typeface="Calibri"/>
                <a:cs typeface="Times New Roman"/>
              </a:rPr>
              <a:t>Orientation, Envelope-Attributes</a:t>
            </a:r>
          </a:p>
        </p:txBody>
      </p:sp>
      <p:sp>
        <p:nvSpPr>
          <p:cNvPr id="115" name="Text Box 50"/>
          <p:cNvSpPr txBox="1"/>
          <p:nvPr/>
        </p:nvSpPr>
        <p:spPr>
          <a:xfrm>
            <a:off x="5972175" y="595313"/>
            <a:ext cx="1371600" cy="44767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dirty="0">
                <a:effectLst/>
                <a:ea typeface="Calibri"/>
                <a:cs typeface="Times New Roman"/>
              </a:rPr>
              <a:t>Internal Layout/Materials</a:t>
            </a:r>
          </a:p>
        </p:txBody>
      </p:sp>
      <p:cxnSp>
        <p:nvCxnSpPr>
          <p:cNvPr id="116" name="Straight Connector 115"/>
          <p:cNvCxnSpPr/>
          <p:nvPr/>
        </p:nvCxnSpPr>
        <p:spPr>
          <a:xfrm>
            <a:off x="2905125" y="1062038"/>
            <a:ext cx="0" cy="17145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17" name="Straight Connector 116"/>
          <p:cNvCxnSpPr/>
          <p:nvPr/>
        </p:nvCxnSpPr>
        <p:spPr>
          <a:xfrm>
            <a:off x="4457700" y="1062038"/>
            <a:ext cx="0" cy="17145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18" name="Straight Connector 117"/>
          <p:cNvCxnSpPr/>
          <p:nvPr/>
        </p:nvCxnSpPr>
        <p:spPr>
          <a:xfrm>
            <a:off x="5429250" y="1042988"/>
            <a:ext cx="0" cy="17145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19" name="Straight Connector 118"/>
          <p:cNvCxnSpPr/>
          <p:nvPr/>
        </p:nvCxnSpPr>
        <p:spPr>
          <a:xfrm>
            <a:off x="6600825" y="1062038"/>
            <a:ext cx="0" cy="17145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20" name="Straight Connector 119"/>
          <p:cNvCxnSpPr/>
          <p:nvPr/>
        </p:nvCxnSpPr>
        <p:spPr>
          <a:xfrm>
            <a:off x="4448175" y="3814763"/>
            <a:ext cx="0" cy="971550"/>
          </a:xfrm>
          <a:prstGeom prst="line">
            <a:avLst/>
          </a:prstGeom>
        </p:spPr>
        <p:style>
          <a:lnRef idx="3">
            <a:schemeClr val="accent3"/>
          </a:lnRef>
          <a:fillRef idx="0">
            <a:schemeClr val="accent3"/>
          </a:fillRef>
          <a:effectRef idx="2">
            <a:schemeClr val="accent3"/>
          </a:effectRef>
          <a:fontRef idx="minor">
            <a:schemeClr val="tx1"/>
          </a:fontRef>
        </p:style>
      </p:cxnSp>
      <p:cxnSp>
        <p:nvCxnSpPr>
          <p:cNvPr id="121" name="Straight Connector 120"/>
          <p:cNvCxnSpPr/>
          <p:nvPr/>
        </p:nvCxnSpPr>
        <p:spPr>
          <a:xfrm>
            <a:off x="5715000" y="5367338"/>
            <a:ext cx="0" cy="38100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22" name="Straight Connector 121"/>
          <p:cNvCxnSpPr/>
          <p:nvPr/>
        </p:nvCxnSpPr>
        <p:spPr>
          <a:xfrm>
            <a:off x="4981575" y="5748338"/>
            <a:ext cx="1447800"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23" name="Text Box 59"/>
          <p:cNvSpPr txBox="1"/>
          <p:nvPr/>
        </p:nvSpPr>
        <p:spPr>
          <a:xfrm>
            <a:off x="5353050" y="5129213"/>
            <a:ext cx="752475" cy="2381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a:effectLst/>
                <a:ea typeface="Calibri"/>
                <a:cs typeface="Times New Roman"/>
              </a:rPr>
              <a:t>Offsite</a:t>
            </a:r>
          </a:p>
        </p:txBody>
      </p:sp>
      <p:sp>
        <p:nvSpPr>
          <p:cNvPr id="124" name="Text Box 60"/>
          <p:cNvSpPr txBox="1"/>
          <p:nvPr/>
        </p:nvSpPr>
        <p:spPr>
          <a:xfrm>
            <a:off x="4591050" y="5919788"/>
            <a:ext cx="944246" cy="5143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dirty="0">
                <a:effectLst/>
                <a:ea typeface="Calibri"/>
                <a:cs typeface="Times New Roman"/>
              </a:rPr>
              <a:t>Partially/ Micro-Grid</a:t>
            </a:r>
          </a:p>
        </p:txBody>
      </p:sp>
      <p:sp>
        <p:nvSpPr>
          <p:cNvPr id="125" name="Text Box 61"/>
          <p:cNvSpPr txBox="1"/>
          <p:nvPr/>
        </p:nvSpPr>
        <p:spPr>
          <a:xfrm>
            <a:off x="5915025" y="5919788"/>
            <a:ext cx="1143000" cy="5143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dirty="0">
                <a:effectLst/>
                <a:ea typeface="Calibri"/>
                <a:cs typeface="Times New Roman"/>
              </a:rPr>
              <a:t>100% Offsite National-Grid</a:t>
            </a:r>
          </a:p>
        </p:txBody>
      </p:sp>
      <p:cxnSp>
        <p:nvCxnSpPr>
          <p:cNvPr id="126" name="Straight Connector 125"/>
          <p:cNvCxnSpPr/>
          <p:nvPr/>
        </p:nvCxnSpPr>
        <p:spPr>
          <a:xfrm>
            <a:off x="4981575" y="5748338"/>
            <a:ext cx="0" cy="17145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27" name="Straight Connector 126"/>
          <p:cNvCxnSpPr/>
          <p:nvPr/>
        </p:nvCxnSpPr>
        <p:spPr>
          <a:xfrm>
            <a:off x="6419850" y="5748338"/>
            <a:ext cx="0" cy="17145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28" name="Straight Connector 127"/>
          <p:cNvCxnSpPr/>
          <p:nvPr/>
        </p:nvCxnSpPr>
        <p:spPr>
          <a:xfrm>
            <a:off x="2867025" y="5367338"/>
            <a:ext cx="0" cy="38100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29" name="Straight Connector 128"/>
          <p:cNvCxnSpPr/>
          <p:nvPr/>
        </p:nvCxnSpPr>
        <p:spPr>
          <a:xfrm>
            <a:off x="2133600" y="5748338"/>
            <a:ext cx="1447800"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30" name="Text Box 66"/>
          <p:cNvSpPr txBox="1"/>
          <p:nvPr/>
        </p:nvSpPr>
        <p:spPr>
          <a:xfrm>
            <a:off x="2505075" y="5129213"/>
            <a:ext cx="752475" cy="2381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a:effectLst/>
                <a:ea typeface="Calibri"/>
                <a:cs typeface="Times New Roman"/>
              </a:rPr>
              <a:t>Onsite</a:t>
            </a:r>
          </a:p>
        </p:txBody>
      </p:sp>
      <p:sp>
        <p:nvSpPr>
          <p:cNvPr id="131" name="Text Box 67"/>
          <p:cNvSpPr txBox="1"/>
          <p:nvPr/>
        </p:nvSpPr>
        <p:spPr>
          <a:xfrm>
            <a:off x="1743075" y="5919788"/>
            <a:ext cx="885825" cy="5143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a:effectLst/>
                <a:ea typeface="Calibri"/>
                <a:cs typeface="Times New Roman"/>
              </a:rPr>
              <a:t>100% Onsite</a:t>
            </a:r>
          </a:p>
        </p:txBody>
      </p:sp>
      <p:sp>
        <p:nvSpPr>
          <p:cNvPr id="132" name="Text Box 68"/>
          <p:cNvSpPr txBox="1"/>
          <p:nvPr/>
        </p:nvSpPr>
        <p:spPr>
          <a:xfrm>
            <a:off x="3067050" y="5919788"/>
            <a:ext cx="1066800" cy="5143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dirty="0">
                <a:effectLst/>
                <a:ea typeface="Calibri"/>
                <a:cs typeface="Times New Roman"/>
              </a:rPr>
              <a:t>Partially Onsite</a:t>
            </a:r>
          </a:p>
        </p:txBody>
      </p:sp>
      <p:cxnSp>
        <p:nvCxnSpPr>
          <p:cNvPr id="133" name="Straight Connector 132"/>
          <p:cNvCxnSpPr/>
          <p:nvPr/>
        </p:nvCxnSpPr>
        <p:spPr>
          <a:xfrm>
            <a:off x="3571875" y="5748338"/>
            <a:ext cx="0" cy="17145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67" name="Straight Connector 166"/>
          <p:cNvCxnSpPr/>
          <p:nvPr/>
        </p:nvCxnSpPr>
        <p:spPr>
          <a:xfrm>
            <a:off x="2124075" y="5748338"/>
            <a:ext cx="0" cy="17145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83" name="Straight Connector 182"/>
          <p:cNvCxnSpPr/>
          <p:nvPr/>
        </p:nvCxnSpPr>
        <p:spPr>
          <a:xfrm>
            <a:off x="3257550" y="5243513"/>
            <a:ext cx="70612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188" name="Straight Connector 187"/>
          <p:cNvCxnSpPr/>
          <p:nvPr/>
        </p:nvCxnSpPr>
        <p:spPr>
          <a:xfrm>
            <a:off x="2447925" y="2814638"/>
            <a:ext cx="0" cy="361950"/>
          </a:xfrm>
          <a:prstGeom prst="line">
            <a:avLst/>
          </a:prstGeom>
        </p:spPr>
        <p:style>
          <a:lnRef idx="2">
            <a:schemeClr val="accent4"/>
          </a:lnRef>
          <a:fillRef idx="0">
            <a:schemeClr val="accent4"/>
          </a:fillRef>
          <a:effectRef idx="1">
            <a:schemeClr val="accent4"/>
          </a:effectRef>
          <a:fontRef idx="minor">
            <a:schemeClr val="tx1"/>
          </a:fontRef>
        </p:style>
      </p:cxnSp>
      <p:sp>
        <p:nvSpPr>
          <p:cNvPr id="194" name="Text Box 73"/>
          <p:cNvSpPr txBox="1"/>
          <p:nvPr/>
        </p:nvSpPr>
        <p:spPr>
          <a:xfrm>
            <a:off x="2085974" y="2185988"/>
            <a:ext cx="1171575" cy="6191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dirty="0">
                <a:effectLst/>
                <a:ea typeface="Calibri"/>
                <a:cs typeface="Times New Roman"/>
              </a:rPr>
              <a:t>Geographical/Natural-Attributes</a:t>
            </a:r>
          </a:p>
        </p:txBody>
      </p:sp>
      <p:sp>
        <p:nvSpPr>
          <p:cNvPr id="195" name="Text Box 74"/>
          <p:cNvSpPr txBox="1"/>
          <p:nvPr/>
        </p:nvSpPr>
        <p:spPr>
          <a:xfrm>
            <a:off x="2085974" y="4357688"/>
            <a:ext cx="1114425" cy="4286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dirty="0">
                <a:effectLst/>
                <a:ea typeface="Calibri"/>
                <a:cs typeface="Times New Roman"/>
              </a:rPr>
              <a:t>Constructed Modifications</a:t>
            </a:r>
          </a:p>
        </p:txBody>
      </p:sp>
      <p:cxnSp>
        <p:nvCxnSpPr>
          <p:cNvPr id="196" name="Straight Connector 195"/>
          <p:cNvCxnSpPr/>
          <p:nvPr/>
        </p:nvCxnSpPr>
        <p:spPr>
          <a:xfrm>
            <a:off x="1714500" y="2528888"/>
            <a:ext cx="371475"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97" name="Straight Connector 196"/>
          <p:cNvCxnSpPr/>
          <p:nvPr/>
        </p:nvCxnSpPr>
        <p:spPr>
          <a:xfrm>
            <a:off x="1914525" y="1833563"/>
            <a:ext cx="0" cy="1304925"/>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200" name="Straight Connector 199"/>
          <p:cNvCxnSpPr/>
          <p:nvPr/>
        </p:nvCxnSpPr>
        <p:spPr>
          <a:xfrm>
            <a:off x="1724025" y="1843088"/>
            <a:ext cx="209550"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201" name="Straight Connector 200"/>
          <p:cNvCxnSpPr/>
          <p:nvPr/>
        </p:nvCxnSpPr>
        <p:spPr>
          <a:xfrm>
            <a:off x="1704975" y="3119438"/>
            <a:ext cx="20955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02" name="Straight Connector 201"/>
          <p:cNvCxnSpPr/>
          <p:nvPr/>
        </p:nvCxnSpPr>
        <p:spPr>
          <a:xfrm>
            <a:off x="1724025" y="4481513"/>
            <a:ext cx="361950"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203" name="Straight Connector 202"/>
          <p:cNvCxnSpPr/>
          <p:nvPr/>
        </p:nvCxnSpPr>
        <p:spPr>
          <a:xfrm>
            <a:off x="1905000" y="3976688"/>
            <a:ext cx="0" cy="1057275"/>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204" name="Straight Connector 203"/>
          <p:cNvCxnSpPr/>
          <p:nvPr/>
        </p:nvCxnSpPr>
        <p:spPr>
          <a:xfrm>
            <a:off x="1704975" y="3976688"/>
            <a:ext cx="209550"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206" name="Straight Connector 205"/>
          <p:cNvCxnSpPr/>
          <p:nvPr/>
        </p:nvCxnSpPr>
        <p:spPr>
          <a:xfrm>
            <a:off x="1704975" y="5033963"/>
            <a:ext cx="200025"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207" name="Straight Connector 206"/>
          <p:cNvCxnSpPr/>
          <p:nvPr/>
        </p:nvCxnSpPr>
        <p:spPr>
          <a:xfrm>
            <a:off x="2400300" y="4090988"/>
            <a:ext cx="0" cy="283210"/>
          </a:xfrm>
          <a:prstGeom prst="line">
            <a:avLst/>
          </a:prstGeom>
        </p:spPr>
        <p:style>
          <a:lnRef idx="2">
            <a:schemeClr val="accent4"/>
          </a:lnRef>
          <a:fillRef idx="0">
            <a:schemeClr val="accent4"/>
          </a:fillRef>
          <a:effectRef idx="1">
            <a:schemeClr val="accent4"/>
          </a:effectRef>
          <a:fontRef idx="minor">
            <a:schemeClr val="tx1"/>
          </a:fontRef>
        </p:style>
      </p:cxnSp>
      <p:sp>
        <p:nvSpPr>
          <p:cNvPr id="208" name="Text Box 84"/>
          <p:cNvSpPr txBox="1"/>
          <p:nvPr/>
        </p:nvSpPr>
        <p:spPr>
          <a:xfrm>
            <a:off x="838200" y="1624013"/>
            <a:ext cx="866775" cy="4667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a:effectLst/>
                <a:ea typeface="Calibri"/>
                <a:cs typeface="Times New Roman"/>
              </a:rPr>
              <a:t>Latitude/Altitude</a:t>
            </a:r>
          </a:p>
        </p:txBody>
      </p:sp>
      <p:cxnSp>
        <p:nvCxnSpPr>
          <p:cNvPr id="209" name="Straight Connector 208"/>
          <p:cNvCxnSpPr/>
          <p:nvPr/>
        </p:nvCxnSpPr>
        <p:spPr>
          <a:xfrm>
            <a:off x="2876550" y="3576638"/>
            <a:ext cx="1190625" cy="0"/>
          </a:xfrm>
          <a:prstGeom prst="line">
            <a:avLst/>
          </a:prstGeom>
        </p:spPr>
        <p:style>
          <a:lnRef idx="3">
            <a:schemeClr val="accent3"/>
          </a:lnRef>
          <a:fillRef idx="0">
            <a:schemeClr val="accent3"/>
          </a:fillRef>
          <a:effectRef idx="2">
            <a:schemeClr val="accent3"/>
          </a:effectRef>
          <a:fontRef idx="minor">
            <a:schemeClr val="tx1"/>
          </a:fontRef>
        </p:style>
      </p:cxnSp>
      <p:sp>
        <p:nvSpPr>
          <p:cNvPr id="210" name="Text Box 20"/>
          <p:cNvSpPr txBox="1"/>
          <p:nvPr/>
        </p:nvSpPr>
        <p:spPr>
          <a:xfrm>
            <a:off x="838200" y="2290763"/>
            <a:ext cx="866775" cy="4667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dirty="0">
                <a:effectLst/>
                <a:ea typeface="Calibri"/>
                <a:cs typeface="Times New Roman"/>
              </a:rPr>
              <a:t>Weather/Climate</a:t>
            </a:r>
          </a:p>
        </p:txBody>
      </p:sp>
      <p:sp>
        <p:nvSpPr>
          <p:cNvPr id="211" name="Text Box 15"/>
          <p:cNvSpPr txBox="1"/>
          <p:nvPr/>
        </p:nvSpPr>
        <p:spPr>
          <a:xfrm>
            <a:off x="838200" y="2909888"/>
            <a:ext cx="885825" cy="4667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a:effectLst/>
                <a:ea typeface="Calibri"/>
                <a:cs typeface="Times New Roman"/>
              </a:rPr>
              <a:t>Soil/Geo-Condition</a:t>
            </a:r>
          </a:p>
        </p:txBody>
      </p:sp>
      <p:sp>
        <p:nvSpPr>
          <p:cNvPr id="213" name="Text Box 23"/>
          <p:cNvSpPr txBox="1"/>
          <p:nvPr/>
        </p:nvSpPr>
        <p:spPr>
          <a:xfrm>
            <a:off x="838200" y="3719513"/>
            <a:ext cx="885825" cy="4667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a:effectLst/>
                <a:ea typeface="Calibri"/>
                <a:cs typeface="Times New Roman"/>
              </a:rPr>
              <a:t>Hard/Soft Surfaces</a:t>
            </a:r>
          </a:p>
        </p:txBody>
      </p:sp>
      <p:sp>
        <p:nvSpPr>
          <p:cNvPr id="214" name="Text Box 28"/>
          <p:cNvSpPr txBox="1"/>
          <p:nvPr/>
        </p:nvSpPr>
        <p:spPr>
          <a:xfrm>
            <a:off x="762000" y="4243388"/>
            <a:ext cx="962025" cy="4667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dirty="0">
                <a:effectLst/>
                <a:ea typeface="Calibri"/>
                <a:cs typeface="Times New Roman"/>
              </a:rPr>
              <a:t>Building+ Vegetation</a:t>
            </a:r>
          </a:p>
        </p:txBody>
      </p:sp>
      <p:sp>
        <p:nvSpPr>
          <p:cNvPr id="215" name="Text Box 31"/>
          <p:cNvSpPr txBox="1"/>
          <p:nvPr/>
        </p:nvSpPr>
        <p:spPr>
          <a:xfrm>
            <a:off x="838200" y="4786313"/>
            <a:ext cx="866775" cy="4667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dirty="0">
                <a:effectLst/>
                <a:ea typeface="Calibri"/>
                <a:cs typeface="Times New Roman"/>
              </a:rPr>
              <a:t>Soil/Geo-Condition</a:t>
            </a:r>
          </a:p>
        </p:txBody>
      </p:sp>
      <p:cxnSp>
        <p:nvCxnSpPr>
          <p:cNvPr id="134" name="Straight Connector 133"/>
          <p:cNvCxnSpPr>
            <a:stCxn id="85" idx="6"/>
          </p:cNvCxnSpPr>
          <p:nvPr/>
        </p:nvCxnSpPr>
        <p:spPr>
          <a:xfrm flipV="1">
            <a:off x="4914900" y="5238750"/>
            <a:ext cx="466634" cy="4763"/>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752717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31422159"/>
              </p:ext>
            </p:extLst>
          </p:nvPr>
        </p:nvGraphicFramePr>
        <p:xfrm>
          <a:off x="-27214" y="1219200"/>
          <a:ext cx="9144000" cy="5471160"/>
        </p:xfrm>
        <a:graphic>
          <a:graphicData uri="http://schemas.openxmlformats.org/drawingml/2006/table">
            <a:tbl>
              <a:tblPr firstRow="1" firstCol="1" bandRow="1">
                <a:tableStyleId>{5C22544A-7EE6-4342-B048-85BDC9FD1C3A}</a:tableStyleId>
              </a:tblPr>
              <a:tblGrid>
                <a:gridCol w="3608614">
                  <a:extLst>
                    <a:ext uri="{9D8B030D-6E8A-4147-A177-3AD203B41FA5}">
                      <a16:colId xmlns:a16="http://schemas.microsoft.com/office/drawing/2014/main" val="20000"/>
                    </a:ext>
                  </a:extLst>
                </a:gridCol>
                <a:gridCol w="5535386">
                  <a:extLst>
                    <a:ext uri="{9D8B030D-6E8A-4147-A177-3AD203B41FA5}">
                      <a16:colId xmlns:a16="http://schemas.microsoft.com/office/drawing/2014/main" val="20001"/>
                    </a:ext>
                  </a:extLst>
                </a:gridCol>
              </a:tblGrid>
              <a:tr h="1172012">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ZA" sz="1400" dirty="0" smtClean="0">
                          <a:effectLst/>
                          <a:latin typeface="+mn-lt"/>
                          <a:ea typeface="Calibri"/>
                          <a:cs typeface="Times New Roman"/>
                        </a:rPr>
                        <a:t>Sustainable Cit</a:t>
                      </a:r>
                      <a:r>
                        <a:rPr lang="en-ZA" sz="1400" baseline="0" dirty="0" smtClean="0">
                          <a:effectLst/>
                          <a:latin typeface="+mn-lt"/>
                          <a:ea typeface="Calibri"/>
                          <a:cs typeface="Times New Roman"/>
                        </a:rPr>
                        <a:t>y Transitioning Guides</a:t>
                      </a:r>
                      <a:endParaRPr lang="en-US" sz="1400" dirty="0" smtClean="0">
                        <a:effectLst/>
                        <a:latin typeface="+mn-lt"/>
                        <a:ea typeface="Calibri"/>
                        <a:cs typeface="Times New Roman"/>
                      </a:endParaRPr>
                    </a:p>
                  </a:txBody>
                  <a:tcPr marL="55017" marR="55017" marT="0" marB="0"/>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ZA" sz="1400" dirty="0" smtClean="0">
                          <a:effectLst/>
                          <a:latin typeface="+mn-lt"/>
                          <a:ea typeface="Calibri"/>
                          <a:cs typeface="Times New Roman"/>
                        </a:rPr>
                        <a:t>Green Building Rating Tools &amp; </a:t>
                      </a:r>
                    </a:p>
                    <a:p>
                      <a:pPr marL="0" marR="0" indent="0" algn="ctr" defTabSz="914400" rtl="0" eaLnBrk="1" fontAlgn="auto" latinLnBrk="0" hangingPunct="1">
                        <a:lnSpc>
                          <a:spcPct val="150000"/>
                        </a:lnSpc>
                        <a:spcBef>
                          <a:spcPts val="0"/>
                        </a:spcBef>
                        <a:spcAft>
                          <a:spcPts val="0"/>
                        </a:spcAft>
                        <a:buClrTx/>
                        <a:buSzTx/>
                        <a:buFontTx/>
                        <a:buNone/>
                        <a:tabLst/>
                        <a:defRPr/>
                      </a:pPr>
                      <a:r>
                        <a:rPr lang="en-ZA" sz="1400" dirty="0" smtClean="0">
                          <a:effectLst/>
                          <a:latin typeface="+mn-lt"/>
                          <a:ea typeface="Calibri"/>
                          <a:cs typeface="Times New Roman"/>
                        </a:rPr>
                        <a:t>NET-Zero</a:t>
                      </a:r>
                      <a:r>
                        <a:rPr lang="en-ZA" sz="1400" baseline="0" dirty="0" smtClean="0">
                          <a:effectLst/>
                          <a:latin typeface="+mn-lt"/>
                          <a:ea typeface="Calibri"/>
                          <a:cs typeface="Times New Roman"/>
                        </a:rPr>
                        <a:t> &amp; Net-Plus/Positive Energy Buildings Guides</a:t>
                      </a:r>
                      <a:endParaRPr lang="en-US" sz="1400" dirty="0" smtClean="0">
                        <a:effectLst/>
                        <a:latin typeface="+mn-lt"/>
                        <a:ea typeface="Calibri"/>
                        <a:cs typeface="Times New Roman"/>
                      </a:endParaRPr>
                    </a:p>
                    <a:p>
                      <a:pPr algn="ctr">
                        <a:lnSpc>
                          <a:spcPct val="150000"/>
                        </a:lnSpc>
                        <a:spcAft>
                          <a:spcPts val="0"/>
                        </a:spcAft>
                      </a:pPr>
                      <a:endParaRPr lang="en-US" sz="1400" dirty="0">
                        <a:effectLst/>
                        <a:latin typeface="+mn-lt"/>
                        <a:ea typeface="Calibri"/>
                        <a:cs typeface="Times New Roman"/>
                      </a:endParaRPr>
                    </a:p>
                  </a:txBody>
                  <a:tcPr marL="55017" marR="55017" marT="0" marB="0"/>
                </a:tc>
                <a:extLst>
                  <a:ext uri="{0D108BD9-81ED-4DB2-BD59-A6C34878D82A}">
                    <a16:rowId xmlns:a16="http://schemas.microsoft.com/office/drawing/2014/main" val="10000"/>
                  </a:ext>
                </a:extLst>
              </a:tr>
              <a:tr h="1767320">
                <a:tc>
                  <a:txBody>
                    <a:bodyPr/>
                    <a:lstStyle/>
                    <a:p>
                      <a:pPr algn="just">
                        <a:lnSpc>
                          <a:spcPct val="150000"/>
                        </a:lnSpc>
                        <a:spcAft>
                          <a:spcPts val="0"/>
                        </a:spcAft>
                      </a:pPr>
                      <a:endParaRPr lang="en-ZA" sz="1100" dirty="0" smtClean="0">
                        <a:effectLst/>
                        <a:latin typeface="Arial"/>
                        <a:ea typeface="Calibri"/>
                        <a:cs typeface="Times New Roman"/>
                      </a:endParaRPr>
                    </a:p>
                    <a:p>
                      <a:pPr algn="just">
                        <a:lnSpc>
                          <a:spcPct val="150000"/>
                        </a:lnSpc>
                        <a:spcAft>
                          <a:spcPts val="0"/>
                        </a:spcAft>
                      </a:pPr>
                      <a:endParaRPr lang="en-ZA" sz="1100" dirty="0" smtClean="0">
                        <a:effectLst/>
                        <a:latin typeface="Arial"/>
                        <a:ea typeface="Calibri"/>
                        <a:cs typeface="Times New Roman"/>
                      </a:endParaRPr>
                    </a:p>
                    <a:p>
                      <a:pPr algn="just">
                        <a:lnSpc>
                          <a:spcPct val="150000"/>
                        </a:lnSpc>
                        <a:spcAft>
                          <a:spcPts val="0"/>
                        </a:spcAft>
                      </a:pPr>
                      <a:endParaRPr lang="en-ZA" sz="1100" dirty="0" smtClean="0">
                        <a:effectLst/>
                        <a:latin typeface="Arial"/>
                        <a:ea typeface="Calibri"/>
                        <a:cs typeface="Times New Roman"/>
                      </a:endParaRPr>
                    </a:p>
                    <a:p>
                      <a:pPr algn="just">
                        <a:lnSpc>
                          <a:spcPct val="150000"/>
                        </a:lnSpc>
                        <a:spcAft>
                          <a:spcPts val="0"/>
                        </a:spcAft>
                      </a:pPr>
                      <a:endParaRPr lang="en-ZA" sz="1100" dirty="0" smtClean="0">
                        <a:effectLst/>
                        <a:latin typeface="Arial"/>
                        <a:ea typeface="Calibri"/>
                        <a:cs typeface="Times New Roman"/>
                      </a:endParaRPr>
                    </a:p>
                    <a:p>
                      <a:pPr algn="just">
                        <a:lnSpc>
                          <a:spcPct val="150000"/>
                        </a:lnSpc>
                        <a:spcAft>
                          <a:spcPts val="0"/>
                        </a:spcAft>
                      </a:pPr>
                      <a:endParaRPr lang="en-ZA" sz="1100" dirty="0" smtClean="0">
                        <a:effectLst/>
                        <a:latin typeface="Arial"/>
                        <a:ea typeface="Calibri"/>
                        <a:cs typeface="Times New Roman"/>
                      </a:endParaRPr>
                    </a:p>
                  </a:txBody>
                  <a:tcPr marL="68580" marR="68580" marT="0" marB="0">
                    <a:solidFill>
                      <a:schemeClr val="bg1"/>
                    </a:solidFill>
                  </a:tcPr>
                </a:tc>
                <a:tc>
                  <a:txBody>
                    <a:bodyPr/>
                    <a:lstStyle/>
                    <a:p>
                      <a:pPr algn="just">
                        <a:lnSpc>
                          <a:spcPct val="150000"/>
                        </a:lnSpc>
                        <a:spcAft>
                          <a:spcPts val="0"/>
                        </a:spcAft>
                      </a:pPr>
                      <a:endParaRPr lang="en-US" sz="1100" dirty="0">
                        <a:effectLst/>
                        <a:latin typeface="Arial"/>
                        <a:ea typeface="Calibri"/>
                        <a:cs typeface="Times New Roman"/>
                      </a:endParaRPr>
                    </a:p>
                  </a:txBody>
                  <a:tcPr marL="68580" marR="68580" marT="0" marB="0"/>
                </a:tc>
                <a:extLst>
                  <a:ext uri="{0D108BD9-81ED-4DB2-BD59-A6C34878D82A}">
                    <a16:rowId xmlns:a16="http://schemas.microsoft.com/office/drawing/2014/main" val="10001"/>
                  </a:ext>
                </a:extLst>
              </a:tr>
              <a:tr h="794468">
                <a:tc>
                  <a:txBody>
                    <a:bodyPr/>
                    <a:lstStyle/>
                    <a:p>
                      <a:pPr algn="just">
                        <a:lnSpc>
                          <a:spcPct val="150000"/>
                        </a:lnSpc>
                        <a:spcAft>
                          <a:spcPts val="0"/>
                        </a:spcAft>
                      </a:pPr>
                      <a:endParaRPr lang="en-US" sz="1100" dirty="0">
                        <a:effectLst/>
                        <a:latin typeface="Arial"/>
                        <a:ea typeface="Calibri"/>
                        <a:cs typeface="Times New Roman"/>
                      </a:endParaRPr>
                    </a:p>
                  </a:txBody>
                  <a:tcPr marL="68580" marR="68580" marT="0" marB="0">
                    <a:noFill/>
                  </a:tcPr>
                </a:tc>
                <a:tc>
                  <a:txBody>
                    <a:bodyPr/>
                    <a:lstStyle/>
                    <a:p>
                      <a:pPr algn="just">
                        <a:lnSpc>
                          <a:spcPct val="150000"/>
                        </a:lnSpc>
                        <a:spcAft>
                          <a:spcPts val="0"/>
                        </a:spcAft>
                      </a:pPr>
                      <a:endParaRPr lang="en-US" sz="1100" dirty="0">
                        <a:effectLst/>
                        <a:latin typeface="Arial"/>
                        <a:ea typeface="Calibri"/>
                        <a:cs typeface="Times New Roman"/>
                      </a:endParaRPr>
                    </a:p>
                  </a:txBody>
                  <a:tcPr marL="68580" marR="68580" marT="0" marB="0"/>
                </a:tc>
                <a:extLst>
                  <a:ext uri="{0D108BD9-81ED-4DB2-BD59-A6C34878D82A}">
                    <a16:rowId xmlns:a16="http://schemas.microsoft.com/office/drawing/2014/main" val="10002"/>
                  </a:ext>
                </a:extLst>
              </a:tr>
              <a:tr h="919641">
                <a:tc gridSpan="2">
                  <a:txBody>
                    <a:bodyPr/>
                    <a:lstStyle/>
                    <a:p>
                      <a:pPr algn="ctr">
                        <a:spcAft>
                          <a:spcPts val="0"/>
                        </a:spcAft>
                      </a:pPr>
                      <a:endParaRPr lang="en-ZA" sz="1400" b="1" dirty="0" smtClean="0">
                        <a:effectLst/>
                        <a:latin typeface="+mn-lt"/>
                        <a:ea typeface="Calibri"/>
                        <a:cs typeface="Times New Roman"/>
                      </a:endParaRPr>
                    </a:p>
                    <a:p>
                      <a:pPr algn="ctr">
                        <a:spcAft>
                          <a:spcPts val="0"/>
                        </a:spcAft>
                      </a:pPr>
                      <a:r>
                        <a:rPr lang="en-ZA" sz="2000" b="1" dirty="0" smtClean="0">
                          <a:effectLst/>
                          <a:latin typeface="+mn-lt"/>
                          <a:ea typeface="Calibri"/>
                          <a:cs typeface="Times New Roman"/>
                        </a:rPr>
                        <a:t>Practice of Green</a:t>
                      </a:r>
                      <a:r>
                        <a:rPr lang="en-ZA" sz="2000" b="1" baseline="0" dirty="0" smtClean="0">
                          <a:effectLst/>
                          <a:latin typeface="+mn-lt"/>
                          <a:ea typeface="Calibri"/>
                          <a:cs typeface="Times New Roman"/>
                        </a:rPr>
                        <a:t> Building Rating Tools now Close to a Generation but Still Struggling to Gain Traction. Nowhere Near Critical Mass Stage as Guided by Diffusion of Innovation Theory. Situation is Even Worse for Sustainable Cities Where Innovations Such as BRT Started as far Back as the 1960s in Curitiba</a:t>
                      </a:r>
                      <a:endParaRPr lang="en-US" sz="2000" dirty="0">
                        <a:effectLst/>
                        <a:latin typeface="+mn-lt"/>
                        <a:ea typeface="Calibri"/>
                        <a:cs typeface="Times New Roman"/>
                      </a:endParaRPr>
                    </a:p>
                  </a:txBody>
                  <a:tcPr marL="68580" marR="68580" marT="0" marB="0"/>
                </a:tc>
                <a:tc hMerge="1">
                  <a:txBody>
                    <a:bodyPr/>
                    <a:lstStyle/>
                    <a:p>
                      <a:pPr algn="ctr">
                        <a:spcAft>
                          <a:spcPts val="0"/>
                        </a:spcAft>
                      </a:pP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18" name="Title 2"/>
          <p:cNvSpPr>
            <a:spLocks noGrp="1"/>
          </p:cNvSpPr>
          <p:nvPr>
            <p:ph type="title"/>
          </p:nvPr>
        </p:nvSpPr>
        <p:spPr>
          <a:xfrm>
            <a:off x="0" y="76200"/>
            <a:ext cx="9145358" cy="792162"/>
          </a:xfrm>
        </p:spPr>
        <p:txBody>
          <a:bodyPr>
            <a:noAutofit/>
          </a:bodyPr>
          <a:lstStyle/>
          <a:p>
            <a:pPr algn="ctr"/>
            <a:r>
              <a:rPr lang="en-ZA" sz="2400" dirty="0" smtClean="0"/>
              <a:t>SUSTAINABLE BUILT ENVIRONMENT – </a:t>
            </a:r>
            <a:br>
              <a:rPr lang="en-ZA" sz="2400" dirty="0" smtClean="0"/>
            </a:br>
            <a:r>
              <a:rPr lang="en-ZA" sz="2400" dirty="0" smtClean="0"/>
              <a:t>Sample of Aspirations &amp; Transitioning Tools </a:t>
            </a:r>
            <a:endParaRPr lang="en-US" sz="24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5499" y="2192470"/>
            <a:ext cx="2152723" cy="1406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2979" y="2057400"/>
            <a:ext cx="319252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057400"/>
            <a:ext cx="3586033" cy="2521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2966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799415713"/>
              </p:ext>
            </p:extLst>
          </p:nvPr>
        </p:nvGraphicFramePr>
        <p:xfrm>
          <a:off x="2" y="609601"/>
          <a:ext cx="9143999" cy="6096000"/>
        </p:xfrm>
        <a:graphic>
          <a:graphicData uri="http://schemas.openxmlformats.org/drawingml/2006/table">
            <a:tbl>
              <a:tblPr firstRow="1" bandRow="1">
                <a:tableStyleId>{5C22544A-7EE6-4342-B048-85BDC9FD1C3A}</a:tableStyleId>
              </a:tblPr>
              <a:tblGrid>
                <a:gridCol w="1371598">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1923083">
                  <a:extLst>
                    <a:ext uri="{9D8B030D-6E8A-4147-A177-3AD203B41FA5}">
                      <a16:colId xmlns:a16="http://schemas.microsoft.com/office/drawing/2014/main" val="20002"/>
                    </a:ext>
                  </a:extLst>
                </a:gridCol>
                <a:gridCol w="1429717">
                  <a:extLst>
                    <a:ext uri="{9D8B030D-6E8A-4147-A177-3AD203B41FA5}">
                      <a16:colId xmlns:a16="http://schemas.microsoft.com/office/drawing/2014/main" val="20003"/>
                    </a:ext>
                  </a:extLst>
                </a:gridCol>
                <a:gridCol w="2057401">
                  <a:extLst>
                    <a:ext uri="{9D8B030D-6E8A-4147-A177-3AD203B41FA5}">
                      <a16:colId xmlns:a16="http://schemas.microsoft.com/office/drawing/2014/main" val="20004"/>
                    </a:ext>
                  </a:extLst>
                </a:gridCol>
              </a:tblGrid>
              <a:tr h="502919">
                <a:tc>
                  <a:txBody>
                    <a:bodyPr/>
                    <a:lstStyle/>
                    <a:p>
                      <a:pPr algn="ctr"/>
                      <a:r>
                        <a:rPr lang="en-ZA" sz="1400" dirty="0" smtClean="0"/>
                        <a:t>Scale/</a:t>
                      </a:r>
                      <a:r>
                        <a:rPr lang="en-ZA" sz="1400" baseline="0" dirty="0" smtClean="0"/>
                        <a:t>Theme</a:t>
                      </a:r>
                      <a:endParaRPr lang="en-US" sz="1400" dirty="0"/>
                    </a:p>
                  </a:txBody>
                  <a:tcPr/>
                </a:tc>
                <a:tc>
                  <a:txBody>
                    <a:bodyPr/>
                    <a:lstStyle/>
                    <a:p>
                      <a:pPr algn="ctr"/>
                      <a:r>
                        <a:rPr lang="en-ZA" sz="1400" dirty="0" smtClean="0"/>
                        <a:t>Trans-Disciplinary</a:t>
                      </a:r>
                      <a:r>
                        <a:rPr lang="en-ZA" sz="1400" baseline="0" dirty="0" smtClean="0"/>
                        <a:t> Platforms/Projects</a:t>
                      </a:r>
                      <a:endParaRPr lang="en-US" sz="1400" dirty="0"/>
                    </a:p>
                  </a:txBody>
                  <a:tcPr/>
                </a:tc>
                <a:tc>
                  <a:txBody>
                    <a:bodyPr/>
                    <a:lstStyle/>
                    <a:p>
                      <a:pPr algn="ctr"/>
                      <a:r>
                        <a:rPr lang="en-ZA" sz="1400" dirty="0" smtClean="0"/>
                        <a:t>Private-Sector</a:t>
                      </a:r>
                      <a:r>
                        <a:rPr lang="en-ZA" sz="1400" baseline="0" dirty="0" smtClean="0"/>
                        <a:t> Partners</a:t>
                      </a:r>
                      <a:endParaRPr lang="en-US" sz="1400" dirty="0"/>
                    </a:p>
                  </a:txBody>
                  <a:tcPr/>
                </a:tc>
                <a:tc>
                  <a:txBody>
                    <a:bodyPr/>
                    <a:lstStyle/>
                    <a:p>
                      <a:pPr algn="ctr"/>
                      <a:r>
                        <a:rPr lang="en-ZA" sz="1400" dirty="0" smtClean="0"/>
                        <a:t>Public-Sector</a:t>
                      </a:r>
                      <a:r>
                        <a:rPr lang="en-ZA" sz="1400" baseline="0" dirty="0" smtClean="0"/>
                        <a:t> Partners</a:t>
                      </a:r>
                      <a:endParaRPr lang="en-US" sz="1400" dirty="0"/>
                    </a:p>
                  </a:txBody>
                  <a:tcPr/>
                </a:tc>
                <a:tc>
                  <a:txBody>
                    <a:bodyPr/>
                    <a:lstStyle/>
                    <a:p>
                      <a:pPr algn="ctr"/>
                      <a:r>
                        <a:rPr lang="en-ZA" sz="1400" dirty="0" smtClean="0"/>
                        <a:t>Academic</a:t>
                      </a:r>
                      <a:r>
                        <a:rPr lang="en-ZA" sz="1400" baseline="0" dirty="0" smtClean="0"/>
                        <a:t> &amp; Civil-Society Partners</a:t>
                      </a:r>
                      <a:endParaRPr lang="en-US" sz="1400" dirty="0"/>
                    </a:p>
                  </a:txBody>
                  <a:tcPr/>
                </a:tc>
                <a:extLst>
                  <a:ext uri="{0D108BD9-81ED-4DB2-BD59-A6C34878D82A}">
                    <a16:rowId xmlns:a16="http://schemas.microsoft.com/office/drawing/2014/main" val="10000"/>
                  </a:ext>
                </a:extLst>
              </a:tr>
              <a:tr h="1370982">
                <a:tc>
                  <a:txBody>
                    <a:bodyPr/>
                    <a:lstStyle/>
                    <a:p>
                      <a:pPr algn="ctr"/>
                      <a:r>
                        <a:rPr lang="en-ZA" sz="1400" dirty="0" smtClean="0"/>
                        <a:t>Building</a:t>
                      </a:r>
                      <a:r>
                        <a:rPr lang="en-ZA" sz="1400" baseline="0" dirty="0" smtClean="0"/>
                        <a:t> Scale:</a:t>
                      </a:r>
                    </a:p>
                    <a:p>
                      <a:pPr algn="ctr"/>
                      <a:endParaRPr lang="en-ZA" sz="1400" baseline="0" dirty="0" smtClean="0"/>
                    </a:p>
                    <a:p>
                      <a:pPr algn="ctr"/>
                      <a:r>
                        <a:rPr lang="en-ZA" sz="1400" baseline="0" dirty="0" smtClean="0"/>
                        <a:t>Awards, Curriculum and </a:t>
                      </a:r>
                      <a:endParaRPr lang="en-US" sz="1400" dirty="0"/>
                    </a:p>
                  </a:txBody>
                  <a:tcPr/>
                </a:tc>
                <a:tc>
                  <a:txBody>
                    <a:bodyPr/>
                    <a:lstStyle/>
                    <a:p>
                      <a:pPr marL="171450" indent="-171450" algn="l">
                        <a:buFont typeface="Arial" panose="020B0604020202020204" pitchFamily="34" charset="0"/>
                        <a:buChar char="•"/>
                      </a:pPr>
                      <a:r>
                        <a:rPr lang="en-ZA" sz="1100" dirty="0" smtClean="0"/>
                        <a:t>Promoting</a:t>
                      </a:r>
                      <a:r>
                        <a:rPr lang="en-ZA" sz="1100" baseline="0" dirty="0" smtClean="0"/>
                        <a:t> Renewable Energy Africa (PREA) 2006 – 2009</a:t>
                      </a:r>
                    </a:p>
                    <a:p>
                      <a:pPr marL="171450" indent="-171450" algn="l">
                        <a:buFont typeface="Arial" panose="020B0604020202020204" pitchFamily="34" charset="0"/>
                        <a:buChar char="•"/>
                      </a:pPr>
                      <a:r>
                        <a:rPr lang="en-ZA" sz="1100" baseline="0" dirty="0" err="1" smtClean="0"/>
                        <a:t>LafargeHolcim</a:t>
                      </a:r>
                      <a:r>
                        <a:rPr lang="en-ZA" sz="1100" baseline="0" dirty="0" smtClean="0"/>
                        <a:t> Awards for Sustainable Construction – 2004 – Ongoing</a:t>
                      </a:r>
                    </a:p>
                    <a:p>
                      <a:pPr marL="171450" indent="-171450" algn="l">
                        <a:buFont typeface="Arial" panose="020B0604020202020204" pitchFamily="34" charset="0"/>
                        <a:buChar char="•"/>
                      </a:pPr>
                      <a:r>
                        <a:rPr lang="en-ZA" sz="1100" baseline="0" dirty="0" smtClean="0"/>
                        <a:t>Energy &amp; Climate Change Strategy for Public Sector Buildings (DoE, 2014 – 2015)</a:t>
                      </a:r>
                    </a:p>
                    <a:p>
                      <a:pPr marL="171450" indent="-171450" algn="l">
                        <a:buFont typeface="Arial" panose="020B0604020202020204" pitchFamily="34" charset="0"/>
                        <a:buChar char="•"/>
                      </a:pPr>
                      <a:r>
                        <a:rPr lang="en-ZA" sz="1100" baseline="0" dirty="0" smtClean="0"/>
                        <a:t>SAIA-</a:t>
                      </a:r>
                      <a:r>
                        <a:rPr lang="en-ZA" sz="1100" baseline="0" dirty="0" err="1" smtClean="0"/>
                        <a:t>AfriSam</a:t>
                      </a:r>
                      <a:r>
                        <a:rPr lang="en-ZA" sz="1100" baseline="0" dirty="0" smtClean="0"/>
                        <a:t> Awards</a:t>
                      </a:r>
                    </a:p>
                    <a:p>
                      <a:pPr marL="171450" indent="-171450" algn="l">
                        <a:buFont typeface="Arial" panose="020B0604020202020204" pitchFamily="34" charset="0"/>
                        <a:buChar char="•"/>
                      </a:pPr>
                      <a:r>
                        <a:rPr lang="en-ZA" sz="1100" baseline="0" dirty="0" smtClean="0"/>
                        <a:t>Green-City Start-up Awards</a:t>
                      </a:r>
                      <a:endParaRPr lang="en-US" sz="1100" dirty="0"/>
                    </a:p>
                  </a:txBody>
                  <a:tcPr/>
                </a:tc>
                <a:tc>
                  <a:txBody>
                    <a:bodyPr/>
                    <a:lstStyle/>
                    <a:p>
                      <a:pPr marL="171450" indent="-171450" algn="l">
                        <a:buFont typeface="Arial" panose="020B0604020202020204" pitchFamily="34" charset="0"/>
                        <a:buChar char="•"/>
                      </a:pPr>
                      <a:r>
                        <a:rPr lang="en-ZA" sz="1100" baseline="0" dirty="0" smtClean="0"/>
                        <a:t>Lafarge Holcim, Switzerland</a:t>
                      </a:r>
                    </a:p>
                    <a:p>
                      <a:pPr marL="171450" indent="-171450" algn="l">
                        <a:buFont typeface="Arial" panose="020B0604020202020204" pitchFamily="34" charset="0"/>
                        <a:buChar char="•"/>
                      </a:pPr>
                      <a:r>
                        <a:rPr lang="en-ZA" sz="1100" baseline="0" dirty="0" err="1" smtClean="0"/>
                        <a:t>AfriSam</a:t>
                      </a:r>
                      <a:r>
                        <a:rPr lang="en-ZA" sz="1100" baseline="0" dirty="0" smtClean="0"/>
                        <a:t> South Africa</a:t>
                      </a:r>
                    </a:p>
                    <a:p>
                      <a:pPr marL="171450" indent="-171450" algn="l">
                        <a:buFont typeface="Arial" panose="020B0604020202020204" pitchFamily="34" charset="0"/>
                        <a:buChar char="•"/>
                      </a:pPr>
                      <a:r>
                        <a:rPr lang="en-ZA" sz="1100" baseline="0" dirty="0" smtClean="0"/>
                        <a:t>BASF – South Africa</a:t>
                      </a:r>
                      <a:endParaRPr lang="en-US" sz="1100" dirty="0"/>
                    </a:p>
                  </a:txBody>
                  <a:tcPr/>
                </a:tc>
                <a:tc>
                  <a:txBody>
                    <a:bodyPr/>
                    <a:lstStyle/>
                    <a:p>
                      <a:pPr marL="171450" indent="-171450" algn="l">
                        <a:buFont typeface="Arial" panose="020B0604020202020204" pitchFamily="34" charset="0"/>
                        <a:buChar char="•"/>
                      </a:pPr>
                      <a:r>
                        <a:rPr lang="en-ZA" sz="1100" baseline="0" dirty="0" smtClean="0"/>
                        <a:t>Department of Energy (DOE)</a:t>
                      </a:r>
                    </a:p>
                    <a:p>
                      <a:pPr marL="171450" indent="-171450" algn="l">
                        <a:buFont typeface="Arial" panose="020B0604020202020204" pitchFamily="34" charset="0"/>
                        <a:buChar char="•"/>
                      </a:pPr>
                      <a:r>
                        <a:rPr lang="en-ZA" sz="1100" baseline="0" dirty="0" smtClean="0"/>
                        <a:t>Department of Public Works (DPW)</a:t>
                      </a:r>
                    </a:p>
                    <a:p>
                      <a:pPr marL="171450" indent="-171450" algn="l">
                        <a:buFont typeface="Arial" panose="020B0604020202020204" pitchFamily="34" charset="0"/>
                        <a:buChar char="•"/>
                      </a:pPr>
                      <a:r>
                        <a:rPr lang="en-ZA" sz="1100" baseline="0" dirty="0" smtClean="0"/>
                        <a:t>CIDB</a:t>
                      </a:r>
                    </a:p>
                    <a:p>
                      <a:pPr marL="171450" indent="-171450" algn="l">
                        <a:buFont typeface="Arial" panose="020B0604020202020204" pitchFamily="34" charset="0"/>
                        <a:buChar char="•"/>
                      </a:pPr>
                      <a:r>
                        <a:rPr lang="en-ZA" sz="1100" baseline="0" dirty="0" smtClean="0"/>
                        <a:t>City of Johannesburg</a:t>
                      </a:r>
                      <a:endParaRPr lang="en-US" sz="1100" dirty="0"/>
                    </a:p>
                  </a:txBody>
                  <a:tcPr/>
                </a:tc>
                <a:tc>
                  <a:txBody>
                    <a:bodyPr/>
                    <a:lstStyle/>
                    <a:p>
                      <a:pPr marL="171450" indent="-171450" algn="l">
                        <a:buFont typeface="Arial" panose="020B0604020202020204" pitchFamily="34" charset="0"/>
                        <a:buChar char="•"/>
                      </a:pPr>
                      <a:r>
                        <a:rPr lang="en-ZA" sz="1100" baseline="0" dirty="0" smtClean="0"/>
                        <a:t>South African Cities Network (SACN)</a:t>
                      </a:r>
                    </a:p>
                    <a:p>
                      <a:pPr marL="171450" indent="-171450" algn="l">
                        <a:buFont typeface="Arial" panose="020B0604020202020204" pitchFamily="34" charset="0"/>
                        <a:buChar char="•"/>
                      </a:pPr>
                      <a:r>
                        <a:rPr lang="en-ZA" sz="1100" baseline="0" dirty="0" smtClean="0"/>
                        <a:t>South African Institute of Architects</a:t>
                      </a:r>
                    </a:p>
                    <a:p>
                      <a:pPr marL="171450" indent="-171450" algn="l">
                        <a:buFont typeface="Arial" panose="020B0604020202020204" pitchFamily="34" charset="0"/>
                        <a:buChar char="•"/>
                      </a:pPr>
                      <a:r>
                        <a:rPr lang="en-ZA" sz="1100" baseline="0" dirty="0" smtClean="0"/>
                        <a:t>CSIR</a:t>
                      </a:r>
                    </a:p>
                    <a:p>
                      <a:pPr marL="171450" indent="-171450" algn="l">
                        <a:buFont typeface="Arial" panose="020B0604020202020204" pitchFamily="34" charset="0"/>
                        <a:buChar char="•"/>
                      </a:pPr>
                      <a:r>
                        <a:rPr lang="en-ZA" sz="1100" baseline="0" dirty="0" smtClean="0"/>
                        <a:t>University of Johannesburg</a:t>
                      </a:r>
                    </a:p>
                    <a:p>
                      <a:pPr marL="171450" indent="-171450" algn="l">
                        <a:buFont typeface="Arial" panose="020B0604020202020204" pitchFamily="34" charset="0"/>
                        <a:buChar char="•"/>
                      </a:pPr>
                      <a:endParaRPr lang="en-ZA" sz="1100" baseline="0" dirty="0" smtClean="0"/>
                    </a:p>
                  </a:txBody>
                  <a:tcPr/>
                </a:tc>
                <a:extLst>
                  <a:ext uri="{0D108BD9-81ED-4DB2-BD59-A6C34878D82A}">
                    <a16:rowId xmlns:a16="http://schemas.microsoft.com/office/drawing/2014/main" val="10001"/>
                  </a:ext>
                </a:extLst>
              </a:tr>
              <a:tr h="1210548">
                <a:tc>
                  <a:txBody>
                    <a:bodyPr/>
                    <a:lstStyle/>
                    <a:p>
                      <a:pPr algn="ctr"/>
                      <a:r>
                        <a:rPr lang="en-ZA" sz="1400" dirty="0" smtClean="0"/>
                        <a:t>Urban/ Settlement Scale</a:t>
                      </a:r>
                      <a:endParaRPr lang="en-US" sz="1400" dirty="0"/>
                    </a:p>
                  </a:txBody>
                  <a:tcPr/>
                </a:tc>
                <a:tc>
                  <a:txBody>
                    <a:bodyPr/>
                    <a:lstStyle/>
                    <a:p>
                      <a:pPr marL="171450" indent="-171450" algn="l">
                        <a:buFont typeface="Arial" panose="020B0604020202020204" pitchFamily="34" charset="0"/>
                        <a:buChar char="•"/>
                      </a:pPr>
                      <a:r>
                        <a:rPr lang="en-ZA" sz="1100" dirty="0" smtClean="0"/>
                        <a:t>Designing, Implementing and Measuring Sustainable Urban Development (DIMSUD</a:t>
                      </a:r>
                      <a:r>
                        <a:rPr lang="en-ZA" sz="1100" baseline="0" dirty="0" smtClean="0"/>
                        <a:t> </a:t>
                      </a:r>
                      <a:r>
                        <a:rPr lang="en-ZA" sz="1100" dirty="0" smtClean="0"/>
                        <a:t>2002 – 2004)</a:t>
                      </a:r>
                      <a:endParaRPr lang="en-ZA" sz="1100" baseline="0" dirty="0" smtClean="0"/>
                    </a:p>
                    <a:p>
                      <a:pPr marL="171450" indent="-171450" algn="l">
                        <a:buFont typeface="Arial" panose="020B0604020202020204" pitchFamily="34" charset="0"/>
                        <a:buChar char="•"/>
                      </a:pPr>
                      <a:r>
                        <a:rPr lang="en-ZA" sz="1100" baseline="0" dirty="0" smtClean="0"/>
                        <a:t>City-of-Johannesburg Sustainable Housing Policy (2000 – 2004)</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baseline="0" dirty="0" smtClean="0"/>
                        <a:t>Green-City Start-up Awards</a:t>
                      </a:r>
                      <a:endParaRPr lang="en-US" sz="1100" dirty="0" smtClean="0"/>
                    </a:p>
                  </a:txBody>
                  <a:tcPr/>
                </a:tc>
                <a:tc>
                  <a:txBody>
                    <a:bodyPr/>
                    <a:lstStyle/>
                    <a:p>
                      <a:pPr marL="171450" indent="-171450" algn="l">
                        <a:buFont typeface="Arial" panose="020B0604020202020204" pitchFamily="34" charset="0"/>
                        <a:buChar char="•"/>
                      </a:pPr>
                      <a:endParaRPr lang="en-ZA" sz="1100" baseline="0" dirty="0" smtClean="0"/>
                    </a:p>
                  </a:txBody>
                  <a:tcPr/>
                </a:tc>
                <a:tc>
                  <a:txBody>
                    <a:bodyPr/>
                    <a:lstStyle/>
                    <a:p>
                      <a:pPr marL="171450" indent="-171450" algn="l">
                        <a:buFont typeface="Arial" panose="020B0604020202020204" pitchFamily="34" charset="0"/>
                        <a:buChar char="•"/>
                      </a:pPr>
                      <a:r>
                        <a:rPr lang="en-ZA" sz="1100" baseline="0" dirty="0" smtClean="0"/>
                        <a:t>Department of Human Settlements</a:t>
                      </a:r>
                    </a:p>
                    <a:p>
                      <a:pPr marL="171450" indent="-171450" algn="l">
                        <a:buFont typeface="Arial" panose="020B0604020202020204" pitchFamily="34" charset="0"/>
                        <a:buChar char="•"/>
                      </a:pPr>
                      <a:r>
                        <a:rPr lang="en-ZA" sz="1100" baseline="0" dirty="0" smtClean="0"/>
                        <a:t>City of Johannesburg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baseline="0" dirty="0" smtClean="0"/>
                        <a:t>Several Local Authorities (Africa, Europe, Latin America)</a:t>
                      </a:r>
                    </a:p>
                  </a:txBody>
                  <a:tcPr/>
                </a:tc>
                <a:tc>
                  <a:txBody>
                    <a:bodyPr/>
                    <a:lstStyle/>
                    <a:p>
                      <a:pPr marL="171450" indent="-171450" algn="l">
                        <a:buFont typeface="Arial" panose="020B0604020202020204" pitchFamily="34" charset="0"/>
                        <a:buChar char="•"/>
                      </a:pPr>
                      <a:r>
                        <a:rPr lang="en-ZA" sz="1100" baseline="0" dirty="0" smtClean="0"/>
                        <a:t>South African Cities Network (SACN)</a:t>
                      </a:r>
                    </a:p>
                    <a:p>
                      <a:pPr marL="171450" indent="-171450" algn="l">
                        <a:buFont typeface="Arial" panose="020B0604020202020204" pitchFamily="34" charset="0"/>
                        <a:buChar char="•"/>
                      </a:pPr>
                      <a:r>
                        <a:rPr lang="en-ZA" sz="1100" baseline="0" dirty="0" smtClean="0"/>
                        <a:t>Sustainable Energy Africa (SEA)</a:t>
                      </a:r>
                    </a:p>
                    <a:p>
                      <a:pPr marL="171450" indent="-171450" algn="l">
                        <a:buFont typeface="Arial" panose="020B0604020202020204" pitchFamily="34" charset="0"/>
                        <a:buChar char="•"/>
                      </a:pPr>
                      <a:r>
                        <a:rPr lang="en-ZA" sz="1100" baseline="0" dirty="0" smtClean="0"/>
                        <a:t>Several Universities (Africa, Europe, Latin America)</a:t>
                      </a:r>
                    </a:p>
                  </a:txBody>
                  <a:tcPr/>
                </a:tc>
                <a:extLst>
                  <a:ext uri="{0D108BD9-81ED-4DB2-BD59-A6C34878D82A}">
                    <a16:rowId xmlns:a16="http://schemas.microsoft.com/office/drawing/2014/main" val="10002"/>
                  </a:ext>
                </a:extLst>
              </a:tr>
              <a:tr h="889680">
                <a:tc>
                  <a:txBody>
                    <a:bodyPr/>
                    <a:lstStyle/>
                    <a:p>
                      <a:pPr algn="ctr"/>
                      <a:r>
                        <a:rPr lang="en-ZA" sz="1400" dirty="0" smtClean="0"/>
                        <a:t>Policy/ Frameworks and  Institutional Structuring</a:t>
                      </a:r>
                      <a:endParaRPr lang="en-US" sz="1400" dirty="0"/>
                    </a:p>
                  </a:txBody>
                  <a:tcPr/>
                </a:tc>
                <a:tc>
                  <a:txBody>
                    <a:bodyPr/>
                    <a:lstStyle/>
                    <a:p>
                      <a:pPr marL="171450" indent="-171450" algn="l">
                        <a:buFont typeface="Arial" panose="020B0604020202020204" pitchFamily="34" charset="0"/>
                        <a:buChar char="•"/>
                      </a:pPr>
                      <a:r>
                        <a:rPr lang="en-ZA" sz="1100" dirty="0" smtClean="0"/>
                        <a:t>Climate Leadership</a:t>
                      </a:r>
                      <a:r>
                        <a:rPr lang="en-ZA" sz="1100" baseline="0" dirty="0" smtClean="0"/>
                        <a:t> for Sustainable Energy Transitions - 4-Cycles with GIZ and Wits (2010 – 2014).</a:t>
                      </a:r>
                    </a:p>
                    <a:p>
                      <a:pPr marL="171450" indent="-171450" algn="l">
                        <a:buFont typeface="Arial" panose="020B0604020202020204" pitchFamily="34" charset="0"/>
                        <a:buChar char="•"/>
                      </a:pPr>
                      <a:r>
                        <a:rPr lang="en-ZA" sz="1100" baseline="0" dirty="0" smtClean="0"/>
                        <a:t>Green Building Rating Tools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dirty="0" smtClean="0"/>
                        <a:t>Leadership</a:t>
                      </a:r>
                      <a:r>
                        <a:rPr lang="en-ZA" sz="1100" baseline="0" dirty="0" smtClean="0"/>
                        <a:t> Programme Participants from Public, Private Sector and Civil Society</a:t>
                      </a:r>
                      <a:endParaRPr lang="en-US" sz="1100" dirty="0" smtClean="0"/>
                    </a:p>
                    <a:p>
                      <a:pPr marL="171450" indent="-171450" algn="l">
                        <a:buFont typeface="Arial" panose="020B0604020202020204" pitchFamily="34" charset="0"/>
                        <a:buChar char="•"/>
                      </a:pPr>
                      <a:endParaRPr lang="en-ZA" sz="1100" baseline="0" dirty="0" smtClean="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dirty="0" smtClean="0"/>
                        <a:t>Leadership</a:t>
                      </a:r>
                      <a:r>
                        <a:rPr lang="en-ZA" sz="1100" baseline="0" dirty="0" smtClean="0"/>
                        <a:t> Programme Participants from Public, Private Sector and Civil Society</a:t>
                      </a:r>
                      <a:endParaRPr lang="en-US" sz="1100" dirty="0" smtClean="0"/>
                    </a:p>
                  </a:txBody>
                  <a:tcPr/>
                </a:tc>
                <a:tc>
                  <a:txBody>
                    <a:bodyPr/>
                    <a:lstStyle/>
                    <a:p>
                      <a:pPr marL="171450" indent="-171450" algn="l">
                        <a:buFont typeface="Arial" panose="020B0604020202020204" pitchFamily="34" charset="0"/>
                        <a:buChar char="•"/>
                      </a:pPr>
                      <a:r>
                        <a:rPr lang="en-ZA" sz="1100" baseline="0" dirty="0" smtClean="0"/>
                        <a:t>GIZ</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baseline="0" dirty="0" smtClean="0"/>
                        <a:t>Green Building Council of South Africa (GBCSA)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dirty="0" smtClean="0"/>
                        <a:t>Leadership</a:t>
                      </a:r>
                      <a:r>
                        <a:rPr lang="en-ZA" sz="1100" baseline="0" dirty="0" smtClean="0"/>
                        <a:t> Programme Participants from Public, Private Sector and Civil Society</a:t>
                      </a:r>
                    </a:p>
                  </a:txBody>
                  <a:tcPr/>
                </a:tc>
                <a:extLst>
                  <a:ext uri="{0D108BD9-81ED-4DB2-BD59-A6C34878D82A}">
                    <a16:rowId xmlns:a16="http://schemas.microsoft.com/office/drawing/2014/main" val="10003"/>
                  </a:ext>
                </a:extLst>
              </a:tr>
              <a:tr h="914399">
                <a:tc>
                  <a:txBody>
                    <a:bodyPr/>
                    <a:lstStyle/>
                    <a:p>
                      <a:pPr algn="ctr"/>
                      <a:r>
                        <a:rPr lang="en-ZA" sz="1400" dirty="0" smtClean="0"/>
                        <a:t>Markets, Behaviour</a:t>
                      </a:r>
                      <a:r>
                        <a:rPr lang="en-ZA" sz="1400" baseline="0" dirty="0" smtClean="0"/>
                        <a:t> Change &amp; Transitioning</a:t>
                      </a:r>
                      <a:endParaRPr lang="en-US" sz="1400" dirty="0"/>
                    </a:p>
                  </a:txBody>
                  <a:tcPr/>
                </a:tc>
                <a:tc>
                  <a:txBody>
                    <a:bodyPr/>
                    <a:lstStyle/>
                    <a:p>
                      <a:pPr marL="171450" indent="-171450" algn="l">
                        <a:buFont typeface="Arial" panose="020B0604020202020204" pitchFamily="34" charset="0"/>
                        <a:buChar char="•"/>
                      </a:pPr>
                      <a:r>
                        <a:rPr lang="en-ZA" sz="1100" baseline="0" dirty="0" smtClean="0"/>
                        <a:t>Botswana Dialogue with the Dalai Lama on </a:t>
                      </a:r>
                      <a:r>
                        <a:rPr lang="en-ZA" sz="1100" baseline="0" dirty="0" err="1" smtClean="0"/>
                        <a:t>Botho</a:t>
                      </a:r>
                      <a:r>
                        <a:rPr lang="en-ZA" sz="1100" baseline="0" dirty="0" smtClean="0"/>
                        <a:t>/Ubuntu for Human Flourishing (in Collaboration with Mind &amp; Life USA) (2017)</a:t>
                      </a:r>
                    </a:p>
                  </a:txBody>
                  <a:tcPr/>
                </a:tc>
                <a:tc>
                  <a:txBody>
                    <a:bodyPr/>
                    <a:lstStyle/>
                    <a:p>
                      <a:pPr marL="171450" indent="-171450" algn="l">
                        <a:buFont typeface="Arial" panose="020B0604020202020204" pitchFamily="34" charset="0"/>
                        <a:buChar char="•"/>
                      </a:pPr>
                      <a:endParaRPr lang="en-ZA" sz="1100" baseline="0" dirty="0" smtClean="0"/>
                    </a:p>
                  </a:txBody>
                  <a:tcPr/>
                </a:tc>
                <a:tc>
                  <a:txBody>
                    <a:bodyPr/>
                    <a:lstStyle/>
                    <a:p>
                      <a:pPr marL="171450" indent="-171450" algn="l">
                        <a:buFont typeface="Arial" panose="020B0604020202020204" pitchFamily="34" charset="0"/>
                        <a:buChar char="•"/>
                      </a:pPr>
                      <a:r>
                        <a:rPr lang="en-ZA" sz="1100" baseline="0" dirty="0" smtClean="0"/>
                        <a:t>Government of Botswana</a:t>
                      </a:r>
                    </a:p>
                  </a:txBody>
                  <a:tcPr/>
                </a:tc>
                <a:tc>
                  <a:txBody>
                    <a:bodyPr/>
                    <a:lstStyle/>
                    <a:p>
                      <a:pPr marL="171450" indent="-171450" algn="l">
                        <a:buFont typeface="Arial" panose="020B0604020202020204" pitchFamily="34" charset="0"/>
                        <a:buChar char="•"/>
                      </a:pPr>
                      <a:r>
                        <a:rPr lang="en-ZA" sz="1100" baseline="0" dirty="0" smtClean="0"/>
                        <a:t>Mind &amp; Life USA </a:t>
                      </a:r>
                    </a:p>
                    <a:p>
                      <a:pPr marL="171450" indent="-171450" algn="l">
                        <a:buFont typeface="Arial" panose="020B0604020202020204" pitchFamily="34" charset="0"/>
                        <a:buChar char="•"/>
                      </a:pPr>
                      <a:r>
                        <a:rPr lang="en-ZA" sz="1100" baseline="0" dirty="0" smtClean="0"/>
                        <a:t>University of Botswana</a:t>
                      </a:r>
                    </a:p>
                  </a:txBody>
                  <a:tcPr/>
                </a:tc>
                <a:extLst>
                  <a:ext uri="{0D108BD9-81ED-4DB2-BD59-A6C34878D82A}">
                    <a16:rowId xmlns:a16="http://schemas.microsoft.com/office/drawing/2014/main" val="10004"/>
                  </a:ext>
                </a:extLst>
              </a:tr>
            </a:tbl>
          </a:graphicData>
        </a:graphic>
      </p:graphicFrame>
      <p:sp>
        <p:nvSpPr>
          <p:cNvPr id="4" name="Title 1"/>
          <p:cNvSpPr txBox="1">
            <a:spLocks/>
          </p:cNvSpPr>
          <p:nvPr/>
        </p:nvSpPr>
        <p:spPr>
          <a:xfrm>
            <a:off x="68035" y="76200"/>
            <a:ext cx="9035143" cy="609600"/>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182880"/>
            <a:r>
              <a:rPr lang="en-ZA" sz="2400" dirty="0" smtClean="0">
                <a:solidFill>
                  <a:schemeClr val="tx1"/>
                </a:solidFill>
                <a:latin typeface="Aharoni" pitchFamily="2" charset="-79"/>
                <a:cs typeface="Aharoni" pitchFamily="2" charset="-79"/>
              </a:rPr>
              <a:t>SAMPLE COLLABORATIONS &amp; PARTNERSHIPS AT WITS</a:t>
            </a:r>
            <a:endParaRPr lang="en-US" sz="2400" dirty="0">
              <a:solidFill>
                <a:schemeClr val="tx1"/>
              </a:solidFill>
              <a:latin typeface="Aharoni" pitchFamily="2" charset="-79"/>
              <a:cs typeface="Aharoni" pitchFamily="2" charset="-79"/>
            </a:endParaRPr>
          </a:p>
        </p:txBody>
      </p:sp>
    </p:spTree>
    <p:extLst>
      <p:ext uri="{BB962C8B-B14F-4D97-AF65-F5344CB8AC3E}">
        <p14:creationId xmlns:p14="http://schemas.microsoft.com/office/powerpoint/2010/main" val="31214993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Category xmlns="c88c95d7-c677-4fb8-ae3a-09b92888576a"/>
    <TaxCatchAll xmlns="04f8aa70-7e56-4b6c-876e-82692cd4222e"/>
    <_dlc_DocId xmlns="04f8aa70-7e56-4b6c-876e-82692cd4222e">NRCS-1797567310-208</_dlc_DocId>
    <_dlc_DocIdUrl xmlns="04f8aa70-7e56-4b6c-876e-82692cd4222e">
      <Url>http://prod.nrcs.local/_layouts/15/DocIdRedir.aspx?ID=NRCS-1797567310-208</Url>
      <Description>NRCS-1797567310-208</Description>
    </_dlc_DocIdUrl>
    <Tag xmlns="c88c95d7-c677-4fb8-ae3a-09b92888576a">Form</Tag>
    <Business_x0020_Unit xmlns="04f8aa70-7e56-4b6c-876e-82692cd4222e" xsi:nil="true"/>
    <Year xmlns="c88c95d7-c677-4fb8-ae3a-09b92888576a" xsi:nil="true"/>
    <Quarter xmlns="c88c95d7-c677-4fb8-ae3a-09b92888576a"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4F88CAEA5109A8478A5F4AFD8FAB5222" ma:contentTypeVersion="10" ma:contentTypeDescription="Create a new document." ma:contentTypeScope="" ma:versionID="dd74f00249ec20964132a5dea9dcc866">
  <xsd:schema xmlns:xsd="http://www.w3.org/2001/XMLSchema" xmlns:xs="http://www.w3.org/2001/XMLSchema" xmlns:p="http://schemas.microsoft.com/office/2006/metadata/properties" xmlns:ns1="http://schemas.microsoft.com/sharepoint/v3" xmlns:ns2="04f8aa70-7e56-4b6c-876e-82692cd4222e" xmlns:ns3="c88c95d7-c677-4fb8-ae3a-09b92888576a" targetNamespace="http://schemas.microsoft.com/office/2006/metadata/properties" ma:root="true" ma:fieldsID="c6afb9e0a094ee3bd2421800454f811e" ns1:_="" ns2:_="" ns3:_="">
    <xsd:import namespace="http://schemas.microsoft.com/sharepoint/v3"/>
    <xsd:import namespace="04f8aa70-7e56-4b6c-876e-82692cd4222e"/>
    <xsd:import namespace="c88c95d7-c677-4fb8-ae3a-09b92888576a"/>
    <xsd:element name="properties">
      <xsd:complexType>
        <xsd:sequence>
          <xsd:element name="documentManagement">
            <xsd:complexType>
              <xsd:all>
                <xsd:element ref="ns1:PublishingStartDate" minOccurs="0"/>
                <xsd:element ref="ns1:PublishingExpirationDate" minOccurs="0"/>
                <xsd:element ref="ns2:SharedWithUsers" minOccurs="0"/>
                <xsd:element ref="ns3:Category" minOccurs="0"/>
                <xsd:element ref="ns2:TaxCatchAll" minOccurs="0"/>
                <xsd:element ref="ns2:_dlc_DocId" minOccurs="0"/>
                <xsd:element ref="ns2:_dlc_DocIdUrl" minOccurs="0"/>
                <xsd:element ref="ns2:_dlc_DocIdPersistId" minOccurs="0"/>
                <xsd:element ref="ns2:Business_x0020_Unit" minOccurs="0"/>
                <xsd:element ref="ns3:Tag" minOccurs="0"/>
                <xsd:element ref="ns3:Year" minOccurs="0"/>
                <xsd:element ref="ns3:Quart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f8aa70-7e56-4b6c-876e-82692cd422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2" nillable="true" ma:displayName="Taxonomy Catch All Column" ma:hidden="true" ma:list="{c75ffc17-69a3-404d-9a64-3854396bdc4f}" ma:internalName="TaxCatchAll" ma:showField="CatchAllData" ma:web="04f8aa70-7e56-4b6c-876e-82692cd4222e">
      <xsd:complexType>
        <xsd:complexContent>
          <xsd:extension base="dms:MultiChoiceLookup">
            <xsd:sequence>
              <xsd:element name="Value" type="dms:Lookup" maxOccurs="unbounded" minOccurs="0" nillable="true"/>
            </xsd:sequence>
          </xsd:extension>
        </xsd:complexContent>
      </xsd:complexType>
    </xsd:element>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element name="Business_x0020_Unit" ma:index="16" nillable="true" ma:displayName="Business Unit" ma:format="Dropdown" ma:internalName="Business_x0020_Unit">
      <xsd:simpleType>
        <xsd:restriction base="dms:Choice">
          <xsd:enumeration value="Automotive"/>
          <xsd:enumeration value="Food and Associated Industries"/>
          <xsd:enumeration value="Legal Metrology"/>
          <xsd:enumeration value="Legal"/>
          <xsd:enumeration value="Human Resoure"/>
          <xsd:enumeration value="CMM"/>
          <xsd:enumeration value="Electrotech"/>
          <xsd:enumeration value="Internal Audit"/>
          <xsd:enumeration value="NBR"/>
          <xsd:enumeration value="RRD"/>
        </xsd:restriction>
      </xsd:simpleType>
    </xsd:element>
  </xsd:schema>
  <xsd:schema xmlns:xsd="http://www.w3.org/2001/XMLSchema" xmlns:xs="http://www.w3.org/2001/XMLSchema" xmlns:dms="http://schemas.microsoft.com/office/2006/documentManagement/types" xmlns:pc="http://schemas.microsoft.com/office/infopath/2007/PartnerControls" targetNamespace="c88c95d7-c677-4fb8-ae3a-09b92888576a" elementFormDefault="qualified">
    <xsd:import namespace="http://schemas.microsoft.com/office/2006/documentManagement/types"/>
    <xsd:import namespace="http://schemas.microsoft.com/office/infopath/2007/PartnerControls"/>
    <xsd:element name="Category" ma:index="11" nillable="true" ma:displayName="Category" ma:internalName="Category">
      <xsd:complexType>
        <xsd:complexContent>
          <xsd:extension base="dms:MultiChoice">
            <xsd:sequence>
              <xsd:element name="Value" maxOccurs="unbounded" minOccurs="0" nillable="true">
                <xsd:simpleType>
                  <xsd:restriction base="dms:Choice">
                    <xsd:enumeration value="Motorcycle"/>
                    <xsd:enumeration value="Load Bodies"/>
                    <xsd:enumeration value="Tractors"/>
                    <xsd:enumeration value="O3/O4 Vehicle Homologation"/>
                    <xsd:enumeration value="O1/O2 Vehicle Homologation"/>
                    <xsd:enumeration value="N2/N3 vehicle Homologation"/>
                    <xsd:enumeration value="N1 Vehicle Homologation"/>
                    <xsd:enumeration value="M2/M3 Vehicle Homologation"/>
                    <xsd:enumeration value="M1 Vehicle Homologation"/>
                    <xsd:enumeration value="General"/>
                    <xsd:enumeration value="Approval Requirements"/>
                  </xsd:restriction>
                </xsd:simpleType>
              </xsd:element>
            </xsd:sequence>
          </xsd:extension>
        </xsd:complexContent>
      </xsd:complexType>
    </xsd:element>
    <xsd:element name="Tag" ma:index="17" nillable="true" ma:displayName="Tag" ma:default="Form" ma:format="Dropdown" ma:internalName="Tag">
      <xsd:simpleType>
        <xsd:restriction base="dms:Choice">
          <xsd:enumeration value="Form"/>
          <xsd:enumeration value="General"/>
        </xsd:restriction>
      </xsd:simpleType>
    </xsd:element>
    <xsd:element name="Year" ma:index="18" nillable="true" ma:displayName="Year" ma:internalName="Year" ma:percentage="FALSE">
      <xsd:simpleType>
        <xsd:restriction base="dms:Number"/>
      </xsd:simpleType>
    </xsd:element>
    <xsd:element name="Quarter" ma:index="19" nillable="true" ma:displayName="Quarter" ma:internalName="Quarter" ma:percentage="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14A08E-AC6E-4DE6-A9B9-6B800D4860F6}"/>
</file>

<file path=customXml/itemProps2.xml><?xml version="1.0" encoding="utf-8"?>
<ds:datastoreItem xmlns:ds="http://schemas.openxmlformats.org/officeDocument/2006/customXml" ds:itemID="{15032A64-F2D2-4800-AF6D-E06ED151CD53}"/>
</file>

<file path=customXml/itemProps3.xml><?xml version="1.0" encoding="utf-8"?>
<ds:datastoreItem xmlns:ds="http://schemas.openxmlformats.org/officeDocument/2006/customXml" ds:itemID="{887496FF-ACFF-4A26-9EA8-AC06C22EC6A4}"/>
</file>

<file path=customXml/itemProps4.xml><?xml version="1.0" encoding="utf-8"?>
<ds:datastoreItem xmlns:ds="http://schemas.openxmlformats.org/officeDocument/2006/customXml" ds:itemID="{FC6A3776-A7E8-4A51-8D5B-65505631077F}"/>
</file>

<file path=docProps/app.xml><?xml version="1.0" encoding="utf-8"?>
<Properties xmlns="http://schemas.openxmlformats.org/officeDocument/2006/extended-properties" xmlns:vt="http://schemas.openxmlformats.org/officeDocument/2006/docPropsVTypes">
  <Template/>
  <TotalTime>3103</TotalTime>
  <Words>1071</Words>
  <Application>Microsoft Office PowerPoint</Application>
  <PresentationFormat>On-screen Show (4:3)</PresentationFormat>
  <Paragraphs>219</Paragraphs>
  <Slides>11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Aharoni</vt:lpstr>
      <vt:lpstr>Arial</vt:lpstr>
      <vt:lpstr>Arial Unicode MS</vt:lpstr>
      <vt:lpstr>Calibri</vt:lpstr>
      <vt:lpstr>Lucida Sans Unicode</vt:lpstr>
      <vt:lpstr>Times New Roman</vt:lpstr>
      <vt:lpstr>Verdana</vt:lpstr>
      <vt:lpstr>Wingdings 2</vt:lpstr>
      <vt:lpstr>Wingdings 3</vt:lpstr>
      <vt:lpstr>Concourse</vt:lpstr>
      <vt:lpstr>PRESENTATION AT THE 8TH ANNUAL BUILDING CONTROL OFFICERS’ CONVENTION– City of Johannesburg,  November 22, 2018</vt:lpstr>
      <vt:lpstr>CHALLENGES &amp; URGENCY: Planetary Thresholds Overshoot &amp; Call to One-Planet-Lifestyles</vt:lpstr>
      <vt:lpstr>CHALLENGES &amp; URGENCY: Planetary Thresholds Overshoot &amp; Call to One-Planet-Lifestyles</vt:lpstr>
      <vt:lpstr>PATHS, PROCESSES &amp; EXPERIENCES: Socio-Technical Interventions Within 3Ps Principles: People, Place, Planet</vt:lpstr>
      <vt:lpstr>PATHS, PROCESSES &amp; EXPERIENCES: Socio-Technical Interventions Within 3Ps Principles: People, Place, Planet</vt:lpstr>
      <vt:lpstr>PATHS, PROCESSES &amp; EXPERIENCES: ENERGY PERSPECTIVES </vt:lpstr>
      <vt:lpstr>PATHS, PROCESSES &amp; EXPERIENCES: Building-Scale </vt:lpstr>
      <vt:lpstr>SUSTAINABLE BUILT ENVIRONMENT –  Sample of Aspirations &amp; Transitioning Tools </vt:lpstr>
      <vt:lpstr>PowerPoint Presentation</vt:lpstr>
      <vt:lpstr>SAMPLE COLLABORATIONS &amp; PARTNERSHIPS: CURRICULUM OUTCOME </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Industry gains from  the NCA regulations, 2013</dc:title>
  <dc:creator>ismail - [2010]</dc:creator>
  <cp:lastModifiedBy>Semakaleng Masilo</cp:lastModifiedBy>
  <cp:revision>416</cp:revision>
  <cp:lastPrinted>2017-06-18T12:00:01Z</cp:lastPrinted>
  <dcterms:created xsi:type="dcterms:W3CDTF">2014-03-06T08:36:51Z</dcterms:created>
  <dcterms:modified xsi:type="dcterms:W3CDTF">2018-11-21T17:22:22Z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0x0101004F88CAEA5109A8478A5F4AFD8FAB5222</vt:lpwstr>
  </property>
  <property fmtid="{D5CDD505-2E9C-101B-9397-08002B2CF9AE}" pid="3" name="_dlc_DocIdItemGuid">
    <vt:lpwstr>7a86443d-ce2f-4f20-8fa2-289b1b8764eb</vt:lpwstr>
  </property>
</Properties>
</file>