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27.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60" r:id="rId4"/>
    <p:sldId id="261" r:id="rId5"/>
    <p:sldId id="262" r:id="rId6"/>
    <p:sldId id="297" r:id="rId7"/>
    <p:sldId id="263" r:id="rId8"/>
    <p:sldId id="264" r:id="rId9"/>
    <p:sldId id="265" r:id="rId10"/>
    <p:sldId id="266" r:id="rId11"/>
    <p:sldId id="271" r:id="rId12"/>
    <p:sldId id="273" r:id="rId13"/>
    <p:sldId id="267" r:id="rId14"/>
    <p:sldId id="272" r:id="rId15"/>
    <p:sldId id="301" r:id="rId16"/>
    <p:sldId id="274" r:id="rId17"/>
    <p:sldId id="275" r:id="rId18"/>
    <p:sldId id="276" r:id="rId19"/>
    <p:sldId id="304" r:id="rId20"/>
    <p:sldId id="307" r:id="rId21"/>
    <p:sldId id="308" r:id="rId22"/>
    <p:sldId id="302" r:id="rId23"/>
    <p:sldId id="279" r:id="rId24"/>
    <p:sldId id="298" r:id="rId25"/>
    <p:sldId id="299" r:id="rId26"/>
    <p:sldId id="303" r:id="rId27"/>
    <p:sldId id="281" r:id="rId28"/>
    <p:sldId id="282" r:id="rId29"/>
    <p:sldId id="283" r:id="rId30"/>
    <p:sldId id="305" r:id="rId31"/>
    <p:sldId id="306" r:id="rId32"/>
    <p:sldId id="284" r:id="rId33"/>
    <p:sldId id="289" r:id="rId34"/>
    <p:sldId id="290" r:id="rId35"/>
    <p:sldId id="291" r:id="rId36"/>
    <p:sldId id="292" r:id="rId37"/>
    <p:sldId id="300" r:id="rId38"/>
    <p:sldId id="296" r:id="rId39"/>
    <p:sldId id="293" r:id="rId40"/>
    <p:sldId id="294" r:id="rId41"/>
    <p:sldId id="295" r:id="rId42"/>
    <p:sldId id="27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3" d="100"/>
          <a:sy n="73" d="100"/>
        </p:scale>
        <p:origin x="618" y="78"/>
      </p:cViewPr>
      <p:guideLst>
        <p:guide orient="horz" pos="206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C7930B-5A49-45CE-8DD7-4C42E12E06A6}" type="datetimeFigureOut">
              <a:rPr lang="en-US" smtClean="0"/>
              <a:t>11/22/2019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1CE2F-18D3-4C5E-9432-22E18D7EB7A2}" type="slidenum">
              <a:rPr lang="en-US" smtClean="0"/>
              <a:t>‹#›</a:t>
            </a:fld>
            <a:endParaRPr lang="en-US"/>
          </a:p>
        </p:txBody>
      </p:sp>
    </p:spTree>
    <p:extLst>
      <p:ext uri="{BB962C8B-B14F-4D97-AF65-F5344CB8AC3E}">
        <p14:creationId xmlns:p14="http://schemas.microsoft.com/office/powerpoint/2010/main" val="1362856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C1CE2F-18D3-4C5E-9432-22E18D7EB7A2}" type="slidenum">
              <a:rPr lang="en-US" smtClean="0"/>
              <a:t>1</a:t>
            </a:fld>
            <a:endParaRPr lang="en-US"/>
          </a:p>
        </p:txBody>
      </p:sp>
    </p:spTree>
    <p:extLst>
      <p:ext uri="{BB962C8B-B14F-4D97-AF65-F5344CB8AC3E}">
        <p14:creationId xmlns:p14="http://schemas.microsoft.com/office/powerpoint/2010/main" val="440024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C1CE2F-18D3-4C5E-9432-22E18D7EB7A2}" type="slidenum">
              <a:rPr lang="en-US" smtClean="0"/>
              <a:t>2</a:t>
            </a:fld>
            <a:endParaRPr lang="en-US"/>
          </a:p>
        </p:txBody>
      </p:sp>
    </p:spTree>
    <p:extLst>
      <p:ext uri="{BB962C8B-B14F-4D97-AF65-F5344CB8AC3E}">
        <p14:creationId xmlns:p14="http://schemas.microsoft.com/office/powerpoint/2010/main" val="1246327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E1B5FD-7248-414B-8216-3805EA27423D}" type="datetime1">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8AD94-9F7C-4DE0-B261-274E70B430E3}" type="slidenum">
              <a:rPr lang="en-US" smtClean="0"/>
              <a:t>‹#›</a:t>
            </a:fld>
            <a:endParaRPr lang="en-US"/>
          </a:p>
        </p:txBody>
      </p:sp>
    </p:spTree>
    <p:extLst>
      <p:ext uri="{BB962C8B-B14F-4D97-AF65-F5344CB8AC3E}">
        <p14:creationId xmlns:p14="http://schemas.microsoft.com/office/powerpoint/2010/main" val="161155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CD50A-8DCF-4244-B382-6725B3C8E51A}" type="datetime1">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8AD94-9F7C-4DE0-B261-274E70B430E3}" type="slidenum">
              <a:rPr lang="en-US" smtClean="0"/>
              <a:t>‹#›</a:t>
            </a:fld>
            <a:endParaRPr lang="en-US"/>
          </a:p>
        </p:txBody>
      </p:sp>
    </p:spTree>
    <p:extLst>
      <p:ext uri="{BB962C8B-B14F-4D97-AF65-F5344CB8AC3E}">
        <p14:creationId xmlns:p14="http://schemas.microsoft.com/office/powerpoint/2010/main" val="101132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CE635F-56A5-48D0-8631-F376A5216729}" type="datetime1">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8AD94-9F7C-4DE0-B261-274E70B430E3}" type="slidenum">
              <a:rPr lang="en-US" smtClean="0"/>
              <a:t>‹#›</a:t>
            </a:fld>
            <a:endParaRPr lang="en-US"/>
          </a:p>
        </p:txBody>
      </p:sp>
    </p:spTree>
    <p:extLst>
      <p:ext uri="{BB962C8B-B14F-4D97-AF65-F5344CB8AC3E}">
        <p14:creationId xmlns:p14="http://schemas.microsoft.com/office/powerpoint/2010/main" val="3129062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B04D9A-4175-4F02-BBCF-9935C86860C6}" type="datetime1">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8AD94-9F7C-4DE0-B261-274E70B430E3}" type="slidenum">
              <a:rPr lang="en-US" smtClean="0"/>
              <a:t>‹#›</a:t>
            </a:fld>
            <a:endParaRPr lang="en-US"/>
          </a:p>
        </p:txBody>
      </p:sp>
    </p:spTree>
    <p:extLst>
      <p:ext uri="{BB962C8B-B14F-4D97-AF65-F5344CB8AC3E}">
        <p14:creationId xmlns:p14="http://schemas.microsoft.com/office/powerpoint/2010/main" val="3167224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696B1-C34B-4261-A5C6-F621B150A7BD}" type="datetime1">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8AD94-9F7C-4DE0-B261-274E70B430E3}" type="slidenum">
              <a:rPr lang="en-US" smtClean="0"/>
              <a:t>‹#›</a:t>
            </a:fld>
            <a:endParaRPr lang="en-US"/>
          </a:p>
        </p:txBody>
      </p:sp>
    </p:spTree>
    <p:extLst>
      <p:ext uri="{BB962C8B-B14F-4D97-AF65-F5344CB8AC3E}">
        <p14:creationId xmlns:p14="http://schemas.microsoft.com/office/powerpoint/2010/main" val="3873596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79F253-636F-47DB-BCE0-98BB57B6E7C0}" type="datetime1">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8AD94-9F7C-4DE0-B261-274E70B430E3}" type="slidenum">
              <a:rPr lang="en-US" smtClean="0"/>
              <a:t>‹#›</a:t>
            </a:fld>
            <a:endParaRPr lang="en-US"/>
          </a:p>
        </p:txBody>
      </p:sp>
    </p:spTree>
    <p:extLst>
      <p:ext uri="{BB962C8B-B14F-4D97-AF65-F5344CB8AC3E}">
        <p14:creationId xmlns:p14="http://schemas.microsoft.com/office/powerpoint/2010/main" val="322351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1BF7DE-BAB0-4AFE-9B9D-6D2C6CEBA40D}" type="datetime1">
              <a:rPr lang="en-US" smtClean="0"/>
              <a:t>11/22/2019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38AD94-9F7C-4DE0-B261-274E70B430E3}" type="slidenum">
              <a:rPr lang="en-US" smtClean="0"/>
              <a:t>‹#›</a:t>
            </a:fld>
            <a:endParaRPr lang="en-US"/>
          </a:p>
        </p:txBody>
      </p:sp>
    </p:spTree>
    <p:extLst>
      <p:ext uri="{BB962C8B-B14F-4D97-AF65-F5344CB8AC3E}">
        <p14:creationId xmlns:p14="http://schemas.microsoft.com/office/powerpoint/2010/main" val="3986337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2FE1B8-5F3A-4355-A385-72284113FBBE}" type="datetime1">
              <a:rPr lang="en-US" smtClean="0"/>
              <a:t>11/22/2019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38AD94-9F7C-4DE0-B261-274E70B430E3}" type="slidenum">
              <a:rPr lang="en-US" smtClean="0"/>
              <a:t>‹#›</a:t>
            </a:fld>
            <a:endParaRPr lang="en-US"/>
          </a:p>
        </p:txBody>
      </p:sp>
    </p:spTree>
    <p:extLst>
      <p:ext uri="{BB962C8B-B14F-4D97-AF65-F5344CB8AC3E}">
        <p14:creationId xmlns:p14="http://schemas.microsoft.com/office/powerpoint/2010/main" val="3663292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AF144F-8739-43FE-AC03-DD868E5C7FF6}" type="datetime1">
              <a:rPr lang="en-US" smtClean="0"/>
              <a:t>11/22/2019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38AD94-9F7C-4DE0-B261-274E70B430E3}" type="slidenum">
              <a:rPr lang="en-US" smtClean="0"/>
              <a:t>‹#›</a:t>
            </a:fld>
            <a:endParaRPr lang="en-US"/>
          </a:p>
        </p:txBody>
      </p:sp>
    </p:spTree>
    <p:extLst>
      <p:ext uri="{BB962C8B-B14F-4D97-AF65-F5344CB8AC3E}">
        <p14:creationId xmlns:p14="http://schemas.microsoft.com/office/powerpoint/2010/main" val="171828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0FA56A-E7B4-489D-A271-67D1B61444AF}" type="datetime1">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8AD94-9F7C-4DE0-B261-274E70B430E3}" type="slidenum">
              <a:rPr lang="en-US" smtClean="0"/>
              <a:t>‹#›</a:t>
            </a:fld>
            <a:endParaRPr lang="en-US"/>
          </a:p>
        </p:txBody>
      </p:sp>
    </p:spTree>
    <p:extLst>
      <p:ext uri="{BB962C8B-B14F-4D97-AF65-F5344CB8AC3E}">
        <p14:creationId xmlns:p14="http://schemas.microsoft.com/office/powerpoint/2010/main" val="3902529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BE7879-4AA4-44F4-BE5D-50894725547B}" type="datetime1">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8AD94-9F7C-4DE0-B261-274E70B430E3}" type="slidenum">
              <a:rPr lang="en-US" smtClean="0"/>
              <a:t>‹#›</a:t>
            </a:fld>
            <a:endParaRPr lang="en-US"/>
          </a:p>
        </p:txBody>
      </p:sp>
    </p:spTree>
    <p:extLst>
      <p:ext uri="{BB962C8B-B14F-4D97-AF65-F5344CB8AC3E}">
        <p14:creationId xmlns:p14="http://schemas.microsoft.com/office/powerpoint/2010/main" val="164537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4FDC8A-77E4-4E63-B031-94D72F9A3B8C}" type="datetime1">
              <a:rPr lang="en-US" smtClean="0"/>
              <a:t>11/22/2019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38AD94-9F7C-4DE0-B261-274E70B430E3}" type="slidenum">
              <a:rPr lang="en-US" smtClean="0"/>
              <a:t>‹#›</a:t>
            </a:fld>
            <a:endParaRPr lang="en-US"/>
          </a:p>
        </p:txBody>
      </p:sp>
    </p:spTree>
    <p:extLst>
      <p:ext uri="{BB962C8B-B14F-4D97-AF65-F5344CB8AC3E}">
        <p14:creationId xmlns:p14="http://schemas.microsoft.com/office/powerpoint/2010/main" val="1663757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1706" y="0"/>
            <a:ext cx="11793070"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Slide Number Placeholder 1"/>
          <p:cNvSpPr>
            <a:spLocks noGrp="1"/>
          </p:cNvSpPr>
          <p:nvPr>
            <p:ph type="sldNum" sz="quarter" idx="12"/>
          </p:nvPr>
        </p:nvSpPr>
        <p:spPr>
          <a:xfrm>
            <a:off x="11582325" y="6454239"/>
            <a:ext cx="411053" cy="365125"/>
          </a:xfrm>
        </p:spPr>
        <p:txBody>
          <a:bodyPr/>
          <a:lstStyle/>
          <a:p>
            <a:pPr algn="ctr"/>
            <a:fld id="{DD4DE389-5791-4072-9875-E8740BF22665}" type="slidenum">
              <a:rPr lang="en-US" sz="1600" b="1" smtClean="0">
                <a:solidFill>
                  <a:schemeClr val="bg1"/>
                </a:solidFill>
                <a:latin typeface="Century Gothic" panose="020B0502020202020204" pitchFamily="34" charset="0"/>
              </a:rPr>
              <a:pPr algn="ctr"/>
              <a:t>1</a:t>
            </a:fld>
            <a:endParaRPr lang="en-US" sz="1600" b="1" dirty="0">
              <a:solidFill>
                <a:schemeClr val="bg1"/>
              </a:solidFill>
              <a:latin typeface="Century Gothic" panose="020B0502020202020204" pitchFamily="34" charset="0"/>
            </a:endParaRPr>
          </a:p>
        </p:txBody>
      </p:sp>
      <p:grpSp>
        <p:nvGrpSpPr>
          <p:cNvPr id="6" name="Group 5"/>
          <p:cNvGrpSpPr/>
          <p:nvPr/>
        </p:nvGrpSpPr>
        <p:grpSpPr>
          <a:xfrm>
            <a:off x="1935053" y="305556"/>
            <a:ext cx="8321894" cy="6247644"/>
            <a:chOff x="411053" y="305556"/>
            <a:chExt cx="8321894" cy="6247644"/>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9656" y="305556"/>
              <a:ext cx="6004689"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11053" y="5313402"/>
              <a:ext cx="8321894" cy="369332"/>
            </a:xfrm>
            <a:prstGeom prst="rect">
              <a:avLst/>
            </a:prstGeom>
            <a:noFill/>
          </p:spPr>
          <p:txBody>
            <a:bodyPr wrap="none" rtlCol="0">
              <a:spAutoFit/>
            </a:bodyPr>
            <a:lstStyle/>
            <a:p>
              <a:r>
                <a:rPr lang="en-US" b="1" dirty="0">
                  <a:solidFill>
                    <a:srgbClr val="002060"/>
                  </a:solidFill>
                </a:rPr>
                <a:t>A SUB-ASSOCIATION OF THE SOUTHERN AFRICAN INSTITUE OF STEEL CONSTRUCTION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6975" y="5734572"/>
              <a:ext cx="1150050" cy="818628"/>
            </a:xfrm>
            <a:prstGeom prst="rect">
              <a:avLst/>
            </a:prstGeom>
          </p:spPr>
        </p:pic>
      </p:grpSp>
    </p:spTree>
    <p:extLst>
      <p:ext uri="{BB962C8B-B14F-4D97-AF65-F5344CB8AC3E}">
        <p14:creationId xmlns:p14="http://schemas.microsoft.com/office/powerpoint/2010/main" val="3288512065"/>
      </p:ext>
    </p:extLst>
  </p:cSld>
  <p:clrMapOvr>
    <a:masterClrMapping/>
  </p:clrMapOvr>
  <p:transition spd="slow"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1705" y="0"/>
            <a:ext cx="11779623"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p:cNvSpPr txBox="1"/>
          <p:nvPr/>
        </p:nvSpPr>
        <p:spPr>
          <a:xfrm>
            <a:off x="633046" y="1166843"/>
            <a:ext cx="10917978" cy="4524315"/>
          </a:xfrm>
          <a:prstGeom prst="rect">
            <a:avLst/>
          </a:prstGeom>
          <a:noFill/>
        </p:spPr>
        <p:txBody>
          <a:bodyPr wrap="square" rtlCol="0">
            <a:spAutoFit/>
          </a:bodyPr>
          <a:lstStyle/>
          <a:p>
            <a:r>
              <a:rPr lang="en-US" sz="2400" b="1" dirty="0" smtClean="0">
                <a:solidFill>
                  <a:srgbClr val="002060"/>
                </a:solidFill>
                <a:latin typeface="Century Gothic" panose="020B0502020202020204" pitchFamily="34" charset="0"/>
              </a:rPr>
              <a:t>TABLE </a:t>
            </a:r>
            <a:r>
              <a:rPr lang="en-US" sz="2400" b="1" dirty="0">
                <a:solidFill>
                  <a:srgbClr val="002060"/>
                </a:solidFill>
                <a:latin typeface="Century Gothic" panose="020B0502020202020204" pitchFamily="34" charset="0"/>
              </a:rPr>
              <a:t>4: </a:t>
            </a:r>
            <a:r>
              <a:rPr lang="en-US" sz="2400" b="1" dirty="0" smtClean="0">
                <a:solidFill>
                  <a:srgbClr val="FF0000"/>
                </a:solidFill>
                <a:latin typeface="Century Gothic" panose="020B0502020202020204" pitchFamily="34" charset="0"/>
              </a:rPr>
              <a:t>(NEW ADDITION) </a:t>
            </a:r>
            <a:r>
              <a:rPr lang="en-US" sz="2400" b="1" dirty="0" smtClean="0">
                <a:solidFill>
                  <a:srgbClr val="002060"/>
                </a:solidFill>
                <a:latin typeface="Century Gothic" panose="020B0502020202020204" pitchFamily="34" charset="0"/>
              </a:rPr>
              <a:t>REPRESENTATIVE </a:t>
            </a:r>
            <a:r>
              <a:rPr lang="en-US" sz="2400" b="1" dirty="0">
                <a:solidFill>
                  <a:srgbClr val="002060"/>
                </a:solidFill>
                <a:latin typeface="Century Gothic" panose="020B0502020202020204" pitchFamily="34" charset="0"/>
              </a:rPr>
              <a:t>ACTIONS OF IMPACT </a:t>
            </a:r>
            <a:r>
              <a:rPr lang="en-US" sz="2400" b="1" dirty="0" smtClean="0">
                <a:solidFill>
                  <a:srgbClr val="002060"/>
                </a:solidFill>
                <a:latin typeface="Century Gothic" panose="020B0502020202020204" pitchFamily="34" charset="0"/>
              </a:rPr>
              <a:t>FORCES 	    APPLIED </a:t>
            </a:r>
            <a:r>
              <a:rPr lang="en-US" sz="2400" b="1" dirty="0">
                <a:solidFill>
                  <a:srgbClr val="002060"/>
                </a:solidFill>
                <a:latin typeface="Century Gothic" panose="020B0502020202020204" pitchFamily="34" charset="0"/>
              </a:rPr>
              <a:t>TO </a:t>
            </a:r>
            <a:r>
              <a:rPr lang="en-US" sz="2400" b="1" dirty="0" smtClean="0">
                <a:solidFill>
                  <a:srgbClr val="002060"/>
                </a:solidFill>
                <a:latin typeface="Century Gothic" panose="020B0502020202020204" pitchFamily="34" charset="0"/>
              </a:rPr>
              <a:t>BARRIERS</a:t>
            </a:r>
            <a:endParaRPr lang="en-US" sz="2400" b="1" dirty="0">
              <a:solidFill>
                <a:srgbClr val="002060"/>
              </a:solidFill>
              <a:latin typeface="Century Gothic" panose="020B0502020202020204" pitchFamily="34" charset="0"/>
            </a:endParaRPr>
          </a:p>
          <a:p>
            <a:endParaRPr lang="en-US" sz="2400" b="1" dirty="0">
              <a:solidFill>
                <a:srgbClr val="FF0000"/>
              </a:solidFill>
              <a:latin typeface="Century Gothic" panose="020B0502020202020204" pitchFamily="34" charset="0"/>
            </a:endParaRPr>
          </a:p>
          <a:p>
            <a:r>
              <a:rPr lang="en-US" sz="2400" b="1" dirty="0">
                <a:solidFill>
                  <a:srgbClr val="002060"/>
                </a:solidFill>
                <a:latin typeface="Century Gothic" panose="020B0502020202020204" pitchFamily="34" charset="0"/>
              </a:rPr>
              <a:t>TABLE 5: CLASSIFICATION OF DAMAGE IN MASONRY WALLS 	 	    	    AMENDED TO </a:t>
            </a:r>
            <a:r>
              <a:rPr lang="en-US" sz="2400" b="1" dirty="0">
                <a:solidFill>
                  <a:srgbClr val="FF0000"/>
                </a:solidFill>
                <a:latin typeface="Century Gothic" panose="020B0502020202020204" pitchFamily="34" charset="0"/>
              </a:rPr>
              <a:t>INCLUDE </a:t>
            </a:r>
            <a:r>
              <a:rPr lang="en-US" sz="2400" b="1" dirty="0" smtClean="0">
                <a:solidFill>
                  <a:srgbClr val="FF0000"/>
                </a:solidFill>
                <a:latin typeface="Century Gothic" panose="020B0502020202020204" pitchFamily="34" charset="0"/>
              </a:rPr>
              <a:t>BARRIERS</a:t>
            </a:r>
          </a:p>
          <a:p>
            <a:endParaRPr lang="en-US" sz="2400" b="1" dirty="0">
              <a:solidFill>
                <a:srgbClr val="FF000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ANNEX B: </a:t>
            </a:r>
            <a:r>
              <a:rPr lang="en-US" sz="2400" b="1" dirty="0" smtClean="0">
                <a:solidFill>
                  <a:srgbClr val="00B0F0"/>
                </a:solidFill>
                <a:latin typeface="Century Gothic" panose="020B0502020202020204" pitchFamily="34" charset="0"/>
              </a:rPr>
              <a:t>PERFORMANCE TESTS PERTAINING TO STRUCTURAL SAFETY, 	 	    SERVICEABILITY AND DURABILITY</a:t>
            </a:r>
          </a:p>
          <a:p>
            <a:endParaRPr lang="en-US" sz="2400" b="1" dirty="0" smtClean="0">
              <a:solidFill>
                <a:srgbClr val="002060"/>
              </a:solidFill>
              <a:latin typeface="Century Gothic" panose="020B0502020202020204" pitchFamily="34" charset="0"/>
            </a:endParaRPr>
          </a:p>
          <a:p>
            <a:r>
              <a:rPr lang="en-US" sz="2400" b="1" dirty="0">
                <a:solidFill>
                  <a:srgbClr val="002060"/>
                </a:solidFill>
                <a:latin typeface="Century Gothic" panose="020B0502020202020204" pitchFamily="34" charset="0"/>
              </a:rPr>
              <a:t>	 </a:t>
            </a:r>
            <a:r>
              <a:rPr lang="en-US" sz="2400" b="1" dirty="0" smtClean="0">
                <a:solidFill>
                  <a:srgbClr val="002060"/>
                </a:solidFill>
                <a:latin typeface="Century Gothic" panose="020B0502020202020204" pitchFamily="34" charset="0"/>
              </a:rPr>
              <a:t>   </a:t>
            </a:r>
            <a:r>
              <a:rPr lang="en-US" sz="2400" b="1" dirty="0" smtClean="0">
                <a:solidFill>
                  <a:srgbClr val="FF0000"/>
                </a:solidFill>
                <a:latin typeface="Century Gothic" panose="020B0502020202020204" pitchFamily="34" charset="0"/>
              </a:rPr>
              <a:t>(NEW) </a:t>
            </a:r>
            <a:r>
              <a:rPr lang="en-US" sz="2400" b="1" dirty="0" smtClean="0">
                <a:solidFill>
                  <a:srgbClr val="002060"/>
                </a:solidFill>
                <a:latin typeface="Century Gothic" panose="020B0502020202020204" pitchFamily="34" charset="0"/>
              </a:rPr>
              <a:t>CLAUSE B.2.8 IMPACT TEST FOR GLASS WALLS, PARTITIONS 	    AND BARRIERS TO COMPLY WITH SANS 1263-1</a:t>
            </a:r>
            <a:r>
              <a:rPr lang="en-US" sz="2400" b="1" dirty="0" smtClean="0">
                <a:solidFill>
                  <a:srgbClr val="FF0000"/>
                </a:solidFill>
                <a:latin typeface="Century Gothic" panose="020B0502020202020204" pitchFamily="34" charset="0"/>
              </a:rPr>
              <a:t> </a:t>
            </a:r>
            <a:r>
              <a:rPr lang="en-US" sz="2400" b="1" dirty="0" smtClean="0">
                <a:solidFill>
                  <a:srgbClr val="002060"/>
                </a:solidFill>
                <a:latin typeface="Century Gothic" panose="020B0502020202020204" pitchFamily="34" charset="0"/>
              </a:rPr>
              <a:t>  </a:t>
            </a:r>
            <a:endParaRPr lang="en-US" sz="2400" b="1" dirty="0">
              <a:solidFill>
                <a:srgbClr val="002060"/>
              </a:solidFill>
              <a:latin typeface="Century Gothic" panose="020B0502020202020204" pitchFamily="34" charset="0"/>
            </a:endParaRPr>
          </a:p>
          <a:p>
            <a:endParaRPr lang="en-US" sz="2400" b="1" dirty="0">
              <a:solidFill>
                <a:srgbClr val="002060"/>
              </a:solidFill>
              <a:latin typeface="Century Gothic" panose="020B0502020202020204" pitchFamily="34" charset="0"/>
            </a:endParaRP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10</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64846273"/>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632012" y="1505397"/>
            <a:ext cx="10905564" cy="3847207"/>
          </a:xfrm>
          <a:prstGeom prst="rect">
            <a:avLst/>
          </a:prstGeom>
          <a:noFill/>
        </p:spPr>
        <p:txBody>
          <a:bodyPr wrap="square" rtlCol="0">
            <a:spAutoFit/>
          </a:bodyPr>
          <a:lstStyle/>
          <a:p>
            <a:pPr algn="ctr"/>
            <a:r>
              <a:rPr lang="en-US" sz="2800" b="1" dirty="0" smtClean="0">
                <a:solidFill>
                  <a:srgbClr val="002060"/>
                </a:solidFill>
                <a:latin typeface="Century Gothic" panose="020B0502020202020204" pitchFamily="34" charset="0"/>
              </a:rPr>
              <a:t>AMENDMENTS TO SANS 10400-D: PUBLIC SAFETY</a:t>
            </a:r>
          </a:p>
          <a:p>
            <a:endParaRPr lang="en-US" sz="2400" b="1" i="1" dirty="0" smtClean="0">
              <a:solidFill>
                <a:srgbClr val="002060"/>
              </a:solidFill>
              <a:latin typeface="Century Gothic" panose="020B0502020202020204" pitchFamily="34" charset="0"/>
            </a:endParaRPr>
          </a:p>
          <a:p>
            <a:endParaRPr lang="en-US" sz="2400" b="1" i="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2 NORMATIVE REFERENCES </a:t>
            </a:r>
            <a:r>
              <a:rPr lang="en-US" sz="2400" b="1" dirty="0" smtClean="0">
                <a:solidFill>
                  <a:srgbClr val="FF0000"/>
                </a:solidFill>
                <a:latin typeface="Century Gothic" panose="020B0502020202020204" pitchFamily="34" charset="0"/>
              </a:rPr>
              <a:t>(DELETED)</a:t>
            </a:r>
          </a:p>
          <a:p>
            <a:endParaRPr lang="en-US" sz="2400" b="1" dirty="0" smtClean="0">
              <a:solidFill>
                <a:srgbClr val="002060"/>
              </a:solidFill>
              <a:latin typeface="Century Gothic" panose="020B0502020202020204" pitchFamily="34" charset="0"/>
            </a:endParaRPr>
          </a:p>
          <a:p>
            <a:r>
              <a:rPr lang="en-US" sz="2400" b="1" dirty="0">
                <a:solidFill>
                  <a:srgbClr val="002060"/>
                </a:solidFill>
                <a:latin typeface="Century Gothic" panose="020B0502020202020204" pitchFamily="34" charset="0"/>
              </a:rPr>
              <a:t>2</a:t>
            </a:r>
            <a:r>
              <a:rPr lang="en-US" sz="2400" b="1" dirty="0" smtClean="0">
                <a:solidFill>
                  <a:srgbClr val="002060"/>
                </a:solidFill>
                <a:latin typeface="Century Gothic" panose="020B0502020202020204" pitchFamily="34" charset="0"/>
              </a:rPr>
              <a:t> DEFINITIONS</a:t>
            </a:r>
          </a:p>
          <a:p>
            <a:r>
              <a:rPr lang="en-US" sz="2400" b="1" dirty="0">
                <a:solidFill>
                  <a:srgbClr val="002060"/>
                </a:solidFill>
                <a:latin typeface="Century Gothic" panose="020B0502020202020204" pitchFamily="34" charset="0"/>
              </a:rPr>
              <a:t>2</a:t>
            </a:r>
            <a:r>
              <a:rPr lang="en-US" sz="2400" b="1" dirty="0" smtClean="0">
                <a:solidFill>
                  <a:srgbClr val="002060"/>
                </a:solidFill>
                <a:latin typeface="Century Gothic" panose="020B0502020202020204" pitchFamily="34" charset="0"/>
              </a:rPr>
              <a:t>.1 ARRESTING DEVICE </a:t>
            </a:r>
            <a:r>
              <a:rPr lang="en-US" sz="2400" b="1" dirty="0" smtClean="0">
                <a:solidFill>
                  <a:srgbClr val="FF0000"/>
                </a:solidFill>
                <a:latin typeface="Century Gothic" panose="020B0502020202020204" pitchFamily="34" charset="0"/>
              </a:rPr>
              <a:t>(NEW)</a:t>
            </a:r>
            <a:endParaRPr lang="en-US" sz="2400" b="1" dirty="0" smtClean="0">
              <a:solidFill>
                <a:srgbClr val="002060"/>
              </a:solidFill>
              <a:latin typeface="Century Gothic" panose="020B0502020202020204" pitchFamily="34" charset="0"/>
            </a:endParaRPr>
          </a:p>
          <a:p>
            <a:r>
              <a:rPr lang="en-US" sz="2400" b="1" dirty="0">
                <a:solidFill>
                  <a:srgbClr val="002060"/>
                </a:solidFill>
                <a:latin typeface="Century Gothic" panose="020B0502020202020204" pitchFamily="34" charset="0"/>
              </a:rPr>
              <a:t>2</a:t>
            </a:r>
            <a:r>
              <a:rPr lang="en-US" sz="2400" b="1" dirty="0" smtClean="0">
                <a:solidFill>
                  <a:srgbClr val="002060"/>
                </a:solidFill>
                <a:latin typeface="Century Gothic" panose="020B0502020202020204" pitchFamily="34" charset="0"/>
              </a:rPr>
              <a:t>.2 BARRIER:</a:t>
            </a:r>
            <a:r>
              <a:rPr lang="en-US" sz="2400" b="1" dirty="0" smtClean="0">
                <a:solidFill>
                  <a:srgbClr val="FF0000"/>
                </a:solidFill>
                <a:latin typeface="Century Gothic" panose="020B0502020202020204" pitchFamily="34" charset="0"/>
              </a:rPr>
              <a:t> </a:t>
            </a:r>
            <a:r>
              <a:rPr lang="en-US" sz="2400" b="1" dirty="0" smtClean="0">
                <a:solidFill>
                  <a:srgbClr val="002060"/>
                </a:solidFill>
                <a:latin typeface="Century Gothic" panose="020B0502020202020204" pitchFamily="34" charset="0"/>
              </a:rPr>
              <a:t>AMENDED TO ALIGN WITH SANS 10400-B</a:t>
            </a:r>
          </a:p>
          <a:p>
            <a:r>
              <a:rPr lang="en-US" sz="2400" b="1" dirty="0" smtClean="0">
                <a:solidFill>
                  <a:srgbClr val="002060"/>
                </a:solidFill>
                <a:latin typeface="Century Gothic" panose="020B0502020202020204" pitchFamily="34" charset="0"/>
              </a:rPr>
              <a:t>2.5 HANDRAIL </a:t>
            </a:r>
            <a:r>
              <a:rPr lang="en-US" sz="2400" b="1" dirty="0" smtClean="0">
                <a:solidFill>
                  <a:srgbClr val="FF0000"/>
                </a:solidFill>
                <a:latin typeface="Century Gothic" panose="020B0502020202020204" pitchFamily="34" charset="0"/>
              </a:rPr>
              <a:t>(NEW)</a:t>
            </a:r>
          </a:p>
          <a:p>
            <a:r>
              <a:rPr lang="en-US" sz="2400" b="1" dirty="0" smtClean="0">
                <a:solidFill>
                  <a:srgbClr val="002060"/>
                </a:solidFill>
                <a:latin typeface="Century Gothic" panose="020B0502020202020204" pitchFamily="34" charset="0"/>
              </a:rPr>
              <a:t>2.7 RIMLESS POOL </a:t>
            </a:r>
            <a:r>
              <a:rPr lang="en-US" sz="2400" b="1" dirty="0" smtClean="0">
                <a:solidFill>
                  <a:srgbClr val="FF0000"/>
                </a:solidFill>
                <a:latin typeface="Century Gothic" panose="020B0502020202020204" pitchFamily="34" charset="0"/>
              </a:rPr>
              <a:t>(</a:t>
            </a:r>
            <a:r>
              <a:rPr lang="en-US" sz="2400" b="1" dirty="0">
                <a:solidFill>
                  <a:srgbClr val="FF0000"/>
                </a:solidFill>
                <a:latin typeface="Century Gothic" panose="020B0502020202020204" pitchFamily="34" charset="0"/>
              </a:rPr>
              <a:t>NEW</a:t>
            </a:r>
            <a:r>
              <a:rPr lang="en-US" sz="2400" b="1" dirty="0" smtClean="0">
                <a:solidFill>
                  <a:srgbClr val="FF0000"/>
                </a:solidFill>
                <a:latin typeface="Century Gothic" panose="020B0502020202020204" pitchFamily="34" charset="0"/>
              </a:rPr>
              <a:t>)</a:t>
            </a:r>
            <a:endParaRPr lang="en-US" sz="2400" b="1" dirty="0">
              <a:solidFill>
                <a:srgbClr val="FF0000"/>
              </a:solidFill>
              <a:latin typeface="Century Gothic" panose="020B0502020202020204" pitchFamily="34" charset="0"/>
            </a:endParaRP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11</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94831117"/>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623048" y="797511"/>
            <a:ext cx="10945905" cy="5262979"/>
          </a:xfrm>
          <a:prstGeom prst="rect">
            <a:avLst/>
          </a:prstGeom>
          <a:noFill/>
        </p:spPr>
        <p:txBody>
          <a:bodyPr wrap="square" rtlCol="0">
            <a:spAutoFit/>
          </a:bodyPr>
          <a:lstStyle/>
          <a:p>
            <a:r>
              <a:rPr lang="en-US" sz="2400" b="1" dirty="0">
                <a:solidFill>
                  <a:srgbClr val="002060"/>
                </a:solidFill>
                <a:latin typeface="Century Gothic" panose="020B0502020202020204" pitchFamily="34" charset="0"/>
              </a:rPr>
              <a:t>3</a:t>
            </a:r>
            <a:r>
              <a:rPr lang="en-US" sz="2400" b="1" dirty="0" smtClean="0">
                <a:solidFill>
                  <a:srgbClr val="002060"/>
                </a:solidFill>
                <a:latin typeface="Century Gothic" panose="020B0502020202020204" pitchFamily="34" charset="0"/>
              </a:rPr>
              <a:t> REQUIREMENTS</a:t>
            </a:r>
          </a:p>
          <a:p>
            <a:endParaRPr lang="en-US" sz="2400" b="1" dirty="0" smtClean="0">
              <a:solidFill>
                <a:srgbClr val="002060"/>
              </a:solidFill>
              <a:latin typeface="Century Gothic" panose="020B0502020202020204" pitchFamily="34" charset="0"/>
            </a:endParaRPr>
          </a:p>
          <a:p>
            <a:r>
              <a:rPr lang="en-US" sz="2400" b="1" dirty="0">
                <a:solidFill>
                  <a:srgbClr val="002060"/>
                </a:solidFill>
                <a:latin typeface="Century Gothic" panose="020B0502020202020204" pitchFamily="34" charset="0"/>
              </a:rPr>
              <a:t>3</a:t>
            </a:r>
            <a:r>
              <a:rPr lang="en-US" sz="2400" b="1" dirty="0" smtClean="0">
                <a:solidFill>
                  <a:srgbClr val="002060"/>
                </a:solidFill>
                <a:latin typeface="Century Gothic" panose="020B0502020202020204" pitchFamily="34" charset="0"/>
              </a:rPr>
              <a:t>.1 GENERAL: </a:t>
            </a:r>
            <a:r>
              <a:rPr lang="en-US" sz="2400" b="1" dirty="0" smtClean="0">
                <a:solidFill>
                  <a:srgbClr val="FF0000"/>
                </a:solidFill>
                <a:latin typeface="Century Gothic" panose="020B0502020202020204" pitchFamily="34" charset="0"/>
              </a:rPr>
              <a:t>(EXPANDED TO INCLUDE CRITERIA PERTAINING TO BARRIERS)</a:t>
            </a:r>
            <a:endParaRPr lang="en-US" sz="2400" b="1" dirty="0">
              <a:solidFill>
                <a:srgbClr val="002060"/>
              </a:solidFill>
              <a:latin typeface="Century Gothic" panose="020B0502020202020204" pitchFamily="34" charset="0"/>
            </a:endParaRP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3.1.2 </a:t>
            </a:r>
            <a:r>
              <a:rPr lang="en-GB" sz="2400" b="1" dirty="0" smtClean="0">
                <a:solidFill>
                  <a:srgbClr val="002060"/>
                </a:solidFill>
                <a:latin typeface="Century Gothic" panose="020B0502020202020204" pitchFamily="34" charset="0"/>
              </a:rPr>
              <a:t>BARRIERS SHALL BE DESIGNED AND COATED TO RESIST THE CORROSIVITY OF THE ENVIRONMENT IN WHICH THEY OPERATE</a:t>
            </a:r>
            <a:endParaRPr lang="en-US" sz="2400" b="1" dirty="0" smtClean="0">
              <a:solidFill>
                <a:srgbClr val="002060"/>
              </a:solidFill>
              <a:latin typeface="Century Gothic" panose="020B0502020202020204" pitchFamily="34" charset="0"/>
            </a:endParaRP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3.1.3</a:t>
            </a:r>
            <a:r>
              <a:rPr lang="en-GB" sz="2400" dirty="0" smtClean="0"/>
              <a:t> </a:t>
            </a:r>
            <a:r>
              <a:rPr lang="en-GB" sz="2400" b="1" dirty="0" smtClean="0">
                <a:solidFill>
                  <a:srgbClr val="002060"/>
                </a:solidFill>
                <a:latin typeface="Century Gothic" panose="020B0502020202020204" pitchFamily="34" charset="0"/>
              </a:rPr>
              <a:t>BARRIERS SHALL BE INSPECTED AT REGULAR INTERVALS. ANY ELEMENT, CONNECTION OR ANCHORAGE SHOWING ANY POSSIBLE LOSS OF EFFECTIVENESS OR STRUCTURAL INTEGRITY SHALL BE RESTORED OR REPLACED</a:t>
            </a:r>
            <a:endParaRPr lang="en-US" sz="2400" b="1" dirty="0">
              <a:solidFill>
                <a:srgbClr val="002060"/>
              </a:solidFill>
              <a:latin typeface="Century Gothic" panose="020B0502020202020204" pitchFamily="34" charset="0"/>
            </a:endParaRP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3.1.4 </a:t>
            </a:r>
            <a:r>
              <a:rPr lang="en-GB" sz="2400" b="1" dirty="0" smtClean="0">
                <a:solidFill>
                  <a:srgbClr val="002060"/>
                </a:solidFill>
                <a:latin typeface="Century Gothic" panose="020B0502020202020204" pitchFamily="34" charset="0"/>
              </a:rPr>
              <a:t>BARRIERS SHALL NOT COMPRISE OF COMPONENTS WITH SHARP PROJECTIONS OR EDGES THAT MAY CAUSE INJURY OR SNAG CLOTHING</a:t>
            </a:r>
            <a:endParaRPr lang="en-US" dirty="0"/>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12</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32395113"/>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1705" y="0"/>
            <a:ext cx="11672047"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p:cNvSpPr/>
          <p:nvPr/>
        </p:nvSpPr>
        <p:spPr>
          <a:xfrm>
            <a:off x="676836" y="1720840"/>
            <a:ext cx="10838328" cy="3416320"/>
          </a:xfrm>
          <a:prstGeom prst="rect">
            <a:avLst/>
          </a:prstGeom>
        </p:spPr>
        <p:txBody>
          <a:bodyPr wrap="square">
            <a:spAutoFit/>
          </a:bodyPr>
          <a:lstStyle/>
          <a:p>
            <a:r>
              <a:rPr lang="en-US" sz="2400" b="1" dirty="0">
                <a:solidFill>
                  <a:srgbClr val="002060"/>
                </a:solidFill>
                <a:latin typeface="Century Gothic" panose="020B0502020202020204" pitchFamily="34" charset="0"/>
              </a:rPr>
              <a:t>3.1.5 </a:t>
            </a:r>
            <a:r>
              <a:rPr lang="en-GB" sz="2400" b="1" dirty="0">
                <a:solidFill>
                  <a:srgbClr val="002060"/>
                </a:solidFill>
                <a:latin typeface="Century Gothic" panose="020B0502020202020204" pitchFamily="34" charset="0"/>
              </a:rPr>
              <a:t>BARRIERS IN PUBLIC AREAS AND OPEN SPACES ARE TO BE CLEARLY VISIBLE FROM A DISTANCE OF </a:t>
            </a:r>
            <a:r>
              <a:rPr lang="en-GB" sz="2400" b="1" dirty="0" smtClean="0">
                <a:solidFill>
                  <a:srgbClr val="FF0000"/>
                </a:solidFill>
                <a:latin typeface="Century Gothic" panose="020B0502020202020204" pitchFamily="34" charset="0"/>
              </a:rPr>
              <a:t>7.5m</a:t>
            </a:r>
            <a:r>
              <a:rPr lang="en-GB" sz="2400" b="1" dirty="0" smtClean="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SO AS TO AVOID INJURY TO PERSONS RUNNING INTO THEM. THE MINIMUM DIMENSION CLEARLY VISIBLE FROM </a:t>
            </a:r>
            <a:r>
              <a:rPr lang="en-GB" sz="2400" b="1" dirty="0" smtClean="0">
                <a:solidFill>
                  <a:srgbClr val="002060"/>
                </a:solidFill>
                <a:latin typeface="Century Gothic" panose="020B0502020202020204" pitchFamily="34" charset="0"/>
              </a:rPr>
              <a:t>7.5m </a:t>
            </a:r>
            <a:r>
              <a:rPr lang="en-GB" sz="2400" b="1" dirty="0">
                <a:solidFill>
                  <a:srgbClr val="002060"/>
                </a:solidFill>
                <a:latin typeface="Century Gothic" panose="020B0502020202020204" pitchFamily="34" charset="0"/>
              </a:rPr>
              <a:t>IS </a:t>
            </a:r>
            <a:r>
              <a:rPr lang="en-GB" sz="2400" b="1" dirty="0" smtClean="0">
                <a:solidFill>
                  <a:srgbClr val="FF0000"/>
                </a:solidFill>
                <a:latin typeface="Century Gothic" panose="020B0502020202020204" pitchFamily="34" charset="0"/>
              </a:rPr>
              <a:t>20mm</a:t>
            </a:r>
            <a:r>
              <a:rPr lang="en-GB" sz="2400" b="1" dirty="0" smtClean="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ELEMENT THINNER THAN </a:t>
            </a:r>
            <a:r>
              <a:rPr lang="en-GB" sz="2400" b="1" dirty="0" smtClean="0">
                <a:solidFill>
                  <a:srgbClr val="002060"/>
                </a:solidFill>
                <a:latin typeface="Century Gothic" panose="020B0502020202020204" pitchFamily="34" charset="0"/>
              </a:rPr>
              <a:t>20mm </a:t>
            </a:r>
            <a:r>
              <a:rPr lang="en-GB" sz="2400" b="1" dirty="0">
                <a:solidFill>
                  <a:srgbClr val="002060"/>
                </a:solidFill>
                <a:latin typeface="Century Gothic" panose="020B0502020202020204" pitchFamily="34" charset="0"/>
              </a:rPr>
              <a:t>TO HAVE SIGNS ATTACHED, AT REGULAR INTERVALS, SO AS TO BE VISIBLE FROM </a:t>
            </a:r>
            <a:r>
              <a:rPr lang="en-GB" sz="2400" b="1" dirty="0" smtClean="0">
                <a:solidFill>
                  <a:srgbClr val="002060"/>
                </a:solidFill>
                <a:latin typeface="Century Gothic" panose="020B0502020202020204" pitchFamily="34" charset="0"/>
              </a:rPr>
              <a:t>7.5m</a:t>
            </a:r>
          </a:p>
          <a:p>
            <a:endParaRPr lang="en-US"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3.1.6 FLEXIBLE ELEMENTS E.G. CABLES AND ROPES SHALL BE MAINTAINED UNDER TENSION SO AS NOT TO IMPINGE ON THE </a:t>
            </a:r>
            <a:r>
              <a:rPr lang="en-GB" sz="2400" b="1" dirty="0" smtClean="0">
                <a:solidFill>
                  <a:srgbClr val="002060"/>
                </a:solidFill>
                <a:latin typeface="Century Gothic" panose="020B0502020202020204" pitchFamily="34" charset="0"/>
              </a:rPr>
              <a:t>SPACING REQUIREMENTS OF ELEMENTS </a:t>
            </a:r>
            <a:endParaRPr lang="en-US" sz="2400" dirty="0"/>
          </a:p>
        </p:txBody>
      </p:sp>
      <p:sp>
        <p:nvSpPr>
          <p:cNvPr id="7" name="Slide Number Placeholder 1"/>
          <p:cNvSpPr txBox="1">
            <a:spLocks/>
          </p:cNvSpPr>
          <p:nvPr/>
        </p:nvSpPr>
        <p:spPr>
          <a:xfrm>
            <a:off x="11441686"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1</a:t>
            </a:r>
            <a:fld id="{DD4DE389-5791-4072-9875-E8740BF22665}" type="slidenum">
              <a:rPr lang="en-US" sz="1600" b="1" smtClean="0">
                <a:solidFill>
                  <a:schemeClr val="bg1"/>
                </a:solidFill>
                <a:latin typeface="Century Gothic" panose="020B0502020202020204" pitchFamily="34" charset="0"/>
              </a:rPr>
              <a:pPr algn="ctr"/>
              <a:t>13</a:t>
            </a:fld>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83688016"/>
      </p:ext>
    </p:extLst>
  </p:cSld>
  <p:clrMapOvr>
    <a:masterClrMapping/>
  </p:clrMapOvr>
  <p:transition spd="slow"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779928" y="1536174"/>
            <a:ext cx="10636625" cy="3785652"/>
          </a:xfrm>
          <a:prstGeom prst="rect">
            <a:avLst/>
          </a:prstGeom>
          <a:noFill/>
        </p:spPr>
        <p:txBody>
          <a:bodyPr wrap="square" rtlCol="0">
            <a:spAutoFit/>
          </a:bodyPr>
          <a:lstStyle/>
          <a:p>
            <a:r>
              <a:rPr lang="en-US" sz="2400" b="1" dirty="0" smtClean="0">
                <a:solidFill>
                  <a:srgbClr val="002060"/>
                </a:solidFill>
                <a:latin typeface="Century Gothic" panose="020B0502020202020204" pitchFamily="34" charset="0"/>
              </a:rPr>
              <a:t>3.2 CHANGE OF LEVEL</a:t>
            </a:r>
          </a:p>
          <a:p>
            <a:pPr marL="538163"/>
            <a:r>
              <a:rPr lang="en-US" sz="2400" b="1" dirty="0" smtClean="0">
                <a:solidFill>
                  <a:srgbClr val="FF0000"/>
                </a:solidFill>
                <a:latin typeface="Century Gothic" panose="020B0502020202020204" pitchFamily="34" charset="0"/>
              </a:rPr>
              <a:t>(ALL REFERENCES TO BALUSTRADES, PARAPETS AND WALLS CHANGED TO BARRIER)</a:t>
            </a:r>
            <a:endParaRPr lang="en-US" sz="2400" b="1" i="1" dirty="0" smtClean="0">
              <a:solidFill>
                <a:srgbClr val="002060"/>
              </a:solidFill>
              <a:latin typeface="Century Gothic" panose="020B0502020202020204" pitchFamily="34" charset="0"/>
            </a:endParaRPr>
          </a:p>
          <a:p>
            <a:pPr marL="806450" indent="-806450"/>
            <a:r>
              <a:rPr lang="en-US" sz="2400" b="1" dirty="0" smtClean="0">
                <a:solidFill>
                  <a:srgbClr val="002060"/>
                </a:solidFill>
                <a:latin typeface="Century Gothic" panose="020B0502020202020204" pitchFamily="34" charset="0"/>
              </a:rPr>
              <a:t>3.2.2 EXPANDED TO INCLUDE WALKWAYS</a:t>
            </a:r>
            <a:r>
              <a:rPr lang="en-US" sz="2400" b="1" i="1" dirty="0" smtClean="0">
                <a:solidFill>
                  <a:srgbClr val="002060"/>
                </a:solidFill>
                <a:latin typeface="Century Gothic" panose="020B0502020202020204" pitchFamily="34" charset="0"/>
              </a:rPr>
              <a:t> </a:t>
            </a:r>
            <a:r>
              <a:rPr lang="en-US" sz="2400" b="1" dirty="0" smtClean="0">
                <a:solidFill>
                  <a:srgbClr val="002060"/>
                </a:solidFill>
                <a:latin typeface="Century Gothic" panose="020B0502020202020204" pitchFamily="34" charset="0"/>
              </a:rPr>
              <a:t>AND MEASUREMENT OF CHANGE IN LEVEL</a:t>
            </a:r>
            <a:r>
              <a:rPr lang="en-US" sz="2400" b="1" dirty="0" smtClean="0">
                <a:solidFill>
                  <a:srgbClr val="FF0000"/>
                </a:solidFill>
                <a:latin typeface="Century Gothic" panose="020B0502020202020204" pitchFamily="34" charset="0"/>
              </a:rPr>
              <a:t> REDUCED TO 600MM</a:t>
            </a:r>
          </a:p>
          <a:p>
            <a:pPr marL="806450" indent="-806450"/>
            <a:r>
              <a:rPr lang="en-US" sz="2400" b="1" dirty="0" smtClean="0">
                <a:solidFill>
                  <a:srgbClr val="002060"/>
                </a:solidFill>
                <a:latin typeface="Century Gothic" panose="020B0502020202020204" pitchFamily="34" charset="0"/>
              </a:rPr>
              <a:t>3.2.4 OCCUPANCY CLASSIFICATIONS FOR BALUSTRADE AND HANDRAIL TYPE BARRIERS CHANGED</a:t>
            </a:r>
          </a:p>
          <a:p>
            <a:endParaRPr lang="en-US" sz="2400" b="1" dirty="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3.3 RAMPS AND DRIVEWAYS</a:t>
            </a:r>
          </a:p>
          <a:p>
            <a:pPr marL="538163"/>
            <a:r>
              <a:rPr lang="en-US" sz="2400" b="1" dirty="0" smtClean="0">
                <a:solidFill>
                  <a:srgbClr val="002060"/>
                </a:solidFill>
                <a:latin typeface="Century Gothic" panose="020B0502020202020204" pitchFamily="34" charset="0"/>
              </a:rPr>
              <a:t>CLAUSES b) </a:t>
            </a:r>
            <a:r>
              <a:rPr lang="en-US" sz="2400" b="1" dirty="0">
                <a:solidFill>
                  <a:srgbClr val="002060"/>
                </a:solidFill>
                <a:latin typeface="Century Gothic" panose="020B0502020202020204" pitchFamily="34" charset="0"/>
              </a:rPr>
              <a:t>+</a:t>
            </a:r>
            <a:r>
              <a:rPr lang="en-US" sz="2400" b="1" dirty="0" smtClean="0">
                <a:solidFill>
                  <a:srgbClr val="002060"/>
                </a:solidFill>
                <a:latin typeface="Century Gothic" panose="020B0502020202020204" pitchFamily="34" charset="0"/>
              </a:rPr>
              <a:t> c) </a:t>
            </a:r>
            <a:r>
              <a:rPr lang="en-US" sz="2400" b="1" dirty="0" smtClean="0">
                <a:solidFill>
                  <a:srgbClr val="FF0000"/>
                </a:solidFill>
                <a:latin typeface="Century Gothic" panose="020B0502020202020204" pitchFamily="34" charset="0"/>
              </a:rPr>
              <a:t>(REWRITTEN TO ALIGN WITH SANS10400-S)</a:t>
            </a: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14</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73483484"/>
      </p:ext>
    </p:extLst>
  </p:cSld>
  <p:clrMapOvr>
    <a:masterClrMapping/>
  </p:clrMapOvr>
  <p:transition spd="slow"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657225" y="2274838"/>
            <a:ext cx="10901363" cy="2308324"/>
          </a:xfrm>
          <a:prstGeom prst="rect">
            <a:avLst/>
          </a:prstGeom>
          <a:noFill/>
        </p:spPr>
        <p:txBody>
          <a:bodyPr wrap="square" rtlCol="0">
            <a:spAutoFit/>
          </a:bodyPr>
          <a:lstStyle/>
          <a:p>
            <a:r>
              <a:rPr lang="en-US" sz="2400" b="1" dirty="0">
                <a:solidFill>
                  <a:srgbClr val="002060"/>
                </a:solidFill>
                <a:latin typeface="Century Gothic" panose="020B0502020202020204" pitchFamily="34" charset="0"/>
              </a:rPr>
              <a:t>3.4 SWIMMING POOLS AND SWIMMING BATHS</a:t>
            </a:r>
          </a:p>
          <a:p>
            <a:r>
              <a:rPr lang="en-US" sz="2400" b="1" dirty="0">
                <a:solidFill>
                  <a:srgbClr val="002060"/>
                </a:solidFill>
                <a:latin typeface="Century Gothic" panose="020B0502020202020204" pitchFamily="34" charset="0"/>
              </a:rPr>
              <a:t>3.4.1 NOW APPLIES TO OCCUPANCY CLASS </a:t>
            </a:r>
            <a:r>
              <a:rPr lang="en-US" sz="2400" b="1" dirty="0">
                <a:solidFill>
                  <a:srgbClr val="FF0000"/>
                </a:solidFill>
                <a:latin typeface="Century Gothic" panose="020B0502020202020204" pitchFamily="34" charset="0"/>
              </a:rPr>
              <a:t>H4 ONLY</a:t>
            </a:r>
          </a:p>
          <a:p>
            <a:r>
              <a:rPr lang="en-US" sz="2400" b="1" dirty="0">
                <a:solidFill>
                  <a:srgbClr val="002060"/>
                </a:solidFill>
                <a:latin typeface="Century Gothic" panose="020B0502020202020204" pitchFamily="34" charset="0"/>
              </a:rPr>
              <a:t>3.4.4 REWRITTEN AND EXCLUDES REFERENCE TO SANS </a:t>
            </a:r>
            <a:r>
              <a:rPr lang="en-US" sz="2400" b="1" dirty="0" smtClean="0">
                <a:solidFill>
                  <a:srgbClr val="002060"/>
                </a:solidFill>
                <a:latin typeface="Century Gothic" panose="020B0502020202020204" pitchFamily="34" charset="0"/>
              </a:rPr>
              <a:t>1390 (POOL FENCES) </a:t>
            </a:r>
            <a:endParaRPr lang="en-US" sz="2400" b="1" dirty="0">
              <a:solidFill>
                <a:srgbClr val="FF0000"/>
              </a:solidFill>
              <a:latin typeface="Century Gothic" panose="020B0502020202020204" pitchFamily="34" charset="0"/>
            </a:endParaRPr>
          </a:p>
          <a:p>
            <a:r>
              <a:rPr lang="en-US" sz="2400" b="1" dirty="0">
                <a:solidFill>
                  <a:srgbClr val="002060"/>
                </a:solidFill>
                <a:latin typeface="Century Gothic" panose="020B0502020202020204" pitchFamily="34" charset="0"/>
              </a:rPr>
              <a:t>3.4.5 </a:t>
            </a:r>
            <a:r>
              <a:rPr lang="en-US" sz="2400" b="1" dirty="0">
                <a:solidFill>
                  <a:srgbClr val="FF0000"/>
                </a:solidFill>
                <a:latin typeface="Century Gothic" panose="020B0502020202020204" pitchFamily="34" charset="0"/>
              </a:rPr>
              <a:t>(NEW) </a:t>
            </a:r>
            <a:r>
              <a:rPr lang="en-US" sz="2400" b="1" dirty="0">
                <a:solidFill>
                  <a:srgbClr val="002060"/>
                </a:solidFill>
                <a:latin typeface="Century Gothic" panose="020B0502020202020204" pitchFamily="34" charset="0"/>
              </a:rPr>
              <a:t>DETAILS REQUIREMENTS FOR FITTINGS ON GATES</a:t>
            </a:r>
          </a:p>
          <a:p>
            <a:r>
              <a:rPr lang="en-US" sz="2400" b="1" dirty="0">
                <a:solidFill>
                  <a:srgbClr val="002060"/>
                </a:solidFill>
                <a:latin typeface="Century Gothic" panose="020B0502020202020204" pitchFamily="34" charset="0"/>
              </a:rPr>
              <a:t>3.4.6 </a:t>
            </a:r>
            <a:r>
              <a:rPr lang="en-US" sz="2400" b="1" dirty="0">
                <a:solidFill>
                  <a:srgbClr val="FF0000"/>
                </a:solidFill>
                <a:latin typeface="Century Gothic" panose="020B0502020202020204" pitchFamily="34" charset="0"/>
              </a:rPr>
              <a:t>(NEW) </a:t>
            </a:r>
            <a:r>
              <a:rPr lang="en-US" sz="2400" b="1" dirty="0">
                <a:solidFill>
                  <a:srgbClr val="002060"/>
                </a:solidFill>
                <a:latin typeface="Century Gothic" panose="020B0502020202020204" pitchFamily="34" charset="0"/>
              </a:rPr>
              <a:t>POSITION OF HINGES AND LOCKING DEVICE</a:t>
            </a:r>
          </a:p>
          <a:p>
            <a:r>
              <a:rPr lang="en-US" sz="2400" b="1" dirty="0">
                <a:solidFill>
                  <a:srgbClr val="002060"/>
                </a:solidFill>
                <a:latin typeface="Century Gothic" panose="020B0502020202020204" pitchFamily="34" charset="0"/>
              </a:rPr>
              <a:t>3.4.7 </a:t>
            </a:r>
            <a:r>
              <a:rPr lang="en-US" sz="2400" b="1" dirty="0">
                <a:solidFill>
                  <a:srgbClr val="FF0000"/>
                </a:solidFill>
                <a:latin typeface="Century Gothic" panose="020B0502020202020204" pitchFamily="34" charset="0"/>
              </a:rPr>
              <a:t>(NEW) </a:t>
            </a:r>
            <a:r>
              <a:rPr lang="en-US" sz="2400" b="1" dirty="0">
                <a:solidFill>
                  <a:srgbClr val="002060"/>
                </a:solidFill>
                <a:latin typeface="Century Gothic" panose="020B0502020202020204" pitchFamily="34" charset="0"/>
              </a:rPr>
              <a:t>CHANGE OF LEVEL ADJACENT TO RIMLESS POOLS </a:t>
            </a: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15</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83048602"/>
      </p:ext>
    </p:extLst>
  </p:cSld>
  <p:clrMapOvr>
    <a:masterClrMapping/>
  </p:clrMapOvr>
  <p:transition spd="slow"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483639" y="889844"/>
            <a:ext cx="11224722" cy="5078313"/>
          </a:xfrm>
          <a:prstGeom prst="rect">
            <a:avLst/>
          </a:prstGeom>
          <a:noFill/>
        </p:spPr>
        <p:txBody>
          <a:bodyPr wrap="square" rtlCol="0">
            <a:spAutoFit/>
          </a:bodyPr>
          <a:lstStyle/>
          <a:p>
            <a:pPr algn="ctr"/>
            <a:r>
              <a:rPr lang="en-US" sz="2800" b="1" dirty="0" smtClean="0">
                <a:solidFill>
                  <a:srgbClr val="002060"/>
                </a:solidFill>
                <a:latin typeface="Century Gothic" panose="020B0502020202020204" pitchFamily="34" charset="0"/>
              </a:rPr>
              <a:t>AMENDMENTS TO SANS 10400-L: ROOFS</a:t>
            </a:r>
          </a:p>
          <a:p>
            <a:pPr algn="ctr"/>
            <a:endParaRPr lang="en-US" sz="2800" b="1" dirty="0" smtClean="0">
              <a:solidFill>
                <a:srgbClr val="002060"/>
              </a:solidFill>
              <a:latin typeface="Century Gothic" panose="020B0502020202020204" pitchFamily="34" charset="0"/>
            </a:endParaRPr>
          </a:p>
          <a:p>
            <a:pPr algn="ctr"/>
            <a:endParaRPr lang="en-US" sz="28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2 REFERENCES </a:t>
            </a:r>
            <a:r>
              <a:rPr lang="en-US" sz="2400" b="1" dirty="0" smtClean="0">
                <a:solidFill>
                  <a:srgbClr val="FF0000"/>
                </a:solidFill>
                <a:latin typeface="Century Gothic" panose="020B0502020202020204" pitchFamily="34" charset="0"/>
              </a:rPr>
              <a:t>(DIVIDED INTO TWO CATEGORIES)</a:t>
            </a: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2.1 NORMATIVE REFERENCES:</a:t>
            </a:r>
          </a:p>
          <a:p>
            <a:pPr marL="538163"/>
            <a:r>
              <a:rPr lang="en-US" sz="2400" b="1" dirty="0" smtClean="0">
                <a:solidFill>
                  <a:srgbClr val="002060"/>
                </a:solidFill>
                <a:latin typeface="Century Gothic" panose="020B0502020202020204" pitchFamily="34" charset="0"/>
              </a:rPr>
              <a:t>SANS 10400-XA </a:t>
            </a:r>
            <a:r>
              <a:rPr lang="en-US" sz="2400" b="1" dirty="0">
                <a:solidFill>
                  <a:srgbClr val="002060"/>
                </a:solidFill>
                <a:latin typeface="Century Gothic" panose="020B0502020202020204" pitchFamily="34" charset="0"/>
              </a:rPr>
              <a:t>&amp;</a:t>
            </a:r>
            <a:r>
              <a:rPr lang="en-US" sz="2400" b="1" dirty="0" smtClean="0">
                <a:solidFill>
                  <a:srgbClr val="002060"/>
                </a:solidFill>
                <a:latin typeface="Century Gothic" panose="020B0502020202020204" pitchFamily="34" charset="0"/>
              </a:rPr>
              <a:t> SANS 517 </a:t>
            </a:r>
            <a:r>
              <a:rPr lang="en-US" sz="2400" b="1" i="1" dirty="0" smtClean="0">
                <a:solidFill>
                  <a:srgbClr val="002060"/>
                </a:solidFill>
                <a:latin typeface="Century Gothic" panose="020B0502020202020204" pitchFamily="34" charset="0"/>
              </a:rPr>
              <a:t>LT/WEIGHT </a:t>
            </a:r>
            <a:r>
              <a:rPr lang="en-US" sz="2400" b="1" i="1" dirty="0">
                <a:solidFill>
                  <a:srgbClr val="002060"/>
                </a:solidFill>
                <a:latin typeface="Century Gothic" panose="020B0502020202020204" pitchFamily="34" charset="0"/>
              </a:rPr>
              <a:t>STEEL FRAME </a:t>
            </a:r>
            <a:r>
              <a:rPr lang="en-US" sz="2400" b="1" i="1" dirty="0" smtClean="0">
                <a:solidFill>
                  <a:srgbClr val="002060"/>
                </a:solidFill>
                <a:latin typeface="Century Gothic" panose="020B0502020202020204" pitchFamily="34" charset="0"/>
              </a:rPr>
              <a:t>BUILDINGS </a:t>
            </a:r>
            <a:r>
              <a:rPr lang="en-US" sz="2400" b="1" i="1" dirty="0" smtClean="0">
                <a:solidFill>
                  <a:srgbClr val="FF0000"/>
                </a:solidFill>
                <a:latin typeface="Century Gothic" panose="020B0502020202020204" pitchFamily="34" charset="0"/>
              </a:rPr>
              <a:t>(NEW)</a:t>
            </a:r>
            <a:endParaRPr lang="en-US" sz="2400" b="1" i="1" dirty="0" smtClean="0">
              <a:solidFill>
                <a:srgbClr val="002060"/>
              </a:solidFill>
              <a:latin typeface="Century Gothic" panose="020B0502020202020204" pitchFamily="34" charset="0"/>
            </a:endParaRPr>
          </a:p>
          <a:p>
            <a:endParaRPr lang="en-US" sz="2400" b="1" i="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2.2 INFORMATIVE REFERENCES: </a:t>
            </a:r>
            <a:r>
              <a:rPr lang="en-US" sz="2400" b="1" dirty="0">
                <a:solidFill>
                  <a:srgbClr val="FF0000"/>
                </a:solidFill>
                <a:latin typeface="Century Gothic" panose="020B0502020202020204" pitchFamily="34" charset="0"/>
              </a:rPr>
              <a:t>(NEW</a:t>
            </a:r>
            <a:r>
              <a:rPr lang="en-US" sz="2400" b="1" dirty="0" smtClean="0">
                <a:solidFill>
                  <a:srgbClr val="FF0000"/>
                </a:solidFill>
                <a:latin typeface="Century Gothic" panose="020B0502020202020204" pitchFamily="34" charset="0"/>
              </a:rPr>
              <a:t>)</a:t>
            </a:r>
          </a:p>
          <a:p>
            <a:pPr marL="538163"/>
            <a:r>
              <a:rPr lang="en-US" sz="2400" b="1" dirty="0" smtClean="0">
                <a:solidFill>
                  <a:srgbClr val="002060"/>
                </a:solidFill>
                <a:latin typeface="Century Gothic" panose="020B0502020202020204" pitchFamily="34" charset="0"/>
              </a:rPr>
              <a:t>ESSENTIALLY COMPRISES SANS STANDARDS FOR MATERIALS USED TO FABRICATE ROOFING ELEMENTS AND COMPONENTS PLUS ISO 9223 &amp; ISO 9224 RELATING TO THE CORROSIVITY OF METALS   </a:t>
            </a:r>
          </a:p>
          <a:p>
            <a:endParaRPr lang="en-US" sz="2400" b="1" dirty="0" smtClean="0">
              <a:solidFill>
                <a:srgbClr val="002060"/>
              </a:solidFill>
              <a:latin typeface="Century Gothic" panose="020B0502020202020204" pitchFamily="34" charset="0"/>
            </a:endParaRP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16</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66792794"/>
      </p:ext>
    </p:extLst>
  </p:cSld>
  <p:clrMapOvr>
    <a:masterClrMapping/>
  </p:clrMapOvr>
  <p:transition spd="slow"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672091" y="797511"/>
            <a:ext cx="10847819" cy="5262979"/>
          </a:xfrm>
          <a:prstGeom prst="rect">
            <a:avLst/>
          </a:prstGeom>
          <a:noFill/>
        </p:spPr>
        <p:txBody>
          <a:bodyPr wrap="square" rtlCol="0">
            <a:spAutoFit/>
          </a:bodyPr>
          <a:lstStyle/>
          <a:p>
            <a:r>
              <a:rPr lang="en-US" sz="2400" b="1" dirty="0" smtClean="0">
                <a:solidFill>
                  <a:srgbClr val="002060"/>
                </a:solidFill>
                <a:latin typeface="Century Gothic" panose="020B0502020202020204" pitchFamily="34" charset="0"/>
              </a:rPr>
              <a:t>3 DEFINITIONS</a:t>
            </a: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3.1 BMT: BASE METAL THICKNESS OF COATED METAL PRODUCTS </a:t>
            </a:r>
            <a:r>
              <a:rPr lang="en-US" sz="2400" b="1" dirty="0" smtClean="0">
                <a:solidFill>
                  <a:srgbClr val="FF0000"/>
                </a:solidFill>
                <a:latin typeface="Century Gothic" panose="020B0502020202020204" pitchFamily="34" charset="0"/>
              </a:rPr>
              <a:t>(NEW)</a:t>
            </a:r>
          </a:p>
          <a:p>
            <a:r>
              <a:rPr lang="en-US" sz="2400" b="1" dirty="0" smtClean="0">
                <a:solidFill>
                  <a:srgbClr val="FF0000"/>
                </a:solidFill>
                <a:latin typeface="Century Gothic" panose="020B0502020202020204" pitchFamily="34" charset="0"/>
              </a:rPr>
              <a:t> </a:t>
            </a:r>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3.12 COMBUSTIBLE: </a:t>
            </a:r>
            <a:r>
              <a:rPr lang="en-US" sz="2400" b="1" dirty="0" smtClean="0">
                <a:solidFill>
                  <a:srgbClr val="FF0000"/>
                </a:solidFill>
                <a:latin typeface="Century Gothic" panose="020B0502020202020204" pitchFamily="34" charset="0"/>
              </a:rPr>
              <a:t>(REWRITTEN)</a:t>
            </a:r>
          </a:p>
          <a:p>
            <a:endParaRPr lang="en-US" sz="2400" b="1" dirty="0" smtClean="0">
              <a:solidFill>
                <a:srgbClr val="FF0000"/>
              </a:solidFill>
              <a:latin typeface="Century Gothic" panose="020B0502020202020204" pitchFamily="34" charset="0"/>
            </a:endParaRPr>
          </a:p>
          <a:p>
            <a:pPr marL="712788" indent="-712788"/>
            <a:r>
              <a:rPr lang="en-US" sz="2400" b="1" dirty="0" smtClean="0">
                <a:solidFill>
                  <a:srgbClr val="002060"/>
                </a:solidFill>
                <a:latin typeface="Century Gothic" panose="020B0502020202020204" pitchFamily="34" charset="0"/>
              </a:rPr>
              <a:t>3.14 COMPETENT PERSON: </a:t>
            </a:r>
            <a:r>
              <a:rPr lang="en-US" sz="2400" b="1" dirty="0" smtClean="0">
                <a:solidFill>
                  <a:srgbClr val="FF0000"/>
                </a:solidFill>
                <a:latin typeface="Century Gothic" panose="020B0502020202020204" pitchFamily="34" charset="0"/>
              </a:rPr>
              <a:t>(MODIFIED TO INCORPORATE VARIOUS   DISCIPLINES)</a:t>
            </a:r>
          </a:p>
          <a:p>
            <a:pPr marL="712788" indent="-712788"/>
            <a:endParaRPr lang="en-US" sz="2400" b="1" dirty="0" smtClean="0">
              <a:solidFill>
                <a:srgbClr val="FF000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3.20 HARDWOOD: </a:t>
            </a:r>
            <a:r>
              <a:rPr lang="en-US" sz="2400" b="1" dirty="0" smtClean="0">
                <a:solidFill>
                  <a:srgbClr val="FF0000"/>
                </a:solidFill>
                <a:latin typeface="Century Gothic" panose="020B0502020202020204" pitchFamily="34" charset="0"/>
              </a:rPr>
              <a:t>(NEW)</a:t>
            </a:r>
          </a:p>
          <a:p>
            <a:r>
              <a:rPr lang="en-US" sz="2400" b="1" dirty="0" smtClean="0">
                <a:solidFill>
                  <a:srgbClr val="002060"/>
                </a:solidFill>
                <a:latin typeface="Century Gothic" panose="020B0502020202020204" pitchFamily="34" charset="0"/>
              </a:rPr>
              <a:t> </a:t>
            </a:r>
          </a:p>
          <a:p>
            <a:r>
              <a:rPr lang="en-US" sz="2400" b="1" dirty="0" smtClean="0">
                <a:solidFill>
                  <a:srgbClr val="002060"/>
                </a:solidFill>
                <a:latin typeface="Century Gothic" panose="020B0502020202020204" pitchFamily="34" charset="0"/>
              </a:rPr>
              <a:t>3.22 LIGHT GAUGE STRUCTURE: </a:t>
            </a:r>
            <a:r>
              <a:rPr lang="en-US" sz="2400" b="1" dirty="0" smtClean="0">
                <a:solidFill>
                  <a:srgbClr val="FF0000"/>
                </a:solidFill>
                <a:latin typeface="Century Gothic" panose="020B0502020202020204" pitchFamily="34" charset="0"/>
              </a:rPr>
              <a:t>(NEW)</a:t>
            </a:r>
          </a:p>
          <a:p>
            <a:r>
              <a:rPr lang="en-US" sz="2400" b="1" dirty="0" smtClean="0">
                <a:solidFill>
                  <a:srgbClr val="002060"/>
                </a:solidFill>
                <a:latin typeface="Century Gothic" panose="020B0502020202020204" pitchFamily="34" charset="0"/>
              </a:rPr>
              <a:t> </a:t>
            </a:r>
          </a:p>
          <a:p>
            <a:r>
              <a:rPr lang="en-US" sz="2400" b="1" dirty="0" smtClean="0">
                <a:solidFill>
                  <a:srgbClr val="002060"/>
                </a:solidFill>
                <a:latin typeface="Century Gothic" panose="020B0502020202020204" pitchFamily="34" charset="0"/>
              </a:rPr>
              <a:t>3.33 ROOFLIGHT: </a:t>
            </a:r>
            <a:r>
              <a:rPr lang="en-US" sz="2400" b="1" dirty="0" smtClean="0">
                <a:solidFill>
                  <a:srgbClr val="FF0000"/>
                </a:solidFill>
                <a:latin typeface="Century Gothic" panose="020B0502020202020204" pitchFamily="34" charset="0"/>
              </a:rPr>
              <a:t>(NEW) </a:t>
            </a:r>
            <a:r>
              <a:rPr lang="en-US" sz="2400" b="1" dirty="0" smtClean="0">
                <a:solidFill>
                  <a:srgbClr val="002060"/>
                </a:solidFill>
                <a:latin typeface="Century Gothic" panose="020B0502020202020204" pitchFamily="34" charset="0"/>
              </a:rPr>
              <a:t> </a:t>
            </a: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17</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933333000"/>
      </p:ext>
    </p:extLst>
  </p:cSld>
  <p:clrMapOvr>
    <a:masterClrMapping/>
  </p:clrMapOvr>
  <p:transition spd="slow"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737119" y="428179"/>
            <a:ext cx="10986702" cy="6001643"/>
          </a:xfrm>
          <a:prstGeom prst="rect">
            <a:avLst/>
          </a:prstGeom>
          <a:noFill/>
        </p:spPr>
        <p:txBody>
          <a:bodyPr wrap="square" rtlCol="0">
            <a:spAutoFit/>
          </a:bodyPr>
          <a:lstStyle/>
          <a:p>
            <a:r>
              <a:rPr lang="en-US" sz="2400" b="1" dirty="0" smtClean="0">
                <a:solidFill>
                  <a:srgbClr val="002060"/>
                </a:solidFill>
                <a:latin typeface="Century Gothic" panose="020B0502020202020204" pitchFamily="34" charset="0"/>
              </a:rPr>
              <a:t>4 REQUIREMENTS</a:t>
            </a: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4.1 GENERAL: </a:t>
            </a:r>
            <a:r>
              <a:rPr lang="en-US" sz="2400" b="1" dirty="0" smtClean="0">
                <a:solidFill>
                  <a:srgbClr val="FF0000"/>
                </a:solidFill>
                <a:latin typeface="Century Gothic" panose="020B0502020202020204" pitchFamily="34" charset="0"/>
              </a:rPr>
              <a:t>(REWRITTEN)</a:t>
            </a:r>
          </a:p>
          <a:p>
            <a:endParaRPr lang="en-US" sz="2400" b="1" dirty="0" smtClean="0">
              <a:solidFill>
                <a:srgbClr val="FF000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4.2 ROOF COVERINGS AND WATERPROOFING SYSTEMS</a:t>
            </a:r>
          </a:p>
          <a:p>
            <a:endParaRPr lang="en-US" sz="2400" b="1" dirty="0" smtClean="0">
              <a:solidFill>
                <a:srgbClr val="002060"/>
              </a:solidFill>
              <a:latin typeface="Century Gothic" panose="020B0502020202020204" pitchFamily="34" charset="0"/>
            </a:endParaRPr>
          </a:p>
          <a:p>
            <a:pPr marL="1076325" indent="-1076325"/>
            <a:r>
              <a:rPr lang="en-US" sz="2400" b="1" dirty="0" smtClean="0">
                <a:solidFill>
                  <a:srgbClr val="002060"/>
                </a:solidFill>
                <a:latin typeface="Century Gothic" panose="020B0502020202020204" pitchFamily="34" charset="0"/>
              </a:rPr>
              <a:t>4.2.1.1.a): </a:t>
            </a:r>
            <a:r>
              <a:rPr lang="en-US" sz="2400" b="1" dirty="0" smtClean="0">
                <a:solidFill>
                  <a:srgbClr val="FF0000"/>
                </a:solidFill>
                <a:latin typeface="Century Gothic" panose="020B0502020202020204" pitchFamily="34" charset="0"/>
              </a:rPr>
              <a:t>(DIFFERENTIATION BETWEEN CATEGORY 1 AND OTHER BUILDINGS REMOVED)</a:t>
            </a:r>
          </a:p>
          <a:p>
            <a:pPr marL="1076325" indent="-1076325"/>
            <a:endParaRPr lang="en-US" sz="2400" b="1" dirty="0" smtClean="0">
              <a:solidFill>
                <a:srgbClr val="FF000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4.2.1.1c) </a:t>
            </a:r>
            <a:r>
              <a:rPr lang="en-US" sz="2400" b="1" dirty="0" smtClean="0">
                <a:solidFill>
                  <a:srgbClr val="FF0000"/>
                </a:solidFill>
                <a:latin typeface="Century Gothic" panose="020B0502020202020204" pitchFamily="34" charset="0"/>
              </a:rPr>
              <a:t>(NOTES PERTAINING TO METALLIC COATINGS REMOVED)</a:t>
            </a:r>
          </a:p>
          <a:p>
            <a:endParaRPr lang="en-US" sz="2400" b="1" dirty="0" smtClean="0">
              <a:solidFill>
                <a:srgbClr val="FF0000"/>
              </a:solidFill>
              <a:latin typeface="Century Gothic" panose="020B0502020202020204" pitchFamily="34" charset="0"/>
            </a:endParaRPr>
          </a:p>
          <a:p>
            <a:pPr marL="1076325" indent="-1076325"/>
            <a:r>
              <a:rPr lang="en-US" sz="2400" b="1" dirty="0" smtClean="0">
                <a:solidFill>
                  <a:srgbClr val="002060"/>
                </a:solidFill>
                <a:latin typeface="Century Gothic" panose="020B0502020202020204" pitchFamily="34" charset="0"/>
                <a:sym typeface="Symbol" panose="05050102010706020507" pitchFamily="18" charset="2"/>
              </a:rPr>
              <a:t>4.2.1.2 </a:t>
            </a:r>
            <a:r>
              <a:rPr lang="en-US" sz="2400" b="1" dirty="0" smtClean="0">
                <a:solidFill>
                  <a:srgbClr val="FF0000"/>
                </a:solidFill>
                <a:latin typeface="Century Gothic" panose="020B0502020202020204" pitchFamily="34" charset="0"/>
                <a:sym typeface="Symbol" panose="05050102010706020507" pitchFamily="18" charset="2"/>
              </a:rPr>
              <a:t>(DESIGN WORKINGLIFE PERIOD CHANGED FROM 10 TO 15 YEARS TO ALIGN WITH 10400-B)</a:t>
            </a:r>
          </a:p>
          <a:p>
            <a:pPr marL="1076325" indent="-1076325"/>
            <a:endParaRPr lang="en-US" sz="2400" b="1" dirty="0" smtClean="0">
              <a:solidFill>
                <a:srgbClr val="FF0000"/>
              </a:solidFill>
              <a:latin typeface="Century Gothic" panose="020B0502020202020204" pitchFamily="34" charset="0"/>
              <a:sym typeface="Symbol" panose="05050102010706020507" pitchFamily="18" charset="2"/>
            </a:endParaRPr>
          </a:p>
          <a:p>
            <a:r>
              <a:rPr lang="en-US" sz="2400" b="1" dirty="0" smtClean="0">
                <a:solidFill>
                  <a:srgbClr val="002060"/>
                </a:solidFill>
                <a:latin typeface="Century Gothic" panose="020B0502020202020204" pitchFamily="34" charset="0"/>
                <a:sym typeface="Symbol" panose="05050102010706020507" pitchFamily="18" charset="2"/>
              </a:rPr>
              <a:t>4.2.1.4 </a:t>
            </a:r>
            <a:r>
              <a:rPr lang="en-US" sz="2400" b="1" dirty="0" smtClean="0">
                <a:solidFill>
                  <a:srgbClr val="FF0000"/>
                </a:solidFill>
                <a:latin typeface="Century Gothic" panose="020B0502020202020204" pitchFamily="34" charset="0"/>
                <a:sym typeface="Symbol" panose="05050102010706020507" pitchFamily="18" charset="2"/>
              </a:rPr>
              <a:t>(NEW CLAUSE PERTAINING TO BI-METAL CORROSION)  </a:t>
            </a:r>
          </a:p>
          <a:p>
            <a:r>
              <a:rPr lang="en-US" sz="2400" b="1" dirty="0" smtClean="0">
                <a:solidFill>
                  <a:srgbClr val="002060"/>
                </a:solidFill>
                <a:latin typeface="Century Gothic" panose="020B0502020202020204" pitchFamily="34" charset="0"/>
                <a:sym typeface="Symbol" panose="05050102010706020507" pitchFamily="18" charset="2"/>
              </a:rPr>
              <a:t> </a:t>
            </a:r>
            <a:r>
              <a:rPr lang="en-US" sz="2400" b="1" dirty="0" smtClean="0">
                <a:solidFill>
                  <a:srgbClr val="002060"/>
                </a:solidFill>
                <a:latin typeface="Century Gothic" panose="020B0502020202020204" pitchFamily="34" charset="0"/>
              </a:rPr>
              <a:t> </a:t>
            </a: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18</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97488562"/>
      </p:ext>
    </p:extLst>
  </p:cSld>
  <p:clrMapOvr>
    <a:masterClrMapping/>
  </p:clrMapOvr>
  <p:transition spd="slow"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grpSp>
        <p:nvGrpSpPr>
          <p:cNvPr id="6" name="Group 5"/>
          <p:cNvGrpSpPr/>
          <p:nvPr/>
        </p:nvGrpSpPr>
        <p:grpSpPr>
          <a:xfrm>
            <a:off x="1443051" y="553554"/>
            <a:ext cx="9304386" cy="5502657"/>
            <a:chOff x="1443051" y="553554"/>
            <a:chExt cx="9304386" cy="5502657"/>
          </a:xfrm>
        </p:grpSpPr>
        <p:pic>
          <p:nvPicPr>
            <p:cNvPr id="9" name="Picture 8"/>
            <p:cNvPicPr>
              <a:picLocks noChangeAspect="1"/>
            </p:cNvPicPr>
            <p:nvPr/>
          </p:nvPicPr>
          <p:blipFill rotWithShape="1">
            <a:blip r:embed="rId2"/>
            <a:srcRect l="35925" r="24367"/>
            <a:stretch/>
          </p:blipFill>
          <p:spPr>
            <a:xfrm>
              <a:off x="1443051" y="2955360"/>
              <a:ext cx="3990323" cy="3096130"/>
            </a:xfrm>
            <a:prstGeom prst="rect">
              <a:avLst/>
            </a:prstGeom>
            <a:ln w="38100">
              <a:solidFill>
                <a:srgbClr val="002060"/>
              </a:solidFill>
            </a:ln>
          </p:spPr>
        </p:pic>
        <p:grpSp>
          <p:nvGrpSpPr>
            <p:cNvPr id="10" name="Group 9"/>
            <p:cNvGrpSpPr/>
            <p:nvPr/>
          </p:nvGrpSpPr>
          <p:grpSpPr>
            <a:xfrm>
              <a:off x="4094433" y="553554"/>
              <a:ext cx="4200218" cy="1752600"/>
              <a:chOff x="2455137" y="4800600"/>
              <a:chExt cx="4200218" cy="1752600"/>
            </a:xfrm>
          </p:grpSpPr>
          <p:grpSp>
            <p:nvGrpSpPr>
              <p:cNvPr id="11" name="Group 10"/>
              <p:cNvGrpSpPr/>
              <p:nvPr/>
            </p:nvGrpSpPr>
            <p:grpSpPr>
              <a:xfrm>
                <a:off x="2455137" y="4800600"/>
                <a:ext cx="4200218" cy="1752600"/>
                <a:chOff x="2455137" y="4800600"/>
                <a:chExt cx="4200218" cy="1752600"/>
              </a:xfrm>
            </p:grpSpPr>
            <p:grpSp>
              <p:nvGrpSpPr>
                <p:cNvPr id="18" name="Group 17"/>
                <p:cNvGrpSpPr/>
                <p:nvPr/>
              </p:nvGrpSpPr>
              <p:grpSpPr>
                <a:xfrm>
                  <a:off x="2784084" y="5405898"/>
                  <a:ext cx="3304177" cy="1147302"/>
                  <a:chOff x="2784084" y="5181600"/>
                  <a:chExt cx="3304177" cy="1147302"/>
                </a:xfrm>
              </p:grpSpPr>
              <p:cxnSp>
                <p:nvCxnSpPr>
                  <p:cNvPr id="23" name="Straight Connector 22"/>
                  <p:cNvCxnSpPr/>
                  <p:nvPr/>
                </p:nvCxnSpPr>
                <p:spPr>
                  <a:xfrm flipH="1" flipV="1">
                    <a:off x="3259177" y="6323998"/>
                    <a:ext cx="2353990" cy="490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2784084" y="5181600"/>
                    <a:ext cx="3304177" cy="1106750"/>
                    <a:chOff x="2784084" y="5181600"/>
                    <a:chExt cx="3304177" cy="1106750"/>
                  </a:xfrm>
                </p:grpSpPr>
                <p:grpSp>
                  <p:nvGrpSpPr>
                    <p:cNvPr id="25" name="Group 24"/>
                    <p:cNvGrpSpPr/>
                    <p:nvPr/>
                  </p:nvGrpSpPr>
                  <p:grpSpPr>
                    <a:xfrm>
                      <a:off x="2784084" y="5247667"/>
                      <a:ext cx="3304177" cy="1040683"/>
                      <a:chOff x="2784084" y="5252571"/>
                      <a:chExt cx="3304177" cy="1040683"/>
                    </a:xfrm>
                  </p:grpSpPr>
                  <p:cxnSp>
                    <p:nvCxnSpPr>
                      <p:cNvPr id="28" name="Straight Connector 27"/>
                      <p:cNvCxnSpPr/>
                      <p:nvPr/>
                    </p:nvCxnSpPr>
                    <p:spPr>
                      <a:xfrm rot="2700000">
                        <a:off x="2784084" y="5252571"/>
                        <a:ext cx="914400" cy="9144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2700000">
                        <a:off x="5173861" y="5260109"/>
                        <a:ext cx="914400" cy="9144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276599" y="5495238"/>
                        <a:ext cx="2319147" cy="79801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25"/>
                    <p:cNvSpPr/>
                    <p:nvPr/>
                  </p:nvSpPr>
                  <p:spPr>
                    <a:xfrm>
                      <a:off x="3887863" y="5181600"/>
                      <a:ext cx="226937" cy="914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726063" y="5181600"/>
                      <a:ext cx="226937"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9" name="TextBox 18"/>
                <p:cNvSpPr txBox="1"/>
                <p:nvPr/>
              </p:nvSpPr>
              <p:spPr>
                <a:xfrm>
                  <a:off x="2455137" y="4832664"/>
                  <a:ext cx="1126263" cy="400110"/>
                </a:xfrm>
                <a:prstGeom prst="rect">
                  <a:avLst/>
                </a:prstGeom>
                <a:noFill/>
              </p:spPr>
              <p:txBody>
                <a:bodyPr wrap="square" rtlCol="0">
                  <a:spAutoFit/>
                </a:bodyPr>
                <a:lstStyle/>
                <a:p>
                  <a:r>
                    <a:rPr lang="en-US" sz="2000" b="1" dirty="0" smtClean="0">
                      <a:solidFill>
                        <a:srgbClr val="002060"/>
                      </a:solidFill>
                      <a:latin typeface="Century Gothic" panose="020B0502020202020204" pitchFamily="34" charset="0"/>
                    </a:rPr>
                    <a:t>ANODE</a:t>
                  </a:r>
                  <a:endParaRPr lang="en-US" sz="2000" b="1" dirty="0">
                    <a:solidFill>
                      <a:srgbClr val="002060"/>
                    </a:solidFill>
                    <a:latin typeface="Century Gothic" panose="020B0502020202020204" pitchFamily="34" charset="0"/>
                  </a:endParaRPr>
                </a:p>
              </p:txBody>
            </p:sp>
            <p:sp>
              <p:nvSpPr>
                <p:cNvPr id="20" name="TextBox 19"/>
                <p:cNvSpPr txBox="1"/>
                <p:nvPr/>
              </p:nvSpPr>
              <p:spPr>
                <a:xfrm>
                  <a:off x="5257800" y="4800600"/>
                  <a:ext cx="1397555" cy="400110"/>
                </a:xfrm>
                <a:prstGeom prst="rect">
                  <a:avLst/>
                </a:prstGeom>
                <a:noFill/>
              </p:spPr>
              <p:txBody>
                <a:bodyPr wrap="square" rtlCol="0">
                  <a:spAutoFit/>
                </a:bodyPr>
                <a:lstStyle/>
                <a:p>
                  <a:r>
                    <a:rPr lang="en-US" sz="2000" b="1" dirty="0" smtClean="0">
                      <a:solidFill>
                        <a:srgbClr val="002060"/>
                      </a:solidFill>
                      <a:latin typeface="Century Gothic" panose="020B0502020202020204" pitchFamily="34" charset="0"/>
                    </a:rPr>
                    <a:t>CATHODE</a:t>
                  </a:r>
                  <a:endParaRPr lang="en-US" sz="2000" b="1" dirty="0">
                    <a:solidFill>
                      <a:srgbClr val="002060"/>
                    </a:solidFill>
                    <a:latin typeface="Century Gothic" panose="020B0502020202020204" pitchFamily="34" charset="0"/>
                  </a:endParaRPr>
                </a:p>
              </p:txBody>
            </p:sp>
            <p:cxnSp>
              <p:nvCxnSpPr>
                <p:cNvPr id="21" name="Curved Connector 20"/>
                <p:cNvCxnSpPr>
                  <a:endCxn id="26" idx="0"/>
                </p:cNvCxnSpPr>
                <p:nvPr/>
              </p:nvCxnSpPr>
              <p:spPr>
                <a:xfrm rot="16200000" flipH="1">
                  <a:off x="3611618" y="5016183"/>
                  <a:ext cx="390979" cy="388450"/>
                </a:xfrm>
                <a:prstGeom prst="curvedConnector3">
                  <a:avLst>
                    <a:gd name="adj1" fmla="val 113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rot="5400000">
                  <a:off x="4868085" y="4982158"/>
                  <a:ext cx="390979" cy="388450"/>
                </a:xfrm>
                <a:prstGeom prst="curvedConnector3">
                  <a:avLst>
                    <a:gd name="adj1" fmla="val 113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4186162" y="5895581"/>
                <a:ext cx="383595" cy="424116"/>
                <a:chOff x="1143000" y="5371873"/>
                <a:chExt cx="490512" cy="527851"/>
              </a:xfrm>
            </p:grpSpPr>
            <p:sp>
              <p:nvSpPr>
                <p:cNvPr id="13" name="Cloud 12"/>
                <p:cNvSpPr/>
                <p:nvPr/>
              </p:nvSpPr>
              <p:spPr>
                <a:xfrm>
                  <a:off x="1352964" y="5371873"/>
                  <a:ext cx="92937" cy="124565"/>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loud 13"/>
                <p:cNvSpPr/>
                <p:nvPr/>
              </p:nvSpPr>
              <p:spPr>
                <a:xfrm>
                  <a:off x="1292964" y="5574697"/>
                  <a:ext cx="92937" cy="124565"/>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loud 14"/>
                <p:cNvSpPr/>
                <p:nvPr/>
              </p:nvSpPr>
              <p:spPr>
                <a:xfrm>
                  <a:off x="1540575" y="5747324"/>
                  <a:ext cx="92937" cy="124565"/>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loud 15"/>
                <p:cNvSpPr/>
                <p:nvPr/>
              </p:nvSpPr>
              <p:spPr>
                <a:xfrm>
                  <a:off x="1143000" y="5622759"/>
                  <a:ext cx="92937" cy="124565"/>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loud 16"/>
                <p:cNvSpPr/>
                <p:nvPr/>
              </p:nvSpPr>
              <p:spPr>
                <a:xfrm>
                  <a:off x="1295400" y="5775159"/>
                  <a:ext cx="92937" cy="124565"/>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404" y="2950638"/>
              <a:ext cx="3997033" cy="3105573"/>
            </a:xfrm>
            <a:prstGeom prst="rect">
              <a:avLst/>
            </a:prstGeom>
            <a:ln w="38100">
              <a:solidFill>
                <a:srgbClr val="002060"/>
              </a:solidFill>
            </a:ln>
          </p:spPr>
        </p:pic>
      </p:grpSp>
      <p:sp>
        <p:nvSpPr>
          <p:cNvPr id="33"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19</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01479420"/>
      </p:ext>
    </p:extLst>
  </p:cSld>
  <p:clrMapOvr>
    <a:masterClrMapping/>
  </p:clrMapOvr>
  <p:transition spd="slow"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6188" y="1"/>
            <a:ext cx="11779623"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Slide Number Placeholder 1"/>
          <p:cNvSpPr>
            <a:spLocks noGrp="1"/>
          </p:cNvSpPr>
          <p:nvPr>
            <p:ph type="sldNum" sz="quarter" idx="12"/>
          </p:nvPr>
        </p:nvSpPr>
        <p:spPr>
          <a:xfrm>
            <a:off x="11556515" y="6492875"/>
            <a:ext cx="429296" cy="365125"/>
          </a:xfrm>
        </p:spPr>
        <p:txBody>
          <a:bodyPr/>
          <a:lstStyle/>
          <a:p>
            <a:pPr algn="ctr"/>
            <a:fld id="{DD4DE389-5791-4072-9875-E8740BF22665}" type="slidenum">
              <a:rPr lang="en-US" sz="1600" b="1" smtClean="0">
                <a:solidFill>
                  <a:schemeClr val="bg1"/>
                </a:solidFill>
                <a:latin typeface="Century Gothic" panose="020B0502020202020204" pitchFamily="34" charset="0"/>
              </a:rPr>
              <a:pPr algn="ctr"/>
              <a:t>2</a:t>
            </a:fld>
            <a:endParaRPr lang="en-US" sz="1600" b="1" dirty="0">
              <a:solidFill>
                <a:schemeClr val="bg1"/>
              </a:solidFill>
              <a:latin typeface="Century Gothic" panose="020B0502020202020204" pitchFamily="34" charset="0"/>
            </a:endParaRPr>
          </a:p>
        </p:txBody>
      </p:sp>
      <p:sp>
        <p:nvSpPr>
          <p:cNvPr id="7" name="Rectangle 6"/>
          <p:cNvSpPr/>
          <p:nvPr/>
        </p:nvSpPr>
        <p:spPr>
          <a:xfrm>
            <a:off x="2504941" y="1455383"/>
            <a:ext cx="7182118" cy="3947234"/>
          </a:xfrm>
          <a:prstGeom prst="rect">
            <a:avLst/>
          </a:prstGeom>
        </p:spPr>
        <p:txBody>
          <a:bodyPr wrap="square">
            <a:spAutoFit/>
          </a:bodyPr>
          <a:lstStyle/>
          <a:p>
            <a:pPr algn="ctr"/>
            <a:r>
              <a:rPr lang="en-ZA" sz="4050" b="1" dirty="0" smtClean="0">
                <a:solidFill>
                  <a:srgbClr val="002060"/>
                </a:solidFill>
                <a:latin typeface="Century Gothic" panose="020B0502020202020204" pitchFamily="34" charset="0"/>
              </a:rPr>
              <a:t>CHANGES EFFECTED IN SANS 10400 SERIES</a:t>
            </a:r>
          </a:p>
          <a:p>
            <a:pPr algn="ctr"/>
            <a:endParaRPr lang="en-ZA" sz="4050" b="1" dirty="0">
              <a:solidFill>
                <a:srgbClr val="002060"/>
              </a:solidFill>
              <a:latin typeface="Century Gothic" panose="020B0502020202020204" pitchFamily="34" charset="0"/>
            </a:endParaRPr>
          </a:p>
          <a:p>
            <a:pPr algn="ctr"/>
            <a:r>
              <a:rPr lang="en-ZA" sz="4050" b="1" dirty="0" smtClean="0">
                <a:solidFill>
                  <a:srgbClr val="002060"/>
                </a:solidFill>
                <a:latin typeface="Century Gothic" panose="020B0502020202020204" pitchFamily="34" charset="0"/>
              </a:rPr>
              <a:t>PLETTENBERG BAY: 2019</a:t>
            </a:r>
          </a:p>
          <a:p>
            <a:pPr algn="ctr"/>
            <a:endParaRPr lang="en-ZA" sz="4050" b="1" dirty="0">
              <a:solidFill>
                <a:srgbClr val="002060"/>
              </a:solidFill>
              <a:latin typeface="Century Gothic" panose="020B0502020202020204" pitchFamily="34" charset="0"/>
            </a:endParaRPr>
          </a:p>
          <a:p>
            <a:pPr algn="ctr"/>
            <a:endParaRPr lang="en-ZA" sz="2400" b="1" dirty="0">
              <a:solidFill>
                <a:srgbClr val="002060"/>
              </a:solidFill>
              <a:latin typeface="Century Gothic" panose="020B0502020202020204" pitchFamily="34" charset="0"/>
            </a:endParaRPr>
          </a:p>
          <a:p>
            <a:pPr algn="ctr"/>
            <a:r>
              <a:rPr lang="en-ZA" sz="2400" b="1" dirty="0">
                <a:solidFill>
                  <a:srgbClr val="002060"/>
                </a:solidFill>
                <a:latin typeface="Century Gothic" panose="020B0502020202020204" pitchFamily="34" charset="0"/>
              </a:rPr>
              <a:t>DENNIS WHITE     </a:t>
            </a:r>
            <a:r>
              <a:rPr lang="en-ZA" sz="2400" b="1" dirty="0" smtClean="0">
                <a:solidFill>
                  <a:srgbClr val="002060"/>
                </a:solidFill>
                <a:latin typeface="Century Gothic" panose="020B0502020202020204" pitchFamily="34" charset="0"/>
              </a:rPr>
              <a:t>NOVEMBER </a:t>
            </a:r>
            <a:r>
              <a:rPr lang="en-ZA" sz="2400" b="1" dirty="0">
                <a:solidFill>
                  <a:srgbClr val="002060"/>
                </a:solidFill>
                <a:latin typeface="Century Gothic" panose="020B0502020202020204" pitchFamily="34" charset="0"/>
              </a:rPr>
              <a:t>2019</a:t>
            </a:r>
            <a:endParaRPr lang="en-ZA" sz="2100" b="1" dirty="0">
              <a:solidFill>
                <a:srgbClr val="002060"/>
              </a:solidFill>
              <a:latin typeface="Century Gothic" panose="020B0502020202020204" pitchFamily="34" charset="0"/>
            </a:endParaRPr>
          </a:p>
        </p:txBody>
      </p:sp>
      <p:sp>
        <p:nvSpPr>
          <p:cNvPr id="9" name="Slide Number Placeholder 1"/>
          <p:cNvSpPr txBox="1">
            <a:spLocks/>
          </p:cNvSpPr>
          <p:nvPr/>
        </p:nvSpPr>
        <p:spPr>
          <a:xfrm>
            <a:off x="10231188" y="6454239"/>
            <a:ext cx="41105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98673844"/>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2" name="Slide Number Placeholder 1"/>
          <p:cNvSpPr>
            <a:spLocks noGrp="1"/>
          </p:cNvSpPr>
          <p:nvPr>
            <p:ph type="sldNum" sz="quarter" idx="12"/>
          </p:nvPr>
        </p:nvSpPr>
        <p:spPr>
          <a:xfrm>
            <a:off x="8534400" y="6492876"/>
            <a:ext cx="2133600" cy="365125"/>
          </a:xfrm>
        </p:spPr>
        <p:txBody>
          <a:bodyPr/>
          <a:lstStyle/>
          <a:p>
            <a:fld id="{DD4DE389-5791-4072-9875-E8740BF22665}" type="slidenum">
              <a:rPr lang="en-US" smtClean="0"/>
              <a:pPr/>
              <a:t>20</a:t>
            </a:fld>
            <a:endParaRPr lang="en-US" dirty="0"/>
          </a:p>
        </p:txBody>
      </p:sp>
      <p:sp>
        <p:nvSpPr>
          <p:cNvPr id="8" name="TextBox 7"/>
          <p:cNvSpPr txBox="1"/>
          <p:nvPr/>
        </p:nvSpPr>
        <p:spPr>
          <a:xfrm>
            <a:off x="568138" y="612845"/>
            <a:ext cx="11172826" cy="5632311"/>
          </a:xfrm>
          <a:prstGeom prst="rect">
            <a:avLst/>
          </a:prstGeom>
          <a:noFill/>
        </p:spPr>
        <p:txBody>
          <a:bodyPr wrap="square" rtlCol="0">
            <a:spAutoFit/>
          </a:bodyPr>
          <a:lstStyle/>
          <a:p>
            <a:r>
              <a:rPr lang="en-US" sz="2400" b="1" dirty="0" smtClean="0">
                <a:solidFill>
                  <a:srgbClr val="002060"/>
                </a:solidFill>
                <a:latin typeface="Century Gothic" panose="020B0502020202020204" pitchFamily="34" charset="0"/>
              </a:rPr>
              <a:t>4.2.2  METAL ROOF CLADDING AND ACCESSORIES </a:t>
            </a:r>
            <a:r>
              <a:rPr lang="en-US" sz="2400" b="1" dirty="0" smtClean="0">
                <a:solidFill>
                  <a:srgbClr val="FF0000"/>
                </a:solidFill>
                <a:latin typeface="Century Gothic" panose="020B0502020202020204" pitchFamily="34" charset="0"/>
              </a:rPr>
              <a:t>(NEW SECTION) </a:t>
            </a:r>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sym typeface="Symbol" panose="05050102010706020507" pitchFamily="18" charset="2"/>
              </a:rPr>
              <a:t> </a:t>
            </a:r>
            <a:endParaRPr lang="en-US" sz="2400" b="1" dirty="0" smtClean="0">
              <a:solidFill>
                <a:srgbClr val="FF0000"/>
              </a:solidFill>
              <a:latin typeface="Century Gothic" panose="020B0502020202020204" pitchFamily="34" charset="0"/>
            </a:endParaRPr>
          </a:p>
          <a:p>
            <a:pPr marL="1250950" indent="-1250950"/>
            <a:r>
              <a:rPr lang="en-US" sz="2400" b="1" dirty="0" smtClean="0">
                <a:solidFill>
                  <a:srgbClr val="002060"/>
                </a:solidFill>
                <a:latin typeface="Century Gothic" panose="020B0502020202020204" pitchFamily="34" charset="0"/>
              </a:rPr>
              <a:t>4.2.2.2.1 BASE METAL THICKNESS: INCLUDES TABLES FOR DIFFERENT METAL COATINGS, GRADES OF STEEL AND PROFILES</a:t>
            </a:r>
          </a:p>
          <a:p>
            <a:endParaRPr lang="en-US" sz="2400" b="1" dirty="0" smtClean="0">
              <a:solidFill>
                <a:srgbClr val="002060"/>
              </a:solidFill>
              <a:latin typeface="Century Gothic" panose="020B0502020202020204" pitchFamily="34" charset="0"/>
            </a:endParaRPr>
          </a:p>
          <a:p>
            <a:pPr marL="1076325" indent="-1076325"/>
            <a:r>
              <a:rPr lang="en-US" sz="2400" b="1" dirty="0" smtClean="0">
                <a:solidFill>
                  <a:srgbClr val="002060"/>
                </a:solidFill>
                <a:latin typeface="Century Gothic" panose="020B0502020202020204" pitchFamily="34" charset="0"/>
              </a:rPr>
              <a:t>4.2.2.3 DURABILITY REQUIREMENTS: MATCHES COATINGS AND METALS TO ENVIRONMENTAL CORROSIVITY CATEGORIES AS PER ISO 9223+9224</a:t>
            </a:r>
          </a:p>
          <a:p>
            <a:endParaRPr lang="en-US" sz="2400" b="1" dirty="0" smtClean="0">
              <a:solidFill>
                <a:srgbClr val="002060"/>
              </a:solidFill>
              <a:latin typeface="Century Gothic" panose="020B0502020202020204" pitchFamily="34" charset="0"/>
            </a:endParaRPr>
          </a:p>
          <a:p>
            <a:pPr marL="981075" indent="-981075"/>
            <a:r>
              <a:rPr lang="en-US" sz="2400" b="1" dirty="0" smtClean="0">
                <a:solidFill>
                  <a:srgbClr val="002060"/>
                </a:solidFill>
                <a:latin typeface="Century Gothic" panose="020B0502020202020204" pitchFamily="34" charset="0"/>
              </a:rPr>
              <a:t>4.2.2.4 MARKING REQUIREMENTS: ALL COIL USED FOR THE MANUFACTURE OF METAL CLADDING SHALL CARRY AN INDELIBLE  DISTINCTIVE MARK AT REGULAR INTERVALS CONTAINING THE NAME OF MANUFACTURER, BMT, WEIGHT OF METALLIC COATING (IF APPLICABLE) AND DETAILS OF ANY OTHER COATING APPLIED TO THE CLADDING. </a:t>
            </a:r>
            <a:r>
              <a:rPr lang="en-US" sz="2400" b="1" dirty="0" smtClean="0">
                <a:solidFill>
                  <a:srgbClr val="FF0000"/>
                </a:solidFill>
                <a:latin typeface="Century Gothic" panose="020B0502020202020204" pitchFamily="34" charset="0"/>
              </a:rPr>
              <a:t>IF</a:t>
            </a:r>
            <a:r>
              <a:rPr lang="en-US" sz="2400" b="1" dirty="0" smtClean="0">
                <a:solidFill>
                  <a:srgbClr val="002060"/>
                </a:solidFill>
                <a:latin typeface="Century Gothic" panose="020B0502020202020204" pitchFamily="34" charset="0"/>
              </a:rPr>
              <a:t> </a:t>
            </a:r>
            <a:r>
              <a:rPr lang="en-US" sz="2400" b="1" dirty="0" smtClean="0">
                <a:solidFill>
                  <a:srgbClr val="FF0000"/>
                </a:solidFill>
                <a:latin typeface="Century Gothic" panose="020B0502020202020204" pitchFamily="34" charset="0"/>
              </a:rPr>
              <a:t>COIL IS UNMARKED CERTIFICATE OF COMPLIANCE REQUIRED FROM AN ACCREDITED LAB  </a:t>
            </a:r>
            <a:r>
              <a:rPr lang="en-US" sz="2400" b="1" dirty="0" smtClean="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1471737651"/>
      </p:ext>
    </p:extLst>
  </p:cSld>
  <p:clrMapOvr>
    <a:masterClrMapping/>
  </p:clrMapOvr>
  <p:transition spd="slow"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200025" y="4768"/>
            <a:ext cx="11801475" cy="6840855"/>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Slide Number Placeholder 1"/>
          <p:cNvSpPr>
            <a:spLocks noGrp="1"/>
          </p:cNvSpPr>
          <p:nvPr>
            <p:ph type="sldNum" sz="quarter" idx="12"/>
          </p:nvPr>
        </p:nvSpPr>
        <p:spPr>
          <a:xfrm>
            <a:off x="7924800" y="5726907"/>
            <a:ext cx="1600200" cy="273844"/>
          </a:xfrm>
        </p:spPr>
        <p:txBody>
          <a:bodyPr/>
          <a:lstStyle/>
          <a:p>
            <a:fld id="{DD4DE389-5791-4072-9875-E8740BF22665}" type="slidenum">
              <a:rPr lang="en-US" smtClean="0"/>
              <a:pPr/>
              <a:t>21</a:t>
            </a:fld>
            <a:endParaRPr lang="en-US" dirty="0"/>
          </a:p>
        </p:txBody>
      </p:sp>
      <p:grpSp>
        <p:nvGrpSpPr>
          <p:cNvPr id="34" name="Group 33"/>
          <p:cNvGrpSpPr/>
          <p:nvPr/>
        </p:nvGrpSpPr>
        <p:grpSpPr>
          <a:xfrm>
            <a:off x="1774637" y="381001"/>
            <a:ext cx="8739893" cy="6050579"/>
            <a:chOff x="250636" y="381000"/>
            <a:chExt cx="8739893" cy="6050579"/>
          </a:xfrm>
        </p:grpSpPr>
        <p:grpSp>
          <p:nvGrpSpPr>
            <p:cNvPr id="25" name="Group 24"/>
            <p:cNvGrpSpPr/>
            <p:nvPr/>
          </p:nvGrpSpPr>
          <p:grpSpPr>
            <a:xfrm>
              <a:off x="250636" y="1057360"/>
              <a:ext cx="8739893" cy="685800"/>
              <a:chOff x="250636" y="1057360"/>
              <a:chExt cx="8739893" cy="685800"/>
            </a:xfrm>
          </p:grpSpPr>
          <p:sp>
            <p:nvSpPr>
              <p:cNvPr id="8" name="Rectangle 7"/>
              <p:cNvSpPr>
                <a:spLocks noChangeAspect="1"/>
              </p:cNvSpPr>
              <p:nvPr/>
            </p:nvSpPr>
            <p:spPr>
              <a:xfrm>
                <a:off x="250636" y="1057360"/>
                <a:ext cx="8637146" cy="6858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a:spLocks noChangeAspect="1"/>
              </p:cNvSpPr>
              <p:nvPr/>
            </p:nvSpPr>
            <p:spPr>
              <a:xfrm>
                <a:off x="250636" y="1219200"/>
                <a:ext cx="8739893" cy="369332"/>
              </a:xfrm>
              <a:prstGeom prst="rect">
                <a:avLst/>
              </a:prstGeom>
              <a:noFill/>
            </p:spPr>
            <p:txBody>
              <a:bodyPr wrap="none" rtlCol="0">
                <a:spAutoFit/>
              </a:bodyPr>
              <a:lstStyle/>
              <a:p>
                <a:r>
                  <a:rPr lang="en-US" b="1" dirty="0">
                    <a:latin typeface="Century Gothic" panose="020B0502020202020204" pitchFamily="34" charset="0"/>
                  </a:rPr>
                  <a:t>CHROMADEK   TCT=0.58   W=0.925   Z200   ISQ 300   KY47331   14/02/25   08:59</a:t>
                </a:r>
              </a:p>
            </p:txBody>
          </p:sp>
        </p:grpSp>
        <p:grpSp>
          <p:nvGrpSpPr>
            <p:cNvPr id="10" name="Group 9"/>
            <p:cNvGrpSpPr>
              <a:grpSpLocks noChangeAspect="1"/>
            </p:cNvGrpSpPr>
            <p:nvPr/>
          </p:nvGrpSpPr>
          <p:grpSpPr>
            <a:xfrm>
              <a:off x="544198" y="381000"/>
              <a:ext cx="1709122" cy="849000"/>
              <a:chOff x="2611807" y="388185"/>
              <a:chExt cx="2278830" cy="1132000"/>
            </a:xfrm>
          </p:grpSpPr>
          <p:sp>
            <p:nvSpPr>
              <p:cNvPr id="23" name="TextBox 22"/>
              <p:cNvSpPr txBox="1"/>
              <p:nvPr/>
            </p:nvSpPr>
            <p:spPr>
              <a:xfrm>
                <a:off x="2611807" y="388185"/>
                <a:ext cx="2278830" cy="533480"/>
              </a:xfrm>
              <a:prstGeom prst="rect">
                <a:avLst/>
              </a:prstGeom>
              <a:noFill/>
            </p:spPr>
            <p:txBody>
              <a:bodyPr wrap="none" rtlCol="0">
                <a:spAutoFit/>
              </a:bodyPr>
              <a:lstStyle/>
              <a:p>
                <a:r>
                  <a:rPr lang="en-US" sz="2000" b="1" dirty="0">
                    <a:solidFill>
                      <a:srgbClr val="0070C0"/>
                    </a:solidFill>
                    <a:latin typeface="Century Gothic" panose="020B0502020202020204" pitchFamily="34" charset="0"/>
                  </a:rPr>
                  <a:t>Brand name</a:t>
                </a:r>
              </a:p>
            </p:txBody>
          </p:sp>
          <p:cxnSp>
            <p:nvCxnSpPr>
              <p:cNvPr id="24" name="Straight Arrow Connector 23"/>
              <p:cNvCxnSpPr/>
              <p:nvPr/>
            </p:nvCxnSpPr>
            <p:spPr>
              <a:xfrm>
                <a:off x="3456136" y="896185"/>
                <a:ext cx="55673" cy="624000"/>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11" name="Group 10"/>
            <p:cNvGrpSpPr>
              <a:grpSpLocks noChangeAspect="1"/>
            </p:cNvGrpSpPr>
            <p:nvPr/>
          </p:nvGrpSpPr>
          <p:grpSpPr>
            <a:xfrm>
              <a:off x="533400" y="1608832"/>
              <a:ext cx="3708066" cy="707945"/>
              <a:chOff x="5027699" y="1966217"/>
              <a:chExt cx="4944088" cy="943926"/>
            </a:xfrm>
          </p:grpSpPr>
          <p:sp>
            <p:nvSpPr>
              <p:cNvPr id="21" name="TextBox 20"/>
              <p:cNvSpPr txBox="1"/>
              <p:nvPr/>
            </p:nvSpPr>
            <p:spPr>
              <a:xfrm>
                <a:off x="5027699" y="2376663"/>
                <a:ext cx="4944088" cy="533480"/>
              </a:xfrm>
              <a:prstGeom prst="rect">
                <a:avLst/>
              </a:prstGeom>
              <a:noFill/>
            </p:spPr>
            <p:txBody>
              <a:bodyPr wrap="none" rtlCol="0">
                <a:spAutoFit/>
              </a:bodyPr>
              <a:lstStyle/>
              <a:p>
                <a:r>
                  <a:rPr lang="en-US" sz="2000" b="1" dirty="0">
                    <a:solidFill>
                      <a:srgbClr val="0070C0"/>
                    </a:solidFill>
                    <a:latin typeface="Century Gothic" panose="020B0502020202020204" pitchFamily="34" charset="0"/>
                  </a:rPr>
                  <a:t>Total coated thickness (mm)</a:t>
                </a:r>
              </a:p>
            </p:txBody>
          </p:sp>
          <p:cxnSp>
            <p:nvCxnSpPr>
              <p:cNvPr id="22" name="Straight Arrow Connector 21"/>
              <p:cNvCxnSpPr/>
              <p:nvPr/>
            </p:nvCxnSpPr>
            <p:spPr>
              <a:xfrm rot="4980000" flipH="1" flipV="1">
                <a:off x="7133993" y="1984217"/>
                <a:ext cx="432000" cy="396000"/>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noChangeAspect="1"/>
            </p:cNvGrpSpPr>
            <p:nvPr/>
          </p:nvGrpSpPr>
          <p:grpSpPr>
            <a:xfrm>
              <a:off x="2667000" y="381000"/>
              <a:ext cx="1402948" cy="870681"/>
              <a:chOff x="2281163" y="426230"/>
              <a:chExt cx="1870597" cy="1160908"/>
            </a:xfrm>
          </p:grpSpPr>
          <p:sp>
            <p:nvSpPr>
              <p:cNvPr id="19" name="TextBox 18"/>
              <p:cNvSpPr txBox="1"/>
              <p:nvPr/>
            </p:nvSpPr>
            <p:spPr>
              <a:xfrm>
                <a:off x="2281163" y="426230"/>
                <a:ext cx="1870597" cy="533480"/>
              </a:xfrm>
              <a:prstGeom prst="rect">
                <a:avLst/>
              </a:prstGeom>
              <a:noFill/>
            </p:spPr>
            <p:txBody>
              <a:bodyPr wrap="none" rtlCol="0">
                <a:spAutoFit/>
              </a:bodyPr>
              <a:lstStyle/>
              <a:p>
                <a:r>
                  <a:rPr lang="en-US" sz="2000" b="1" dirty="0">
                    <a:solidFill>
                      <a:srgbClr val="0070C0"/>
                    </a:solidFill>
                    <a:latin typeface="Century Gothic" panose="020B0502020202020204" pitchFamily="34" charset="0"/>
                  </a:rPr>
                  <a:t>Width (m)</a:t>
                </a:r>
              </a:p>
            </p:txBody>
          </p:sp>
          <p:cxnSp>
            <p:nvCxnSpPr>
              <p:cNvPr id="20" name="Straight Arrow Connector 19"/>
              <p:cNvCxnSpPr/>
              <p:nvPr/>
            </p:nvCxnSpPr>
            <p:spPr>
              <a:xfrm>
                <a:off x="3200400" y="963138"/>
                <a:ext cx="55675" cy="624000"/>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13" name="Group 12"/>
            <p:cNvGrpSpPr>
              <a:grpSpLocks noChangeAspect="1"/>
            </p:cNvGrpSpPr>
            <p:nvPr/>
          </p:nvGrpSpPr>
          <p:grpSpPr>
            <a:xfrm>
              <a:off x="4435716" y="381000"/>
              <a:ext cx="4107215" cy="855646"/>
              <a:chOff x="2763387" y="414755"/>
              <a:chExt cx="5476287" cy="1140861"/>
            </a:xfrm>
          </p:grpSpPr>
          <p:sp>
            <p:nvSpPr>
              <p:cNvPr id="17" name="TextBox 16"/>
              <p:cNvSpPr txBox="1"/>
              <p:nvPr/>
            </p:nvSpPr>
            <p:spPr>
              <a:xfrm>
                <a:off x="2763387" y="414755"/>
                <a:ext cx="5476287" cy="533480"/>
              </a:xfrm>
              <a:prstGeom prst="rect">
                <a:avLst/>
              </a:prstGeom>
              <a:noFill/>
            </p:spPr>
            <p:txBody>
              <a:bodyPr wrap="none" rtlCol="0">
                <a:spAutoFit/>
              </a:bodyPr>
              <a:lstStyle/>
              <a:p>
                <a:r>
                  <a:rPr lang="en-US" sz="2000" b="1" dirty="0">
                    <a:solidFill>
                      <a:srgbClr val="0070C0"/>
                    </a:solidFill>
                    <a:latin typeface="Century Gothic" panose="020B0502020202020204" pitchFamily="34" charset="0"/>
                  </a:rPr>
                  <a:t>Galvanized coating &amp; thickness</a:t>
                </a:r>
              </a:p>
            </p:txBody>
          </p:sp>
          <p:cxnSp>
            <p:nvCxnSpPr>
              <p:cNvPr id="18" name="Straight Arrow Connector 17"/>
              <p:cNvCxnSpPr/>
              <p:nvPr/>
            </p:nvCxnSpPr>
            <p:spPr>
              <a:xfrm rot="1800000">
                <a:off x="3041954" y="931616"/>
                <a:ext cx="55675" cy="624000"/>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14" name="Group 13"/>
            <p:cNvGrpSpPr>
              <a:grpSpLocks noChangeAspect="1"/>
            </p:cNvGrpSpPr>
            <p:nvPr/>
          </p:nvGrpSpPr>
          <p:grpSpPr>
            <a:xfrm>
              <a:off x="4909345" y="1632914"/>
              <a:ext cx="3485249" cy="683866"/>
              <a:chOff x="5637299" y="1971820"/>
              <a:chExt cx="4646999" cy="911820"/>
            </a:xfrm>
          </p:grpSpPr>
          <p:sp>
            <p:nvSpPr>
              <p:cNvPr id="15" name="TextBox 14"/>
              <p:cNvSpPr txBox="1"/>
              <p:nvPr/>
            </p:nvSpPr>
            <p:spPr>
              <a:xfrm>
                <a:off x="5637299" y="2350160"/>
                <a:ext cx="4646999" cy="533480"/>
              </a:xfrm>
              <a:prstGeom prst="rect">
                <a:avLst/>
              </a:prstGeom>
              <a:noFill/>
            </p:spPr>
            <p:txBody>
              <a:bodyPr wrap="none" rtlCol="0">
                <a:spAutoFit/>
              </a:bodyPr>
              <a:lstStyle/>
              <a:p>
                <a:r>
                  <a:rPr lang="en-US" sz="2000" b="1" dirty="0">
                    <a:solidFill>
                      <a:srgbClr val="0070C0"/>
                    </a:solidFill>
                    <a:latin typeface="Century Gothic" panose="020B0502020202020204" pitchFamily="34" charset="0"/>
                  </a:rPr>
                  <a:t>Quality of steel core (MPa)</a:t>
                </a:r>
              </a:p>
            </p:txBody>
          </p:sp>
          <p:cxnSp>
            <p:nvCxnSpPr>
              <p:cNvPr id="16" name="Straight Arrow Connector 15"/>
              <p:cNvCxnSpPr/>
              <p:nvPr/>
            </p:nvCxnSpPr>
            <p:spPr>
              <a:xfrm rot="600000" flipH="1" flipV="1">
                <a:off x="6114954" y="1971820"/>
                <a:ext cx="432000" cy="396000"/>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03043" y="3094752"/>
              <a:ext cx="8537915" cy="685801"/>
              <a:chOff x="303043" y="3094752"/>
              <a:chExt cx="8537915" cy="685801"/>
            </a:xfrm>
          </p:grpSpPr>
          <p:sp>
            <p:nvSpPr>
              <p:cNvPr id="26" name="Rectangle 25"/>
              <p:cNvSpPr/>
              <p:nvPr/>
            </p:nvSpPr>
            <p:spPr>
              <a:xfrm>
                <a:off x="303043" y="3094752"/>
                <a:ext cx="8537915" cy="68580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p:cNvSpPr txBox="1"/>
              <p:nvPr/>
            </p:nvSpPr>
            <p:spPr>
              <a:xfrm>
                <a:off x="303043" y="3276604"/>
                <a:ext cx="8537915" cy="323166"/>
              </a:xfrm>
              <a:prstGeom prst="rect">
                <a:avLst/>
              </a:prstGeom>
              <a:noFill/>
            </p:spPr>
            <p:txBody>
              <a:bodyPr wrap="none" rtlCol="0">
                <a:spAutoFit/>
              </a:bodyPr>
              <a:lstStyle/>
              <a:p>
                <a:r>
                  <a:rPr lang="en-US" sz="1500" b="1" dirty="0">
                    <a:latin typeface="Century Gothic" panose="020B0502020202020204" pitchFamily="34" charset="0"/>
                  </a:rPr>
                  <a:t>ZINCZLUME ®  steel  AZ150  G300  TCT  0.53  made by BlueScope  15: 18  02 : SEP: 2017   17</a:t>
                </a:r>
              </a:p>
            </p:txBody>
          </p:sp>
        </p:grpSp>
        <p:grpSp>
          <p:nvGrpSpPr>
            <p:cNvPr id="28" name="Group 27"/>
            <p:cNvGrpSpPr/>
            <p:nvPr/>
          </p:nvGrpSpPr>
          <p:grpSpPr>
            <a:xfrm>
              <a:off x="533400" y="2514600"/>
              <a:ext cx="5272597" cy="769313"/>
              <a:chOff x="172596" y="349395"/>
              <a:chExt cx="7030130" cy="1025750"/>
            </a:xfrm>
          </p:grpSpPr>
          <p:sp>
            <p:nvSpPr>
              <p:cNvPr id="32" name="TextBox 31"/>
              <p:cNvSpPr txBox="1"/>
              <p:nvPr/>
            </p:nvSpPr>
            <p:spPr>
              <a:xfrm>
                <a:off x="172596" y="349395"/>
                <a:ext cx="7030130" cy="533479"/>
              </a:xfrm>
              <a:prstGeom prst="rect">
                <a:avLst/>
              </a:prstGeom>
              <a:noFill/>
            </p:spPr>
            <p:txBody>
              <a:bodyPr wrap="none" rtlCol="0">
                <a:spAutoFit/>
              </a:bodyPr>
              <a:lstStyle/>
              <a:p>
                <a:r>
                  <a:rPr lang="en-US" sz="2000" b="1" dirty="0">
                    <a:solidFill>
                      <a:srgbClr val="0070C0"/>
                    </a:solidFill>
                    <a:latin typeface="Century Gothic" panose="020B0502020202020204" pitchFamily="34" charset="0"/>
                  </a:rPr>
                  <a:t>55% Aluminium/steel coating &amp; thickness</a:t>
                </a:r>
              </a:p>
            </p:txBody>
          </p:sp>
          <p:cxnSp>
            <p:nvCxnSpPr>
              <p:cNvPr id="33" name="Straight Arrow Connector 32"/>
              <p:cNvCxnSpPr/>
              <p:nvPr/>
            </p:nvCxnSpPr>
            <p:spPr>
              <a:xfrm rot="1800000">
                <a:off x="3088434" y="835145"/>
                <a:ext cx="55675" cy="540000"/>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2743200" y="3592867"/>
              <a:ext cx="3485249" cy="781311"/>
              <a:chOff x="5612130" y="1932546"/>
              <a:chExt cx="4646999" cy="1041746"/>
            </a:xfrm>
          </p:grpSpPr>
          <p:sp>
            <p:nvSpPr>
              <p:cNvPr id="30" name="TextBox 29"/>
              <p:cNvSpPr txBox="1"/>
              <p:nvPr/>
            </p:nvSpPr>
            <p:spPr>
              <a:xfrm>
                <a:off x="5612130" y="2440813"/>
                <a:ext cx="4646999" cy="533479"/>
              </a:xfrm>
              <a:prstGeom prst="rect">
                <a:avLst/>
              </a:prstGeom>
              <a:noFill/>
            </p:spPr>
            <p:txBody>
              <a:bodyPr wrap="none" rtlCol="0">
                <a:spAutoFit/>
              </a:bodyPr>
              <a:lstStyle/>
              <a:p>
                <a:r>
                  <a:rPr lang="en-US" sz="2000" b="1" dirty="0">
                    <a:solidFill>
                      <a:srgbClr val="0070C0"/>
                    </a:solidFill>
                    <a:latin typeface="Century Gothic" panose="020B0502020202020204" pitchFamily="34" charset="0"/>
                  </a:rPr>
                  <a:t>Quality of steel core (MPa)</a:t>
                </a:r>
              </a:p>
            </p:txBody>
          </p:sp>
          <p:cxnSp>
            <p:nvCxnSpPr>
              <p:cNvPr id="31" name="Straight Arrow Connector 30"/>
              <p:cNvCxnSpPr/>
              <p:nvPr/>
            </p:nvCxnSpPr>
            <p:spPr>
              <a:xfrm rot="600000" flipH="1" flipV="1">
                <a:off x="6107661" y="1932546"/>
                <a:ext cx="432000" cy="479999"/>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410357" y="5178633"/>
              <a:ext cx="6313308" cy="685800"/>
              <a:chOff x="1410357" y="5178633"/>
              <a:chExt cx="6313308" cy="685800"/>
            </a:xfrm>
          </p:grpSpPr>
          <p:sp>
            <p:nvSpPr>
              <p:cNvPr id="36" name="Rectangle 35"/>
              <p:cNvSpPr/>
              <p:nvPr/>
            </p:nvSpPr>
            <p:spPr>
              <a:xfrm>
                <a:off x="1410357" y="5178633"/>
                <a:ext cx="6313307" cy="6858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p:cNvSpPr txBox="1"/>
              <p:nvPr/>
            </p:nvSpPr>
            <p:spPr>
              <a:xfrm>
                <a:off x="1420336" y="5334001"/>
                <a:ext cx="6303329" cy="369332"/>
              </a:xfrm>
              <a:prstGeom prst="rect">
                <a:avLst/>
              </a:prstGeom>
              <a:noFill/>
            </p:spPr>
            <p:txBody>
              <a:bodyPr wrap="none" rtlCol="0">
                <a:spAutoFit/>
              </a:bodyPr>
              <a:lstStyle/>
              <a:p>
                <a:r>
                  <a:rPr lang="en-US" b="1" dirty="0">
                    <a:latin typeface="Century Gothic" panose="020B0502020202020204" pitchFamily="34" charset="0"/>
                  </a:rPr>
                  <a:t>Safal Steel   ZINCAL   925x0.47   G550   AZ150   6700-1-1</a:t>
                </a:r>
              </a:p>
            </p:txBody>
          </p:sp>
        </p:grpSp>
        <p:grpSp>
          <p:nvGrpSpPr>
            <p:cNvPr id="38" name="Group 37"/>
            <p:cNvGrpSpPr/>
            <p:nvPr/>
          </p:nvGrpSpPr>
          <p:grpSpPr>
            <a:xfrm>
              <a:off x="1371600" y="4495800"/>
              <a:ext cx="1802096" cy="813002"/>
              <a:chOff x="1317800" y="235507"/>
              <a:chExt cx="2402795" cy="1084001"/>
            </a:xfrm>
          </p:grpSpPr>
          <p:sp>
            <p:nvSpPr>
              <p:cNvPr id="42" name="TextBox 41"/>
              <p:cNvSpPr txBox="1"/>
              <p:nvPr/>
            </p:nvSpPr>
            <p:spPr>
              <a:xfrm>
                <a:off x="1317800" y="235507"/>
                <a:ext cx="2402795" cy="533479"/>
              </a:xfrm>
              <a:prstGeom prst="rect">
                <a:avLst/>
              </a:prstGeom>
              <a:noFill/>
            </p:spPr>
            <p:txBody>
              <a:bodyPr wrap="none" rtlCol="0">
                <a:spAutoFit/>
              </a:bodyPr>
              <a:lstStyle/>
              <a:p>
                <a:r>
                  <a:rPr lang="en-US" sz="2000" b="1" dirty="0">
                    <a:solidFill>
                      <a:srgbClr val="0070C0"/>
                    </a:solidFill>
                    <a:latin typeface="Century Gothic" panose="020B0502020202020204" pitchFamily="34" charset="0"/>
                  </a:rPr>
                  <a:t>Producer mill</a:t>
                </a:r>
              </a:p>
            </p:txBody>
          </p:sp>
          <p:cxnSp>
            <p:nvCxnSpPr>
              <p:cNvPr id="43" name="Straight Arrow Connector 42"/>
              <p:cNvCxnSpPr/>
              <p:nvPr/>
            </p:nvCxnSpPr>
            <p:spPr>
              <a:xfrm>
                <a:off x="2232200" y="743508"/>
                <a:ext cx="55673" cy="576000"/>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3048000" y="5696925"/>
              <a:ext cx="3578224" cy="734654"/>
              <a:chOff x="4261160" y="2049747"/>
              <a:chExt cx="4770967" cy="979537"/>
            </a:xfrm>
          </p:grpSpPr>
          <p:sp>
            <p:nvSpPr>
              <p:cNvPr id="40" name="TextBox 39"/>
              <p:cNvSpPr txBox="1"/>
              <p:nvPr/>
            </p:nvSpPr>
            <p:spPr>
              <a:xfrm>
                <a:off x="4261160" y="2495805"/>
                <a:ext cx="4770967" cy="533479"/>
              </a:xfrm>
              <a:prstGeom prst="rect">
                <a:avLst/>
              </a:prstGeom>
              <a:noFill/>
            </p:spPr>
            <p:txBody>
              <a:bodyPr wrap="none" rtlCol="0">
                <a:spAutoFit/>
              </a:bodyPr>
              <a:lstStyle/>
              <a:p>
                <a:r>
                  <a:rPr lang="en-US" sz="2000" b="1" dirty="0">
                    <a:solidFill>
                      <a:srgbClr val="0070C0"/>
                    </a:solidFill>
                    <a:latin typeface="Century Gothic" panose="020B0502020202020204" pitchFamily="34" charset="0"/>
                  </a:rPr>
                  <a:t>Width &amp; thickness TCT (mm)</a:t>
                </a:r>
              </a:p>
            </p:txBody>
          </p:sp>
          <p:cxnSp>
            <p:nvCxnSpPr>
              <p:cNvPr id="41" name="Straight Arrow Connector 40"/>
              <p:cNvCxnSpPr/>
              <p:nvPr/>
            </p:nvCxnSpPr>
            <p:spPr>
              <a:xfrm rot="600000" flipH="1" flipV="1">
                <a:off x="5830059" y="2049747"/>
                <a:ext cx="432000" cy="395999"/>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5" name="Group 44"/>
            <p:cNvGrpSpPr>
              <a:grpSpLocks noChangeAspect="1"/>
            </p:cNvGrpSpPr>
            <p:nvPr/>
          </p:nvGrpSpPr>
          <p:grpSpPr>
            <a:xfrm>
              <a:off x="3276601" y="4507273"/>
              <a:ext cx="1801137" cy="801529"/>
              <a:chOff x="2489121" y="388185"/>
              <a:chExt cx="2401516" cy="1068705"/>
            </a:xfrm>
          </p:grpSpPr>
          <p:sp>
            <p:nvSpPr>
              <p:cNvPr id="46" name="TextBox 45"/>
              <p:cNvSpPr txBox="1"/>
              <p:nvPr/>
            </p:nvSpPr>
            <p:spPr>
              <a:xfrm>
                <a:off x="2611807" y="388185"/>
                <a:ext cx="2278830" cy="533480"/>
              </a:xfrm>
              <a:prstGeom prst="rect">
                <a:avLst/>
              </a:prstGeom>
              <a:noFill/>
            </p:spPr>
            <p:txBody>
              <a:bodyPr wrap="none" rtlCol="0">
                <a:spAutoFit/>
              </a:bodyPr>
              <a:lstStyle/>
              <a:p>
                <a:r>
                  <a:rPr lang="en-US" sz="2000" b="1" dirty="0">
                    <a:solidFill>
                      <a:srgbClr val="0070C0"/>
                    </a:solidFill>
                    <a:latin typeface="Century Gothic" panose="020B0502020202020204" pitchFamily="34" charset="0"/>
                  </a:rPr>
                  <a:t>Brand name</a:t>
                </a:r>
              </a:p>
            </p:txBody>
          </p:sp>
          <p:cxnSp>
            <p:nvCxnSpPr>
              <p:cNvPr id="47" name="Straight Arrow Connector 46"/>
              <p:cNvCxnSpPr/>
              <p:nvPr/>
            </p:nvCxnSpPr>
            <p:spPr>
              <a:xfrm flipH="1">
                <a:off x="2489121" y="896185"/>
                <a:ext cx="294133" cy="560705"/>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8" name="Group 47"/>
            <p:cNvGrpSpPr>
              <a:grpSpLocks noChangeAspect="1"/>
            </p:cNvGrpSpPr>
            <p:nvPr/>
          </p:nvGrpSpPr>
          <p:grpSpPr>
            <a:xfrm>
              <a:off x="492452" y="3695972"/>
              <a:ext cx="1709122" cy="683864"/>
              <a:chOff x="5637299" y="1971820"/>
              <a:chExt cx="2278832" cy="911818"/>
            </a:xfrm>
          </p:grpSpPr>
          <p:sp>
            <p:nvSpPr>
              <p:cNvPr id="49" name="TextBox 48"/>
              <p:cNvSpPr txBox="1"/>
              <p:nvPr/>
            </p:nvSpPr>
            <p:spPr>
              <a:xfrm>
                <a:off x="5637299" y="2350158"/>
                <a:ext cx="2278832" cy="533480"/>
              </a:xfrm>
              <a:prstGeom prst="rect">
                <a:avLst/>
              </a:prstGeom>
              <a:noFill/>
            </p:spPr>
            <p:txBody>
              <a:bodyPr wrap="none" rtlCol="0">
                <a:spAutoFit/>
              </a:bodyPr>
              <a:lstStyle/>
              <a:p>
                <a:r>
                  <a:rPr lang="en-US" sz="2000" b="1" dirty="0">
                    <a:solidFill>
                      <a:srgbClr val="0070C0"/>
                    </a:solidFill>
                    <a:latin typeface="Century Gothic" panose="020B0502020202020204" pitchFamily="34" charset="0"/>
                  </a:rPr>
                  <a:t>Brand name</a:t>
                </a:r>
              </a:p>
            </p:txBody>
          </p:sp>
          <p:cxnSp>
            <p:nvCxnSpPr>
              <p:cNvPr id="50" name="Straight Arrow Connector 49"/>
              <p:cNvCxnSpPr/>
              <p:nvPr/>
            </p:nvCxnSpPr>
            <p:spPr>
              <a:xfrm rot="600000" flipH="1" flipV="1">
                <a:off x="6114954" y="1971820"/>
                <a:ext cx="432000" cy="396000"/>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5943600" y="2518069"/>
              <a:ext cx="1954496" cy="778539"/>
              <a:chOff x="1394743" y="235507"/>
              <a:chExt cx="2605995" cy="1038051"/>
            </a:xfrm>
          </p:grpSpPr>
          <p:sp>
            <p:nvSpPr>
              <p:cNvPr id="52" name="TextBox 51"/>
              <p:cNvSpPr txBox="1"/>
              <p:nvPr/>
            </p:nvSpPr>
            <p:spPr>
              <a:xfrm>
                <a:off x="1597943" y="235507"/>
                <a:ext cx="2402795" cy="533479"/>
              </a:xfrm>
              <a:prstGeom prst="rect">
                <a:avLst/>
              </a:prstGeom>
              <a:noFill/>
            </p:spPr>
            <p:txBody>
              <a:bodyPr wrap="none" rtlCol="0">
                <a:spAutoFit/>
              </a:bodyPr>
              <a:lstStyle/>
              <a:p>
                <a:r>
                  <a:rPr lang="en-US" sz="2000" b="1" dirty="0">
                    <a:solidFill>
                      <a:srgbClr val="0070C0"/>
                    </a:solidFill>
                    <a:latin typeface="Century Gothic" panose="020B0502020202020204" pitchFamily="34" charset="0"/>
                  </a:rPr>
                  <a:t>Producer mill</a:t>
                </a:r>
              </a:p>
            </p:txBody>
          </p:sp>
          <p:cxnSp>
            <p:nvCxnSpPr>
              <p:cNvPr id="53" name="Straight Arrow Connector 52"/>
              <p:cNvCxnSpPr/>
              <p:nvPr/>
            </p:nvCxnSpPr>
            <p:spPr>
              <a:xfrm flipH="1">
                <a:off x="1394743" y="743508"/>
                <a:ext cx="227857" cy="530050"/>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6692384"/>
      </p:ext>
    </p:extLst>
  </p:cSld>
  <p:clrMapOvr>
    <a:masterClrMapping/>
  </p:clrMapOvr>
  <p:transition spd="slow"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graphicFrame>
        <p:nvGraphicFramePr>
          <p:cNvPr id="9" name="Table 8"/>
          <p:cNvGraphicFramePr>
            <a:graphicFrameLocks noGrp="1"/>
          </p:cNvGraphicFramePr>
          <p:nvPr>
            <p:extLst>
              <p:ext uri="{D42A27DB-BD31-4B8C-83A1-F6EECF244321}">
                <p14:modId xmlns:p14="http://schemas.microsoft.com/office/powerpoint/2010/main" val="499738917"/>
              </p:ext>
            </p:extLst>
          </p:nvPr>
        </p:nvGraphicFramePr>
        <p:xfrm>
          <a:off x="2043906" y="1558500"/>
          <a:ext cx="8128000" cy="37410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486340">
                <a:tc>
                  <a:txBody>
                    <a:bodyPr/>
                    <a:lstStyle/>
                    <a:p>
                      <a:pPr algn="ctr"/>
                      <a:r>
                        <a:rPr lang="en-US" sz="2400" dirty="0" smtClean="0">
                          <a:latin typeface="Century Gothic" panose="020B0502020202020204" pitchFamily="34" charset="0"/>
                        </a:rPr>
                        <a:t>CORROSIVITY CATEGORY</a:t>
                      </a:r>
                      <a:endParaRPr lang="en-US" sz="2400" dirty="0">
                        <a:latin typeface="Century Gothic" panose="020B0502020202020204" pitchFamily="34" charset="0"/>
                      </a:endParaRPr>
                    </a:p>
                  </a:txBody>
                  <a:tcPr/>
                </a:tc>
                <a:tc>
                  <a:txBody>
                    <a:bodyPr/>
                    <a:lstStyle/>
                    <a:p>
                      <a:pPr algn="ctr"/>
                      <a:r>
                        <a:rPr lang="en-US" sz="2400" dirty="0" smtClean="0">
                          <a:latin typeface="Century Gothic" panose="020B0502020202020204" pitchFamily="34" charset="0"/>
                        </a:rPr>
                        <a:t>ISO</a:t>
                      </a:r>
                      <a:r>
                        <a:rPr lang="en-US" sz="2400" baseline="0" dirty="0" smtClean="0">
                          <a:latin typeface="Century Gothic" panose="020B0502020202020204" pitchFamily="34" charset="0"/>
                        </a:rPr>
                        <a:t> CLASSIFICATION</a:t>
                      </a:r>
                      <a:endParaRPr lang="en-US" sz="2400" dirty="0">
                        <a:latin typeface="Century Gothic" panose="020B0502020202020204" pitchFamily="34" charset="0"/>
                      </a:endParaRPr>
                    </a:p>
                  </a:txBody>
                  <a:tcPr/>
                </a:tc>
                <a:extLst>
                  <a:ext uri="{0D108BD9-81ED-4DB2-BD59-A6C34878D82A}">
                    <a16:rowId xmlns:a16="http://schemas.microsoft.com/office/drawing/2014/main" val="10000"/>
                  </a:ext>
                </a:extLst>
              </a:tr>
              <a:tr h="486340">
                <a:tc>
                  <a:txBody>
                    <a:bodyPr/>
                    <a:lstStyle/>
                    <a:p>
                      <a:pPr algn="ctr"/>
                      <a:r>
                        <a:rPr lang="en-US" sz="2400" b="1" dirty="0" smtClean="0">
                          <a:solidFill>
                            <a:srgbClr val="002060"/>
                          </a:solidFill>
                          <a:latin typeface="Century Gothic" panose="020B0502020202020204" pitchFamily="34" charset="0"/>
                        </a:rPr>
                        <a:t>C1</a:t>
                      </a:r>
                    </a:p>
                  </a:txBody>
                  <a:tcPr/>
                </a:tc>
                <a:tc>
                  <a:txBody>
                    <a:bodyPr/>
                    <a:lstStyle/>
                    <a:p>
                      <a:pPr algn="ctr"/>
                      <a:r>
                        <a:rPr lang="en-US" sz="2400" b="1" dirty="0" smtClean="0">
                          <a:solidFill>
                            <a:srgbClr val="002060"/>
                          </a:solidFill>
                          <a:latin typeface="Century Gothic" panose="020B0502020202020204" pitchFamily="34" charset="0"/>
                        </a:rPr>
                        <a:t>DESSERT</a:t>
                      </a:r>
                      <a:endParaRPr lang="en-US"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001"/>
                  </a:ext>
                </a:extLst>
              </a:tr>
              <a:tr h="486340">
                <a:tc>
                  <a:txBody>
                    <a:bodyPr/>
                    <a:lstStyle/>
                    <a:p>
                      <a:pPr algn="ctr"/>
                      <a:r>
                        <a:rPr lang="en-US" sz="2400" b="1" dirty="0" smtClean="0">
                          <a:solidFill>
                            <a:srgbClr val="002060"/>
                          </a:solidFill>
                          <a:latin typeface="Century Gothic" panose="020B0502020202020204" pitchFamily="34" charset="0"/>
                        </a:rPr>
                        <a:t>C2</a:t>
                      </a:r>
                      <a:endParaRPr lang="en-US" sz="2400" b="1" dirty="0">
                        <a:solidFill>
                          <a:srgbClr val="002060"/>
                        </a:solidFill>
                        <a:latin typeface="Century Gothic" panose="020B0502020202020204" pitchFamily="34" charset="0"/>
                      </a:endParaRPr>
                    </a:p>
                  </a:txBody>
                  <a:tcPr/>
                </a:tc>
                <a:tc>
                  <a:txBody>
                    <a:bodyPr/>
                    <a:lstStyle/>
                    <a:p>
                      <a:pPr algn="ctr"/>
                      <a:r>
                        <a:rPr lang="en-US" sz="2400" b="1" dirty="0" smtClean="0">
                          <a:solidFill>
                            <a:srgbClr val="002060"/>
                          </a:solidFill>
                          <a:latin typeface="Century Gothic" panose="020B0502020202020204" pitchFamily="34" charset="0"/>
                        </a:rPr>
                        <a:t>RURAL/SEMI-DESSERT</a:t>
                      </a:r>
                      <a:endParaRPr lang="en-US"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002"/>
                  </a:ext>
                </a:extLst>
              </a:tr>
              <a:tr h="486340">
                <a:tc>
                  <a:txBody>
                    <a:bodyPr/>
                    <a:lstStyle/>
                    <a:p>
                      <a:pPr algn="ctr"/>
                      <a:r>
                        <a:rPr lang="en-US" sz="2400" b="1" dirty="0" smtClean="0">
                          <a:solidFill>
                            <a:srgbClr val="002060"/>
                          </a:solidFill>
                          <a:latin typeface="Century Gothic" panose="020B0502020202020204" pitchFamily="34" charset="0"/>
                        </a:rPr>
                        <a:t>C3</a:t>
                      </a:r>
                      <a:endParaRPr lang="en-US" sz="2400" b="1" dirty="0">
                        <a:solidFill>
                          <a:srgbClr val="002060"/>
                        </a:solidFill>
                        <a:latin typeface="Century Gothic" panose="020B0502020202020204" pitchFamily="34" charset="0"/>
                      </a:endParaRPr>
                    </a:p>
                  </a:txBody>
                  <a:tcPr/>
                </a:tc>
                <a:tc>
                  <a:txBody>
                    <a:bodyPr/>
                    <a:lstStyle/>
                    <a:p>
                      <a:pPr algn="ctr"/>
                      <a:r>
                        <a:rPr lang="en-US" sz="2400" b="1" dirty="0" smtClean="0">
                          <a:solidFill>
                            <a:srgbClr val="002060"/>
                          </a:solidFill>
                          <a:latin typeface="Century Gothic" panose="020B0502020202020204" pitchFamily="34" charset="0"/>
                        </a:rPr>
                        <a:t>URBAN &amp; INLAND INDUSTRIAL</a:t>
                      </a:r>
                      <a:endParaRPr lang="en-US"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003"/>
                  </a:ext>
                </a:extLst>
              </a:tr>
              <a:tr h="486340">
                <a:tc>
                  <a:txBody>
                    <a:bodyPr/>
                    <a:lstStyle/>
                    <a:p>
                      <a:pPr algn="ctr"/>
                      <a:r>
                        <a:rPr lang="en-US" sz="2400" b="1" dirty="0" smtClean="0">
                          <a:solidFill>
                            <a:srgbClr val="002060"/>
                          </a:solidFill>
                          <a:latin typeface="Century Gothic" panose="020B0502020202020204" pitchFamily="34" charset="0"/>
                        </a:rPr>
                        <a:t>C4</a:t>
                      </a:r>
                      <a:endParaRPr lang="en-US" sz="2400" b="1" dirty="0">
                        <a:solidFill>
                          <a:srgbClr val="002060"/>
                        </a:solidFill>
                        <a:latin typeface="Century Gothic" panose="020B0502020202020204" pitchFamily="34" charset="0"/>
                      </a:endParaRPr>
                    </a:p>
                  </a:txBody>
                  <a:tcPr/>
                </a:tc>
                <a:tc>
                  <a:txBody>
                    <a:bodyPr/>
                    <a:lstStyle/>
                    <a:p>
                      <a:pPr algn="ctr"/>
                      <a:r>
                        <a:rPr lang="en-US" sz="2400" b="1" dirty="0" smtClean="0">
                          <a:solidFill>
                            <a:srgbClr val="002060"/>
                          </a:solidFill>
                          <a:latin typeface="Century Gothic" panose="020B0502020202020204" pitchFamily="34" charset="0"/>
                        </a:rPr>
                        <a:t>MEDIUM-SEVERE MARINE</a:t>
                      </a:r>
                      <a:endParaRPr lang="en-US"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004"/>
                  </a:ext>
                </a:extLst>
              </a:tr>
              <a:tr h="486340">
                <a:tc>
                  <a:txBody>
                    <a:bodyPr/>
                    <a:lstStyle/>
                    <a:p>
                      <a:pPr algn="ctr"/>
                      <a:r>
                        <a:rPr lang="en-US" sz="2400" b="1" dirty="0" smtClean="0">
                          <a:solidFill>
                            <a:srgbClr val="002060"/>
                          </a:solidFill>
                          <a:latin typeface="Century Gothic" panose="020B0502020202020204" pitchFamily="34" charset="0"/>
                        </a:rPr>
                        <a:t>C5</a:t>
                      </a:r>
                      <a:endParaRPr lang="en-US" sz="2400" b="1" dirty="0">
                        <a:solidFill>
                          <a:srgbClr val="002060"/>
                        </a:solidFill>
                        <a:latin typeface="Century Gothic" panose="020B0502020202020204" pitchFamily="34" charset="0"/>
                      </a:endParaRPr>
                    </a:p>
                  </a:txBody>
                  <a:tcPr/>
                </a:tc>
                <a:tc>
                  <a:txBody>
                    <a:bodyPr/>
                    <a:lstStyle/>
                    <a:p>
                      <a:pPr algn="ctr"/>
                      <a:r>
                        <a:rPr lang="en-US" sz="2400" b="1" dirty="0" smtClean="0">
                          <a:solidFill>
                            <a:srgbClr val="002060"/>
                          </a:solidFill>
                          <a:latin typeface="Century Gothic" panose="020B0502020202020204" pitchFamily="34" charset="0"/>
                        </a:rPr>
                        <a:t>MARINE INDUSTRIAL</a:t>
                      </a:r>
                      <a:endParaRPr lang="en-US"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005"/>
                  </a:ext>
                </a:extLst>
              </a:tr>
              <a:tr h="486340">
                <a:tc>
                  <a:txBody>
                    <a:bodyPr/>
                    <a:lstStyle/>
                    <a:p>
                      <a:pPr algn="ctr"/>
                      <a:r>
                        <a:rPr lang="en-US" sz="2400" b="1" dirty="0" smtClean="0">
                          <a:solidFill>
                            <a:srgbClr val="002060"/>
                          </a:solidFill>
                          <a:latin typeface="Century Gothic" panose="020B0502020202020204" pitchFamily="34" charset="0"/>
                        </a:rPr>
                        <a:t>C5X</a:t>
                      </a:r>
                      <a:endParaRPr lang="en-US" sz="2400" b="1" dirty="0">
                        <a:solidFill>
                          <a:srgbClr val="002060"/>
                        </a:solidFill>
                        <a:latin typeface="Century Gothic" panose="020B0502020202020204" pitchFamily="34" charset="0"/>
                      </a:endParaRPr>
                    </a:p>
                  </a:txBody>
                  <a:tcPr/>
                </a:tc>
                <a:tc>
                  <a:txBody>
                    <a:bodyPr/>
                    <a:lstStyle/>
                    <a:p>
                      <a:pPr algn="ctr"/>
                      <a:r>
                        <a:rPr lang="en-US" sz="2400" b="1" dirty="0" smtClean="0">
                          <a:solidFill>
                            <a:srgbClr val="002060"/>
                          </a:solidFill>
                          <a:latin typeface="Century Gothic" panose="020B0502020202020204" pitchFamily="34" charset="0"/>
                        </a:rPr>
                        <a:t>SEVERE MARINE</a:t>
                      </a:r>
                      <a:endParaRPr lang="en-US"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006"/>
                  </a:ext>
                </a:extLst>
              </a:tr>
            </a:tbl>
          </a:graphicData>
        </a:graphic>
      </p:graphicFrame>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21</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63371098"/>
      </p:ext>
    </p:extLst>
  </p:cSld>
  <p:clrMapOvr>
    <a:masterClrMapping/>
  </p:clrMapOvr>
  <p:transition spd="slow"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628650" y="1351508"/>
            <a:ext cx="10944225" cy="4154984"/>
          </a:xfrm>
          <a:prstGeom prst="rect">
            <a:avLst/>
          </a:prstGeom>
          <a:noFill/>
        </p:spPr>
        <p:txBody>
          <a:bodyPr wrap="square" rtlCol="0">
            <a:spAutoFit/>
          </a:bodyPr>
          <a:lstStyle/>
          <a:p>
            <a:r>
              <a:rPr lang="en-US" sz="2400" b="1" dirty="0" smtClean="0">
                <a:solidFill>
                  <a:srgbClr val="002060"/>
                </a:solidFill>
                <a:latin typeface="Century Gothic" panose="020B0502020202020204" pitchFamily="34" charset="0"/>
              </a:rPr>
              <a:t>4.2.2.5  FASTENERS:</a:t>
            </a:r>
          </a:p>
          <a:p>
            <a:r>
              <a:rPr lang="en-US" sz="2400" b="1" dirty="0" smtClean="0">
                <a:solidFill>
                  <a:srgbClr val="002060"/>
                </a:solidFill>
                <a:latin typeface="Century Gothic" panose="020B0502020202020204" pitchFamily="34" charset="0"/>
              </a:rPr>
              <a:t>DETAILS WHICH TYPES OF FASTENERS MAY BE USED FOR BOTH </a:t>
            </a:r>
            <a:r>
              <a:rPr lang="en-US" sz="2400" b="1" dirty="0" smtClean="0">
                <a:solidFill>
                  <a:srgbClr val="FF0000"/>
                </a:solidFill>
                <a:latin typeface="Century Gothic" panose="020B0502020202020204" pitchFamily="34" charset="0"/>
              </a:rPr>
              <a:t>PRIMARY</a:t>
            </a:r>
            <a:r>
              <a:rPr lang="en-US" sz="2400" b="1" dirty="0" smtClean="0">
                <a:solidFill>
                  <a:srgbClr val="002060"/>
                </a:solidFill>
                <a:latin typeface="Century Gothic" panose="020B0502020202020204" pitchFamily="34" charset="0"/>
              </a:rPr>
              <a:t> (ATTACH CLADDING TO SUPPORTING STRUCTURE) AND </a:t>
            </a:r>
            <a:r>
              <a:rPr lang="en-US" sz="2400" b="1" dirty="0" smtClean="0">
                <a:solidFill>
                  <a:srgbClr val="FF0000"/>
                </a:solidFill>
                <a:latin typeface="Century Gothic" panose="020B0502020202020204" pitchFamily="34" charset="0"/>
              </a:rPr>
              <a:t>SECONDARY</a:t>
            </a:r>
            <a:r>
              <a:rPr lang="en-US" sz="2400" b="1" dirty="0" smtClean="0">
                <a:solidFill>
                  <a:srgbClr val="002060"/>
                </a:solidFill>
                <a:latin typeface="Century Gothic" panose="020B0502020202020204" pitchFamily="34" charset="0"/>
              </a:rPr>
              <a:t> FIXINGS (ATTACH FLASHINGS AND OTHER ANCILLARY ITEMS TO CLADDING)PLUS REQUIREMENTS FOR WASHERS.</a:t>
            </a: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4.2.2.6 EARTHING:</a:t>
            </a:r>
          </a:p>
          <a:p>
            <a:r>
              <a:rPr lang="en-US" sz="2400" b="1" dirty="0" smtClean="0">
                <a:solidFill>
                  <a:srgbClr val="002060"/>
                </a:solidFill>
                <a:latin typeface="Century Gothic" panose="020B0502020202020204" pitchFamily="34" charset="0"/>
              </a:rPr>
              <a:t>ALL METAL ROOF CLADDING SHALL BE EARTHED IN ACCORDANCE WITH SANS 10142-1 BY A COMPETENT PERSON</a:t>
            </a:r>
          </a:p>
          <a:p>
            <a:r>
              <a:rPr lang="en-US" sz="2400" b="1" dirty="0" smtClean="0">
                <a:solidFill>
                  <a:srgbClr val="FF0000"/>
                </a:solidFill>
                <a:latin typeface="Century Gothic" panose="020B0502020202020204" pitchFamily="34" charset="0"/>
              </a:rPr>
              <a:t> </a:t>
            </a:r>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sym typeface="Symbol" panose="05050102010706020507" pitchFamily="18" charset="2"/>
              </a:rPr>
              <a:t> </a:t>
            </a:r>
            <a:endParaRPr lang="en-US" sz="2400" b="1" dirty="0" smtClean="0">
              <a:solidFill>
                <a:srgbClr val="002060"/>
              </a:solidFill>
              <a:latin typeface="Century Gothic" panose="020B0502020202020204" pitchFamily="34" charset="0"/>
            </a:endParaRP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22</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38813233"/>
      </p:ext>
    </p:extLst>
  </p:cSld>
  <p:clrMapOvr>
    <a:masterClrMapping/>
  </p:clrMapOvr>
  <p:transition spd="slow"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657225" y="1142619"/>
            <a:ext cx="10901363" cy="3416320"/>
          </a:xfrm>
          <a:prstGeom prst="rect">
            <a:avLst/>
          </a:prstGeom>
          <a:noFill/>
        </p:spPr>
        <p:txBody>
          <a:bodyPr wrap="square" rtlCol="0">
            <a:spAutoFit/>
          </a:bodyPr>
          <a:lstStyle/>
          <a:p>
            <a:r>
              <a:rPr lang="en-US" sz="2400" b="1" dirty="0" smtClean="0">
                <a:solidFill>
                  <a:srgbClr val="002060"/>
                </a:solidFill>
                <a:latin typeface="Century Gothic" panose="020B0502020202020204" pitchFamily="34" charset="0"/>
              </a:rPr>
              <a:t>4.2.3 ROOF COVERINGS IN PITCHED ROOFS </a:t>
            </a:r>
            <a:r>
              <a:rPr lang="en-US" sz="2400" b="1" dirty="0" smtClean="0">
                <a:solidFill>
                  <a:srgbClr val="FF0000"/>
                </a:solidFill>
                <a:latin typeface="Century Gothic" panose="020B0502020202020204" pitchFamily="34" charset="0"/>
              </a:rPr>
              <a:t>(REWRITTEN)</a:t>
            </a:r>
            <a:endParaRPr lang="en-US" sz="2400" b="1" dirty="0" smtClean="0">
              <a:solidFill>
                <a:srgbClr val="002060"/>
              </a:solidFill>
              <a:latin typeface="Century Gothic" panose="020B0502020202020204" pitchFamily="34" charset="0"/>
            </a:endParaRPr>
          </a:p>
          <a:p>
            <a:endParaRPr lang="en-US" sz="2400" b="1" dirty="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4.2.3.1 ALL END LAPS TO BE MINIMUM 250mm </a:t>
            </a:r>
            <a:r>
              <a:rPr lang="en-US" sz="2400" b="1" dirty="0" smtClean="0">
                <a:solidFill>
                  <a:srgbClr val="FF0000"/>
                </a:solidFill>
                <a:latin typeface="Century Gothic" panose="020B0502020202020204" pitchFamily="34" charset="0"/>
              </a:rPr>
              <a:t>AND SEALED</a:t>
            </a:r>
          </a:p>
          <a:p>
            <a:endParaRPr lang="en-US" sz="2400" b="1" dirty="0">
              <a:solidFill>
                <a:srgbClr val="FF000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4.2.3.2 ROOF COVERINGS SHALL BE SPECIFIED TO MATCH ENVIRONMENT </a:t>
            </a:r>
          </a:p>
          <a:p>
            <a:endParaRPr lang="en-US" sz="2400" b="1" dirty="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4.2.3.5 THATCHING SHALL COMPLY WITH SANS 10407</a:t>
            </a: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TABLE 8: MINIMUM THICKNESS OF THATCH PER CLIMATE ZONE</a:t>
            </a:r>
            <a:endParaRPr lang="en-US" sz="2400" b="1" dirty="0">
              <a:solidFill>
                <a:srgbClr val="002060"/>
              </a:solidFill>
              <a:latin typeface="Century Gothic" panose="020B0502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259" y="4832169"/>
            <a:ext cx="2861481" cy="1676400"/>
          </a:xfrm>
          <a:prstGeom prst="rect">
            <a:avLst/>
          </a:prstGeom>
          <a:ln w="57150">
            <a:solidFill>
              <a:srgbClr val="002060"/>
            </a:solidFill>
          </a:ln>
        </p:spPr>
      </p:pic>
      <p:sp>
        <p:nvSpPr>
          <p:cNvPr id="9"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2</a:t>
            </a:r>
            <a:fld id="{DD4DE389-5791-4072-9875-E8740BF22665}" type="slidenum">
              <a:rPr lang="en-US" sz="1600" b="1" smtClean="0">
                <a:solidFill>
                  <a:schemeClr val="bg1"/>
                </a:solidFill>
                <a:latin typeface="Century Gothic" panose="020B0502020202020204" pitchFamily="34" charset="0"/>
              </a:rPr>
              <a:pPr algn="ctr"/>
              <a:t>24</a:t>
            </a:fld>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16431890"/>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657225" y="1720840"/>
            <a:ext cx="10901363" cy="3416320"/>
          </a:xfrm>
          <a:prstGeom prst="rect">
            <a:avLst/>
          </a:prstGeom>
          <a:noFill/>
        </p:spPr>
        <p:txBody>
          <a:bodyPr wrap="square" rtlCol="0">
            <a:spAutoFit/>
          </a:bodyPr>
          <a:lstStyle/>
          <a:p>
            <a:r>
              <a:rPr lang="en-US" sz="2400" b="1" dirty="0" smtClean="0">
                <a:solidFill>
                  <a:srgbClr val="002060"/>
                </a:solidFill>
                <a:latin typeface="Century Gothic" panose="020B0502020202020204" pitchFamily="34" charset="0"/>
              </a:rPr>
              <a:t>4.2.4 ROOFLIGHTS </a:t>
            </a:r>
            <a:r>
              <a:rPr lang="en-US" sz="2400" b="1" dirty="0" smtClean="0">
                <a:solidFill>
                  <a:srgbClr val="FF0000"/>
                </a:solidFill>
                <a:latin typeface="Century Gothic" panose="020B0502020202020204" pitchFamily="34" charset="0"/>
              </a:rPr>
              <a:t>(REWRITTEN)</a:t>
            </a:r>
          </a:p>
          <a:p>
            <a:endParaRPr lang="en-US" sz="2400" b="1" dirty="0">
              <a:solidFill>
                <a:srgbClr val="FF0000"/>
              </a:solidFill>
              <a:latin typeface="Century Gothic" panose="020B0502020202020204" pitchFamily="34" charset="0"/>
            </a:endParaRPr>
          </a:p>
          <a:p>
            <a:pPr marL="1076325" indent="-1076325"/>
            <a:r>
              <a:rPr lang="en-US" sz="2400" b="1" dirty="0" smtClean="0">
                <a:solidFill>
                  <a:srgbClr val="002060"/>
                </a:solidFill>
                <a:latin typeface="Century Gothic" panose="020B0502020202020204" pitchFamily="34" charset="0"/>
              </a:rPr>
              <a:t>4.2.4.1 IN-PLANE ROOFLIGHTS: NOT WIDER THAN A SINGLE SHEET WIDTH &amp; </a:t>
            </a:r>
            <a:r>
              <a:rPr lang="en-US" sz="2400" b="1" dirty="0" smtClean="0">
                <a:solidFill>
                  <a:srgbClr val="FF0000"/>
                </a:solidFill>
                <a:latin typeface="Century Gothic" panose="020B0502020202020204" pitchFamily="34" charset="0"/>
              </a:rPr>
              <a:t>FIXED OVER ADJACENT METAL CLADDING. </a:t>
            </a:r>
            <a:r>
              <a:rPr lang="en-US" sz="2400" b="1" dirty="0" smtClean="0">
                <a:solidFill>
                  <a:srgbClr val="002060"/>
                </a:solidFill>
                <a:latin typeface="Century Gothic" panose="020B0502020202020204" pitchFamily="34" charset="0"/>
              </a:rPr>
              <a:t>MAX PURLIN CENTRES AND FIXING DETAILS</a:t>
            </a:r>
          </a:p>
          <a:p>
            <a:endParaRPr lang="en-US" sz="2400" b="1" dirty="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4.2.4.2 OUT-OF-PLANE ROOFLIGHTS: SHALL BE INSTALLED IN A MANNER THAT DOES NOT INTERFERE WITH THE STRUCTURAL INTEGRITY OF THE ROOF SUPPORT STRUCTURE </a:t>
            </a: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24</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14065248"/>
      </p:ext>
    </p:extLst>
  </p:cSld>
  <p:clrMapOvr>
    <a:masterClrMapping/>
  </p:clrMapOvr>
  <p:transition spd="slow"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grpSp>
        <p:nvGrpSpPr>
          <p:cNvPr id="18" name="Group 17"/>
          <p:cNvGrpSpPr>
            <a:grpSpLocks noChangeAspect="1"/>
          </p:cNvGrpSpPr>
          <p:nvPr/>
        </p:nvGrpSpPr>
        <p:grpSpPr>
          <a:xfrm>
            <a:off x="6633578" y="1439279"/>
            <a:ext cx="4416339" cy="4718304"/>
            <a:chOff x="4876800" y="2286000"/>
            <a:chExt cx="2944226" cy="3145536"/>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286000"/>
              <a:ext cx="2944226" cy="2460344"/>
            </a:xfrm>
            <a:prstGeom prst="rect">
              <a:avLst/>
            </a:prstGeom>
            <a:ln w="38100">
              <a:solidFill>
                <a:srgbClr val="002060"/>
              </a:solidFill>
            </a:ln>
          </p:spPr>
        </p:pic>
        <p:sp>
          <p:nvSpPr>
            <p:cNvPr id="20" name="TextBox 19"/>
            <p:cNvSpPr txBox="1"/>
            <p:nvPr/>
          </p:nvSpPr>
          <p:spPr>
            <a:xfrm>
              <a:off x="5062957" y="4969871"/>
              <a:ext cx="2584761" cy="461665"/>
            </a:xfrm>
            <a:prstGeom prst="rect">
              <a:avLst/>
            </a:prstGeom>
            <a:noFill/>
          </p:spPr>
          <p:txBody>
            <a:bodyPr wrap="square" rtlCol="0">
              <a:spAutoFit/>
            </a:bodyPr>
            <a:lstStyle/>
            <a:p>
              <a:pPr algn="ctr"/>
              <a:r>
                <a:rPr lang="en-US" dirty="0" smtClean="0"/>
                <a:t> </a:t>
              </a:r>
              <a:r>
                <a:rPr lang="en-US" sz="2400" b="1" dirty="0" smtClean="0">
                  <a:solidFill>
                    <a:srgbClr val="002060"/>
                  </a:solidFill>
                  <a:latin typeface="Century Gothic" panose="020B0502020202020204" pitchFamily="34" charset="0"/>
                </a:rPr>
                <a:t>OUT OF PLANE</a:t>
              </a:r>
              <a:endParaRPr lang="en-US" sz="2400" b="1" dirty="0">
                <a:solidFill>
                  <a:srgbClr val="002060"/>
                </a:solidFill>
                <a:latin typeface="Century Gothic" panose="020B0502020202020204" pitchFamily="34" charset="0"/>
              </a:endParaRPr>
            </a:p>
          </p:txBody>
        </p:sp>
      </p:grpSp>
      <p:grpSp>
        <p:nvGrpSpPr>
          <p:cNvPr id="8" name="Group 7"/>
          <p:cNvGrpSpPr/>
          <p:nvPr/>
        </p:nvGrpSpPr>
        <p:grpSpPr>
          <a:xfrm>
            <a:off x="1150622" y="1439279"/>
            <a:ext cx="4416339" cy="4491882"/>
            <a:chOff x="1433010" y="1439279"/>
            <a:chExt cx="4143332" cy="4491882"/>
          </a:xfrm>
        </p:grpSpPr>
        <p:sp>
          <p:nvSpPr>
            <p:cNvPr id="17" name="TextBox 16"/>
            <p:cNvSpPr txBox="1"/>
            <p:nvPr/>
          </p:nvSpPr>
          <p:spPr>
            <a:xfrm>
              <a:off x="2454964" y="5469496"/>
              <a:ext cx="1901884" cy="461665"/>
            </a:xfrm>
            <a:prstGeom prst="rect">
              <a:avLst/>
            </a:prstGeom>
            <a:noFill/>
          </p:spPr>
          <p:txBody>
            <a:bodyPr wrap="square" rtlCol="0">
              <a:spAutoFit/>
            </a:bodyPr>
            <a:lstStyle/>
            <a:p>
              <a:pPr algn="ctr"/>
              <a:r>
                <a:rPr lang="en-US" sz="2400" dirty="0" smtClean="0">
                  <a:solidFill>
                    <a:srgbClr val="002060"/>
                  </a:solidFill>
                  <a:latin typeface="Century Gothic" panose="020B0502020202020204" pitchFamily="34" charset="0"/>
                </a:rPr>
                <a:t> </a:t>
              </a:r>
              <a:r>
                <a:rPr lang="en-US" sz="2400" b="1" dirty="0" smtClean="0">
                  <a:solidFill>
                    <a:srgbClr val="002060"/>
                  </a:solidFill>
                  <a:latin typeface="Century Gothic" panose="020B0502020202020204" pitchFamily="34" charset="0"/>
                </a:rPr>
                <a:t>IN PLANE</a:t>
              </a:r>
              <a:endParaRPr lang="en-US" sz="2400" b="1" dirty="0">
                <a:solidFill>
                  <a:srgbClr val="002060"/>
                </a:solidFill>
                <a:latin typeface="Century Gothic" panose="020B0502020202020204" pitchFamily="34" charset="0"/>
              </a:endParaRPr>
            </a:p>
          </p:txBody>
        </p:sp>
        <p:pic>
          <p:nvPicPr>
            <p:cNvPr id="7" name="Picture 6"/>
            <p:cNvPicPr>
              <a:picLocks noChangeAspect="1"/>
            </p:cNvPicPr>
            <p:nvPr/>
          </p:nvPicPr>
          <p:blipFill>
            <a:blip r:embed="rId3"/>
            <a:stretch>
              <a:fillRect/>
            </a:stretch>
          </p:blipFill>
          <p:spPr>
            <a:xfrm>
              <a:off x="1433010" y="1439279"/>
              <a:ext cx="4143332" cy="3690517"/>
            </a:xfrm>
            <a:prstGeom prst="rect">
              <a:avLst/>
            </a:prstGeom>
            <a:ln w="38100">
              <a:solidFill>
                <a:srgbClr val="002060"/>
              </a:solidFill>
            </a:ln>
          </p:spPr>
        </p:pic>
      </p:grpSp>
      <p:sp>
        <p:nvSpPr>
          <p:cNvPr id="21"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25</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29869010"/>
      </p:ext>
    </p:extLst>
  </p:cSld>
  <p:clrMapOvr>
    <a:masterClrMapping/>
  </p:clrMapOvr>
  <p:transition spd="slow"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657225" y="1720840"/>
            <a:ext cx="10901363" cy="3416320"/>
          </a:xfrm>
          <a:prstGeom prst="rect">
            <a:avLst/>
          </a:prstGeom>
          <a:noFill/>
        </p:spPr>
        <p:txBody>
          <a:bodyPr wrap="square" rtlCol="0">
            <a:spAutoFit/>
          </a:bodyPr>
          <a:lstStyle/>
          <a:p>
            <a:r>
              <a:rPr lang="en-US" sz="2400" b="1" dirty="0" smtClean="0">
                <a:solidFill>
                  <a:srgbClr val="002060"/>
                </a:solidFill>
                <a:latin typeface="Century Gothic" panose="020B0502020202020204" pitchFamily="34" charset="0"/>
              </a:rPr>
              <a:t>4.3 WATERPROOFING TO BALCONIES, TERRACES AND PARKING DECKS </a:t>
            </a:r>
            <a:r>
              <a:rPr lang="en-US" sz="2400" b="1" dirty="0" smtClean="0">
                <a:solidFill>
                  <a:srgbClr val="FF0000"/>
                </a:solidFill>
                <a:latin typeface="Century Gothic" panose="020B0502020202020204" pitchFamily="34" charset="0"/>
              </a:rPr>
              <a:t>(NEW: REPLACES DRAINAGE AND WATERPROOFING OF FLAT ROOFS)</a:t>
            </a:r>
          </a:p>
          <a:p>
            <a:endParaRPr lang="en-US" sz="2400" b="1" dirty="0" smtClean="0">
              <a:solidFill>
                <a:srgbClr val="FF000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4.3.2 GUTTERS AND DOWNPIPES </a:t>
            </a:r>
            <a:r>
              <a:rPr lang="en-US" sz="2400" b="1" dirty="0" smtClean="0">
                <a:solidFill>
                  <a:srgbClr val="FF0000"/>
                </a:solidFill>
                <a:latin typeface="Century Gothic" panose="020B0502020202020204" pitchFamily="34" charset="0"/>
              </a:rPr>
              <a:t>(REWRITTEN)</a:t>
            </a:r>
          </a:p>
          <a:p>
            <a:r>
              <a:rPr lang="en-US" sz="2400" b="1" dirty="0" smtClean="0">
                <a:solidFill>
                  <a:srgbClr val="002060"/>
                </a:solidFill>
                <a:latin typeface="Century Gothic" panose="020B0502020202020204" pitchFamily="34" charset="0"/>
              </a:rPr>
              <a:t> </a:t>
            </a:r>
          </a:p>
          <a:p>
            <a:r>
              <a:rPr lang="en-US" sz="2400" b="1" dirty="0" smtClean="0">
                <a:solidFill>
                  <a:srgbClr val="002060"/>
                </a:solidFill>
                <a:latin typeface="Century Gothic" panose="020B0502020202020204" pitchFamily="34" charset="0"/>
              </a:rPr>
              <a:t>4.3.3 FLAT CONCRETE ROOFS </a:t>
            </a:r>
            <a:r>
              <a:rPr lang="en-US" sz="2400" b="1" dirty="0" smtClean="0">
                <a:solidFill>
                  <a:srgbClr val="FF0000"/>
                </a:solidFill>
                <a:latin typeface="Century Gothic" panose="020B0502020202020204" pitchFamily="34" charset="0"/>
              </a:rPr>
              <a:t>(MINOR CHANGES)</a:t>
            </a:r>
            <a:r>
              <a:rPr lang="en-US" sz="2400" b="1" dirty="0" smtClean="0">
                <a:solidFill>
                  <a:srgbClr val="002060"/>
                </a:solidFill>
                <a:latin typeface="Century Gothic" panose="020B0502020202020204" pitchFamily="34" charset="0"/>
              </a:rPr>
              <a:t> </a:t>
            </a:r>
          </a:p>
          <a:p>
            <a:endParaRPr lang="en-US" sz="2400" b="1" dirty="0" smtClean="0">
              <a:solidFill>
                <a:srgbClr val="002060"/>
              </a:solidFill>
              <a:latin typeface="Century Gothic" panose="020B0502020202020204" pitchFamily="34" charset="0"/>
            </a:endParaRPr>
          </a:p>
          <a:p>
            <a:r>
              <a:rPr lang="en-US" sz="2400" b="1" dirty="0" smtClean="0">
                <a:solidFill>
                  <a:srgbClr val="FF0000"/>
                </a:solidFill>
                <a:latin typeface="Century Gothic" panose="020B0502020202020204" pitchFamily="34" charset="0"/>
              </a:rPr>
              <a:t> </a:t>
            </a:r>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sym typeface="Symbol" panose="05050102010706020507" pitchFamily="18" charset="2"/>
              </a:rPr>
              <a:t> </a:t>
            </a:r>
            <a:endParaRPr lang="en-US" sz="2400" b="1" dirty="0" smtClean="0">
              <a:solidFill>
                <a:srgbClr val="002060"/>
              </a:solidFill>
              <a:latin typeface="Century Gothic" panose="020B0502020202020204" pitchFamily="34" charset="0"/>
            </a:endParaRP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26</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59025216"/>
      </p:ext>
    </p:extLst>
  </p:cSld>
  <p:clrMapOvr>
    <a:masterClrMapping/>
  </p:clrMapOvr>
  <p:transition spd="slow"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529863" y="1536174"/>
            <a:ext cx="11132273" cy="3785652"/>
          </a:xfrm>
          <a:prstGeom prst="rect">
            <a:avLst/>
          </a:prstGeom>
          <a:noFill/>
        </p:spPr>
        <p:txBody>
          <a:bodyPr wrap="square" rtlCol="0">
            <a:spAutoFit/>
          </a:bodyPr>
          <a:lstStyle/>
          <a:p>
            <a:r>
              <a:rPr lang="en-US" sz="2400" b="1" dirty="0" smtClean="0">
                <a:solidFill>
                  <a:srgbClr val="002060"/>
                </a:solidFill>
                <a:latin typeface="Century Gothic" panose="020B0502020202020204" pitchFamily="34" charset="0"/>
              </a:rPr>
              <a:t>4.4 TIMBER ROOF CONSTRUCTION: </a:t>
            </a:r>
            <a:r>
              <a:rPr lang="en-US" sz="2400" b="1" dirty="0" smtClean="0">
                <a:solidFill>
                  <a:srgbClr val="FF0000"/>
                </a:solidFill>
                <a:latin typeface="Century Gothic" panose="020B0502020202020204" pitchFamily="34" charset="0"/>
              </a:rPr>
              <a:t>CLAUSES AMENDED &amp; CLAUSES ADDED</a:t>
            </a: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DETAILS FOR SUPPORTING INTERNAL GEYSERS</a:t>
            </a: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DETAILS FOR ATTACHMENT OF SOLAR GEYSERS INCL. ON THATCH</a:t>
            </a:r>
          </a:p>
          <a:p>
            <a:endParaRPr lang="en-US" sz="2400" b="1" dirty="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DETAILS FOR POLE CONSTRUCTION</a:t>
            </a:r>
          </a:p>
          <a:p>
            <a:r>
              <a:rPr lang="en-US" sz="2400" b="1" dirty="0" smtClean="0">
                <a:solidFill>
                  <a:srgbClr val="002060"/>
                </a:solidFill>
                <a:latin typeface="Century Gothic" panose="020B0502020202020204" pitchFamily="34" charset="0"/>
              </a:rPr>
              <a:t> </a:t>
            </a:r>
          </a:p>
          <a:p>
            <a:r>
              <a:rPr lang="en-US" sz="2400" b="1" dirty="0" smtClean="0">
                <a:solidFill>
                  <a:srgbClr val="FF0000"/>
                </a:solidFill>
                <a:latin typeface="Century Gothic" panose="020B0502020202020204" pitchFamily="34" charset="0"/>
              </a:rPr>
              <a:t> </a:t>
            </a:r>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sym typeface="Symbol" panose="05050102010706020507" pitchFamily="18" charset="2"/>
              </a:rPr>
              <a:t> 4.5 FIRE SAFETYREQUIREMENTS: </a:t>
            </a:r>
            <a:r>
              <a:rPr lang="en-US" sz="2400" b="1" dirty="0" smtClean="0">
                <a:solidFill>
                  <a:srgbClr val="FF0000"/>
                </a:solidFill>
                <a:latin typeface="Century Gothic" panose="020B0502020202020204" pitchFamily="34" charset="0"/>
                <a:sym typeface="Symbol" panose="05050102010706020507" pitchFamily="18" charset="2"/>
              </a:rPr>
              <a:t>(NEW)</a:t>
            </a:r>
            <a:r>
              <a:rPr lang="en-US" sz="2400" b="1" dirty="0" smtClean="0">
                <a:solidFill>
                  <a:srgbClr val="002060"/>
                </a:solidFill>
                <a:latin typeface="Century Gothic" panose="020B0502020202020204" pitchFamily="34" charset="0"/>
                <a:sym typeface="Symbol" panose="05050102010706020507" pitchFamily="18" charset="2"/>
              </a:rPr>
              <a:t> </a:t>
            </a:r>
            <a:endParaRPr lang="en-US" sz="2400" b="1" dirty="0" smtClean="0">
              <a:solidFill>
                <a:srgbClr val="002060"/>
              </a:solidFill>
              <a:latin typeface="Century Gothic" panose="020B0502020202020204" pitchFamily="34" charset="0"/>
            </a:endParaRP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27</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33144637"/>
      </p:ext>
    </p:extLst>
  </p:cSld>
  <p:clrMapOvr>
    <a:masterClrMapping/>
  </p:clrMapOvr>
  <p:transition spd="slow"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657225" y="982177"/>
            <a:ext cx="10901363" cy="4893647"/>
          </a:xfrm>
          <a:prstGeom prst="rect">
            <a:avLst/>
          </a:prstGeom>
          <a:noFill/>
        </p:spPr>
        <p:txBody>
          <a:bodyPr wrap="square" rtlCol="0">
            <a:spAutoFit/>
          </a:bodyPr>
          <a:lstStyle/>
          <a:p>
            <a:pPr algn="ctr"/>
            <a:r>
              <a:rPr lang="en-US" sz="2400" b="1" dirty="0" smtClean="0">
                <a:solidFill>
                  <a:srgbClr val="002060"/>
                </a:solidFill>
                <a:latin typeface="Century Gothic" panose="020B0502020202020204" pitchFamily="34" charset="0"/>
              </a:rPr>
              <a:t>4 NEW ANNEXES ADDED</a:t>
            </a:r>
          </a:p>
          <a:p>
            <a:r>
              <a:rPr lang="en-US" sz="2400" b="1" dirty="0" smtClean="0">
                <a:solidFill>
                  <a:srgbClr val="002060"/>
                </a:solidFill>
                <a:latin typeface="Century Gothic" panose="020B0502020202020204" pitchFamily="34" charset="0"/>
                <a:sym typeface="Symbol" panose="05050102010706020507" pitchFamily="18" charset="2"/>
              </a:rPr>
              <a:t> </a:t>
            </a:r>
          </a:p>
          <a:p>
            <a:pPr algn="ctr"/>
            <a:r>
              <a:rPr lang="en-US" sz="2400" b="1" dirty="0" smtClean="0">
                <a:solidFill>
                  <a:srgbClr val="002060"/>
                </a:solidFill>
                <a:latin typeface="Century Gothic" panose="020B0502020202020204" pitchFamily="34" charset="0"/>
              </a:rPr>
              <a:t>ANNEX A (INFORMATIVE)</a:t>
            </a:r>
          </a:p>
          <a:p>
            <a:pPr algn="ctr"/>
            <a:r>
              <a:rPr lang="en-US" sz="2400" b="1" dirty="0" smtClean="0">
                <a:solidFill>
                  <a:srgbClr val="002060"/>
                </a:solidFill>
                <a:latin typeface="Century Gothic" panose="020B0502020202020204" pitchFamily="34" charset="0"/>
              </a:rPr>
              <a:t>	PRINCIPLE WATERPROOFING DETAILS</a:t>
            </a:r>
          </a:p>
          <a:p>
            <a:pPr algn="ctr"/>
            <a:endParaRPr lang="en-US" sz="2400" b="1" dirty="0" smtClean="0">
              <a:solidFill>
                <a:srgbClr val="002060"/>
              </a:solidFill>
              <a:latin typeface="Century Gothic" panose="020B0502020202020204" pitchFamily="34" charset="0"/>
            </a:endParaRPr>
          </a:p>
          <a:p>
            <a:pPr algn="ctr"/>
            <a:r>
              <a:rPr lang="en-US" sz="2400" b="1" dirty="0" smtClean="0">
                <a:solidFill>
                  <a:srgbClr val="002060"/>
                </a:solidFill>
                <a:latin typeface="Century Gothic" panose="020B0502020202020204" pitchFamily="34" charset="0"/>
              </a:rPr>
              <a:t>ANNEX B </a:t>
            </a:r>
            <a:r>
              <a:rPr lang="en-US" sz="2400" b="1" dirty="0" smtClean="0">
                <a:solidFill>
                  <a:srgbClr val="FF0000"/>
                </a:solidFill>
                <a:latin typeface="Century Gothic" panose="020B0502020202020204" pitchFamily="34" charset="0"/>
              </a:rPr>
              <a:t>(NORMATIVE)</a:t>
            </a:r>
            <a:r>
              <a:rPr lang="en-US" sz="2400" b="1" dirty="0" smtClean="0">
                <a:solidFill>
                  <a:srgbClr val="002060"/>
                </a:solidFill>
                <a:latin typeface="Century Gothic" panose="020B0502020202020204" pitchFamily="34" charset="0"/>
              </a:rPr>
              <a:t> </a:t>
            </a:r>
          </a:p>
          <a:p>
            <a:pPr algn="ctr"/>
            <a:r>
              <a:rPr lang="en-US" sz="2400" b="1" dirty="0" smtClean="0">
                <a:solidFill>
                  <a:srgbClr val="002060"/>
                </a:solidFill>
                <a:latin typeface="Century Gothic" panose="020B0502020202020204" pitchFamily="34" charset="0"/>
              </a:rPr>
              <a:t>	STANDARD FLASHING DETAILS FOR METAL ROOFING</a:t>
            </a:r>
          </a:p>
          <a:p>
            <a:pPr algn="ctr"/>
            <a:endParaRPr lang="en-US" sz="2400" b="1" dirty="0" smtClean="0">
              <a:solidFill>
                <a:srgbClr val="002060"/>
              </a:solidFill>
              <a:latin typeface="Century Gothic" panose="020B0502020202020204" pitchFamily="34" charset="0"/>
            </a:endParaRPr>
          </a:p>
          <a:p>
            <a:pPr algn="ctr"/>
            <a:r>
              <a:rPr lang="en-US" sz="2400" b="1" dirty="0" smtClean="0">
                <a:solidFill>
                  <a:srgbClr val="002060"/>
                </a:solidFill>
                <a:latin typeface="Century Gothic" panose="020B0502020202020204" pitchFamily="34" charset="0"/>
              </a:rPr>
              <a:t>ANNEX C (INFORMATIVE)</a:t>
            </a:r>
          </a:p>
          <a:p>
            <a:pPr algn="ctr"/>
            <a:r>
              <a:rPr lang="en-US" sz="2400" b="1" dirty="0" smtClean="0">
                <a:solidFill>
                  <a:srgbClr val="002060"/>
                </a:solidFill>
                <a:latin typeface="Century Gothic" panose="020B0502020202020204" pitchFamily="34" charset="0"/>
              </a:rPr>
              <a:t>	STANDARD FLASHING DETAILS FOR CONCRETE TILES</a:t>
            </a:r>
          </a:p>
          <a:p>
            <a:pPr algn="ctr"/>
            <a:endParaRPr lang="en-US" sz="2400" b="1" dirty="0" smtClean="0">
              <a:solidFill>
                <a:srgbClr val="002060"/>
              </a:solidFill>
              <a:latin typeface="Century Gothic" panose="020B0502020202020204" pitchFamily="34" charset="0"/>
            </a:endParaRPr>
          </a:p>
          <a:p>
            <a:pPr algn="ctr"/>
            <a:r>
              <a:rPr lang="en-US" sz="2400" b="1" dirty="0" smtClean="0">
                <a:solidFill>
                  <a:srgbClr val="002060"/>
                </a:solidFill>
                <a:latin typeface="Century Gothic" panose="020B0502020202020204" pitchFamily="34" charset="0"/>
              </a:rPr>
              <a:t>ANNEX D (INFORMATIVE)</a:t>
            </a:r>
          </a:p>
          <a:p>
            <a:pPr algn="ctr"/>
            <a:r>
              <a:rPr lang="en-US" sz="2400" b="1" dirty="0" smtClean="0">
                <a:solidFill>
                  <a:srgbClr val="002060"/>
                </a:solidFill>
                <a:latin typeface="Century Gothic" panose="020B0502020202020204" pitchFamily="34" charset="0"/>
              </a:rPr>
              <a:t>	COMPATIBILITY OF METALS AND METAL COATINGS</a:t>
            </a: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28</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66956579"/>
      </p:ext>
    </p:extLst>
  </p:cSld>
  <p:clrMapOvr>
    <a:masterClrMapping/>
  </p:clrMapOvr>
  <p:transition spd="slow"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1706" y="0"/>
            <a:ext cx="11766176"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entury Gothic" panose="020B0502020202020204" pitchFamily="34" charset="0"/>
              </a:endParaRPr>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entury Gothic" panose="020B0502020202020204" pitchFamily="34" charset="0"/>
              </a:endParaRPr>
            </a:p>
          </p:txBody>
        </p:sp>
      </p:grpSp>
      <p:sp>
        <p:nvSpPr>
          <p:cNvPr id="2" name="Slide Number Placeholder 1"/>
          <p:cNvSpPr>
            <a:spLocks noGrp="1"/>
          </p:cNvSpPr>
          <p:nvPr>
            <p:ph type="sldNum" sz="quarter" idx="12"/>
          </p:nvPr>
        </p:nvSpPr>
        <p:spPr>
          <a:xfrm>
            <a:off x="11522368" y="6492876"/>
            <a:ext cx="442175" cy="365125"/>
          </a:xfrm>
        </p:spPr>
        <p:txBody>
          <a:bodyPr/>
          <a:lstStyle/>
          <a:p>
            <a:pPr algn="ctr"/>
            <a:fld id="{DD4DE389-5791-4072-9875-E8740BF22665}" type="slidenum">
              <a:rPr lang="en-US" sz="1600" b="1" smtClean="0">
                <a:solidFill>
                  <a:schemeClr val="bg1"/>
                </a:solidFill>
                <a:latin typeface="Century Gothic" panose="020B0502020202020204" pitchFamily="34" charset="0"/>
              </a:rPr>
              <a:pPr algn="ctr"/>
              <a:t>3</a:t>
            </a:fld>
            <a:endParaRPr lang="en-US" sz="1600" b="1" dirty="0">
              <a:solidFill>
                <a:schemeClr val="bg1"/>
              </a:solidFill>
              <a:latin typeface="Century Gothic" panose="020B0502020202020204" pitchFamily="34" charset="0"/>
            </a:endParaRPr>
          </a:p>
        </p:txBody>
      </p:sp>
      <p:sp>
        <p:nvSpPr>
          <p:cNvPr id="6" name="TextBox 5"/>
          <p:cNvSpPr txBox="1"/>
          <p:nvPr/>
        </p:nvSpPr>
        <p:spPr>
          <a:xfrm>
            <a:off x="766482" y="1043732"/>
            <a:ext cx="10755885" cy="4770537"/>
          </a:xfrm>
          <a:prstGeom prst="rect">
            <a:avLst/>
          </a:prstGeom>
          <a:noFill/>
        </p:spPr>
        <p:txBody>
          <a:bodyPr wrap="square" rtlCol="0">
            <a:spAutoFit/>
          </a:bodyPr>
          <a:lstStyle/>
          <a:p>
            <a:pPr algn="ctr"/>
            <a:r>
              <a:rPr lang="en-US" sz="2800" b="1" dirty="0" smtClean="0">
                <a:solidFill>
                  <a:srgbClr val="002060"/>
                </a:solidFill>
                <a:latin typeface="Century Gothic" panose="020B0502020202020204" pitchFamily="34" charset="0"/>
              </a:rPr>
              <a:t>AMENDMENTS TO SANS 10400-A</a:t>
            </a:r>
          </a:p>
          <a:p>
            <a:pPr algn="ctr"/>
            <a:endParaRPr lang="en-US" sz="2800" b="1" dirty="0" smtClean="0">
              <a:solidFill>
                <a:srgbClr val="002060"/>
              </a:solidFill>
              <a:latin typeface="Century Gothic" panose="020B0502020202020204" pitchFamily="34" charset="0"/>
            </a:endParaRPr>
          </a:p>
          <a:p>
            <a:pPr algn="ctr"/>
            <a:endParaRPr lang="en-US" sz="28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FORMS 1 TO 4 UPDATED TO BE MORE EXPLICIT AND USER FRIENDLY</a:t>
            </a:r>
          </a:p>
          <a:p>
            <a:endParaRPr lang="en-US" sz="2400" b="1" dirty="0" smtClean="0">
              <a:solidFill>
                <a:srgbClr val="002060"/>
              </a:solidFill>
              <a:latin typeface="Century Gothic" panose="020B0502020202020204" pitchFamily="34" charset="0"/>
            </a:endParaRPr>
          </a:p>
          <a:p>
            <a:endParaRPr lang="en-US" sz="2400" b="1" dirty="0">
              <a:solidFill>
                <a:srgbClr val="002060"/>
              </a:solidFill>
              <a:latin typeface="Century Gothic" panose="020B0502020202020204" pitchFamily="34" charset="0"/>
            </a:endParaRPr>
          </a:p>
          <a:p>
            <a:pPr algn="ctr"/>
            <a:r>
              <a:rPr lang="en-US" sz="2800" b="1" dirty="0" smtClean="0">
                <a:solidFill>
                  <a:srgbClr val="002060"/>
                </a:solidFill>
                <a:latin typeface="Century Gothic" panose="020B0502020202020204" pitchFamily="34" charset="0"/>
              </a:rPr>
              <a:t>FORM 1</a:t>
            </a:r>
          </a:p>
          <a:p>
            <a:endParaRPr lang="en-US" sz="2400" b="1" dirty="0">
              <a:solidFill>
                <a:srgbClr val="002060"/>
              </a:solidFill>
              <a:latin typeface="Century Gothic" panose="020B0502020202020204" pitchFamily="34" charset="0"/>
            </a:endParaRPr>
          </a:p>
          <a:p>
            <a:pPr algn="ctr"/>
            <a:r>
              <a:rPr lang="en-US" sz="2400" b="1" dirty="0">
                <a:solidFill>
                  <a:srgbClr val="FF0000"/>
                </a:solidFill>
                <a:latin typeface="Century Gothic" panose="020B0502020202020204" pitchFamily="34" charset="0"/>
              </a:rPr>
              <a:t>SCHEDULES A &amp; B REPLACED BY SECTION </a:t>
            </a:r>
            <a:r>
              <a:rPr lang="en-US" sz="2400" b="1" dirty="0" smtClean="0">
                <a:solidFill>
                  <a:srgbClr val="FF0000"/>
                </a:solidFill>
                <a:latin typeface="Century Gothic" panose="020B0502020202020204" pitchFamily="34" charset="0"/>
              </a:rPr>
              <a:t>3</a:t>
            </a:r>
          </a:p>
          <a:p>
            <a:pPr algn="ctr"/>
            <a:endParaRPr lang="en-US" sz="2400" b="1" dirty="0">
              <a:solidFill>
                <a:srgbClr val="FF0000"/>
              </a:solidFill>
              <a:latin typeface="Century Gothic" panose="020B0502020202020204" pitchFamily="34" charset="0"/>
            </a:endParaRPr>
          </a:p>
          <a:p>
            <a:pPr algn="ctr"/>
            <a:r>
              <a:rPr lang="en-US" sz="2400" b="1" dirty="0">
                <a:solidFill>
                  <a:srgbClr val="002060"/>
                </a:solidFill>
                <a:latin typeface="Century Gothic" panose="020B0502020202020204" pitchFamily="34" charset="0"/>
              </a:rPr>
              <a:t>REGULATIONS B, C PLUS G to Q: </a:t>
            </a:r>
            <a:r>
              <a:rPr lang="en-US" sz="2400" b="1" dirty="0">
                <a:solidFill>
                  <a:srgbClr val="FF0000"/>
                </a:solidFill>
                <a:latin typeface="Century Gothic" panose="020B0502020202020204" pitchFamily="34" charset="0"/>
              </a:rPr>
              <a:t>(BASICALLY SAME BUT REVISED LAYOUT)</a:t>
            </a:r>
          </a:p>
          <a:p>
            <a:pPr algn="ctr"/>
            <a:endParaRPr lang="en-US" sz="24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93872183"/>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6285" y="606986"/>
            <a:ext cx="6499430" cy="5644029"/>
          </a:xfrm>
          <a:prstGeom prst="rect">
            <a:avLst/>
          </a:prstGeom>
          <a:noFill/>
          <a:ln>
            <a:noFill/>
          </a:ln>
        </p:spPr>
      </p:pic>
      <p:sp>
        <p:nvSpPr>
          <p:cNvPr id="9"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29</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8224356"/>
      </p:ext>
    </p:extLst>
  </p:cSld>
  <p:clrMapOvr>
    <a:masterClrMapping/>
  </p:clrMapOvr>
  <p:transition spd="slow"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grpSp>
        <p:nvGrpSpPr>
          <p:cNvPr id="7" name="Group 6"/>
          <p:cNvGrpSpPr/>
          <p:nvPr/>
        </p:nvGrpSpPr>
        <p:grpSpPr>
          <a:xfrm>
            <a:off x="6489980" y="1180352"/>
            <a:ext cx="4536608" cy="4843929"/>
            <a:chOff x="0" y="0"/>
            <a:chExt cx="4080424" cy="4470529"/>
          </a:xfrm>
        </p:grpSpPr>
        <p:grpSp>
          <p:nvGrpSpPr>
            <p:cNvPr id="9" name="Group 8"/>
            <p:cNvGrpSpPr/>
            <p:nvPr/>
          </p:nvGrpSpPr>
          <p:grpSpPr>
            <a:xfrm>
              <a:off x="0" y="0"/>
              <a:ext cx="4080424" cy="4470529"/>
              <a:chOff x="0" y="0"/>
              <a:chExt cx="4080424" cy="4470529"/>
            </a:xfrm>
          </p:grpSpPr>
          <p:grpSp>
            <p:nvGrpSpPr>
              <p:cNvPr id="13" name="Group 12"/>
              <p:cNvGrpSpPr/>
              <p:nvPr/>
            </p:nvGrpSpPr>
            <p:grpSpPr>
              <a:xfrm>
                <a:off x="0" y="0"/>
                <a:ext cx="3201678" cy="4470529"/>
                <a:chOff x="0" y="0"/>
                <a:chExt cx="3201678" cy="4470529"/>
              </a:xfrm>
            </p:grpSpPr>
            <p:grpSp>
              <p:nvGrpSpPr>
                <p:cNvPr id="36" name="Group 35"/>
                <p:cNvGrpSpPr/>
                <p:nvPr/>
              </p:nvGrpSpPr>
              <p:grpSpPr>
                <a:xfrm>
                  <a:off x="0" y="0"/>
                  <a:ext cx="3097455" cy="3769237"/>
                  <a:chOff x="0" y="0"/>
                  <a:chExt cx="3097455" cy="3769237"/>
                </a:xfrm>
              </p:grpSpPr>
              <p:grpSp>
                <p:nvGrpSpPr>
                  <p:cNvPr id="38" name="Group 37"/>
                  <p:cNvGrpSpPr/>
                  <p:nvPr/>
                </p:nvGrpSpPr>
                <p:grpSpPr>
                  <a:xfrm>
                    <a:off x="0" y="0"/>
                    <a:ext cx="3097455" cy="3769237"/>
                    <a:chOff x="0" y="0"/>
                    <a:chExt cx="3097455" cy="3769237"/>
                  </a:xfrm>
                </p:grpSpPr>
                <p:grpSp>
                  <p:nvGrpSpPr>
                    <p:cNvPr id="40" name="Group 39"/>
                    <p:cNvGrpSpPr/>
                    <p:nvPr/>
                  </p:nvGrpSpPr>
                  <p:grpSpPr>
                    <a:xfrm>
                      <a:off x="2303233" y="2915271"/>
                      <a:ext cx="700402" cy="825936"/>
                      <a:chOff x="2303233" y="2915271"/>
                      <a:chExt cx="700402" cy="825936"/>
                    </a:xfrm>
                  </p:grpSpPr>
                  <p:sp>
                    <p:nvSpPr>
                      <p:cNvPr id="80" name="TextBox 44"/>
                      <p:cNvSpPr txBox="1"/>
                      <p:nvPr/>
                    </p:nvSpPr>
                    <p:spPr>
                      <a:xfrm>
                        <a:off x="2303233" y="3310320"/>
                        <a:ext cx="700169" cy="430887"/>
                      </a:xfrm>
                      <a:prstGeom prst="rect">
                        <a:avLst/>
                      </a:prstGeom>
                      <a:noFill/>
                      <a:ln>
                        <a:noFill/>
                      </a:ln>
                    </p:spPr>
                    <p:txBody>
                      <a:bodyPr wrap="square" rtlCol="0">
                        <a:spAutoFit/>
                      </a:bodyPr>
                      <a:lstStyle/>
                      <a:p>
                        <a:pPr algn="ct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20 mm clear</a:t>
                        </a:r>
                        <a:endParaRPr lang="en-US" sz="1200">
                          <a:effectLst/>
                          <a:latin typeface="Times New Roman" panose="02020603050405020304" pitchFamily="18" charset="0"/>
                          <a:ea typeface="Times New Roman" panose="02020603050405020304" pitchFamily="18" charset="0"/>
                        </a:endParaRPr>
                      </a:p>
                    </p:txBody>
                  </p:sp>
                  <p:cxnSp>
                    <p:nvCxnSpPr>
                      <p:cNvPr id="81" name="Straight Arrow Connector 80"/>
                      <p:cNvCxnSpPr/>
                      <p:nvPr/>
                    </p:nvCxnSpPr>
                    <p:spPr>
                      <a:xfrm>
                        <a:off x="2383102" y="2915271"/>
                        <a:ext cx="6897" cy="239347"/>
                      </a:xfrm>
                      <a:prstGeom prst="straightConnector1">
                        <a:avLst/>
                      </a:prstGeom>
                      <a:noFill/>
                      <a:ln w="19050" cap="flat" cmpd="sng" algn="ctr">
                        <a:solidFill>
                          <a:sysClr val="windowText" lastClr="000000"/>
                        </a:solidFill>
                        <a:prstDash val="solid"/>
                        <a:miter lim="800000"/>
                        <a:headEnd type="arrow" w="sm" len="sm"/>
                        <a:tailEnd type="arrow" w="sm" len="sm"/>
                      </a:ln>
                      <a:effectLst/>
                    </p:spPr>
                  </p:cxnSp>
                  <p:cxnSp>
                    <p:nvCxnSpPr>
                      <p:cNvPr id="82" name="Curved Connector 81"/>
                      <p:cNvCxnSpPr/>
                      <p:nvPr/>
                    </p:nvCxnSpPr>
                    <p:spPr>
                      <a:xfrm rot="10800000">
                        <a:off x="2497451" y="3047749"/>
                        <a:ext cx="506184" cy="467374"/>
                      </a:xfrm>
                      <a:prstGeom prst="curvedConnector3">
                        <a:avLst>
                          <a:gd name="adj1" fmla="val -74025"/>
                        </a:avLst>
                      </a:prstGeom>
                      <a:noFill/>
                      <a:ln w="19050" cap="flat" cmpd="sng" algn="ctr">
                        <a:solidFill>
                          <a:sysClr val="windowText" lastClr="000000"/>
                        </a:solidFill>
                        <a:prstDash val="solid"/>
                        <a:miter lim="800000"/>
                        <a:tailEnd type="stealth" w="lg" len="lg"/>
                      </a:ln>
                      <a:effectLst/>
                    </p:spPr>
                  </p:cxnSp>
                </p:grpSp>
                <p:grpSp>
                  <p:nvGrpSpPr>
                    <p:cNvPr id="41" name="Group 40"/>
                    <p:cNvGrpSpPr/>
                    <p:nvPr/>
                  </p:nvGrpSpPr>
                  <p:grpSpPr>
                    <a:xfrm>
                      <a:off x="0" y="0"/>
                      <a:ext cx="3097455" cy="3769237"/>
                      <a:chOff x="0" y="0"/>
                      <a:chExt cx="3097455" cy="3769237"/>
                    </a:xfrm>
                  </p:grpSpPr>
                  <p:sp>
                    <p:nvSpPr>
                      <p:cNvPr id="42" name="TextBox 49"/>
                      <p:cNvSpPr txBox="1"/>
                      <p:nvPr/>
                    </p:nvSpPr>
                    <p:spPr>
                      <a:xfrm>
                        <a:off x="1318495" y="1266161"/>
                        <a:ext cx="1506546" cy="261610"/>
                      </a:xfrm>
                      <a:prstGeom prst="rect">
                        <a:avLst/>
                      </a:prstGeom>
                      <a:noFill/>
                      <a:ln>
                        <a:noFill/>
                      </a:ln>
                    </p:spPr>
                    <p:txBody>
                      <a:bodyPr wrap="square" rtlCol="0">
                        <a:spAutoFit/>
                      </a:bodyPr>
                      <a:lstStyle/>
                      <a:p>
                        <a:pP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Bead of sealant</a:t>
                        </a:r>
                        <a:endParaRPr lang="en-US" sz="1200">
                          <a:effectLst/>
                          <a:latin typeface="Times New Roman" panose="02020603050405020304" pitchFamily="18" charset="0"/>
                          <a:ea typeface="Times New Roman" panose="02020603050405020304" pitchFamily="18" charset="0"/>
                        </a:endParaRPr>
                      </a:p>
                    </p:txBody>
                  </p:sp>
                  <p:grpSp>
                    <p:nvGrpSpPr>
                      <p:cNvPr id="43" name="Group 42"/>
                      <p:cNvGrpSpPr/>
                      <p:nvPr/>
                    </p:nvGrpSpPr>
                    <p:grpSpPr>
                      <a:xfrm>
                        <a:off x="0" y="0"/>
                        <a:ext cx="3097455" cy="3769237"/>
                        <a:chOff x="0" y="0"/>
                        <a:chExt cx="3097455" cy="3769237"/>
                      </a:xfrm>
                    </p:grpSpPr>
                    <p:grpSp>
                      <p:nvGrpSpPr>
                        <p:cNvPr id="44" name="Group 43"/>
                        <p:cNvGrpSpPr/>
                        <p:nvPr/>
                      </p:nvGrpSpPr>
                      <p:grpSpPr>
                        <a:xfrm>
                          <a:off x="0" y="0"/>
                          <a:ext cx="3097455" cy="3769237"/>
                          <a:chOff x="0" y="0"/>
                          <a:chExt cx="3097455" cy="3769237"/>
                        </a:xfrm>
                      </p:grpSpPr>
                      <p:grpSp>
                        <p:nvGrpSpPr>
                          <p:cNvPr id="46" name="Group 45"/>
                          <p:cNvGrpSpPr/>
                          <p:nvPr/>
                        </p:nvGrpSpPr>
                        <p:grpSpPr>
                          <a:xfrm>
                            <a:off x="0" y="0"/>
                            <a:ext cx="3097455" cy="3769237"/>
                            <a:chOff x="0" y="0"/>
                            <a:chExt cx="3097455" cy="3769237"/>
                          </a:xfrm>
                        </p:grpSpPr>
                        <p:grpSp>
                          <p:nvGrpSpPr>
                            <p:cNvPr id="48" name="Group 47"/>
                            <p:cNvGrpSpPr/>
                            <p:nvPr/>
                          </p:nvGrpSpPr>
                          <p:grpSpPr>
                            <a:xfrm>
                              <a:off x="0" y="587553"/>
                              <a:ext cx="1110956" cy="3181684"/>
                              <a:chOff x="0" y="587553"/>
                              <a:chExt cx="1110956" cy="3181684"/>
                            </a:xfrm>
                          </p:grpSpPr>
                          <p:sp>
                            <p:nvSpPr>
                              <p:cNvPr id="75" name="Rectangle 74"/>
                              <p:cNvSpPr/>
                              <p:nvPr/>
                            </p:nvSpPr>
                            <p:spPr>
                              <a:xfrm>
                                <a:off x="0" y="1549307"/>
                                <a:ext cx="906639" cy="148048"/>
                              </a:xfrm>
                              <a:prstGeom prst="rect">
                                <a:avLst/>
                              </a:prstGeom>
                              <a:solidFill>
                                <a:srgbClr val="E7E6E6"/>
                              </a:solidFill>
                              <a:ln w="12700" cap="flat" cmpd="sng" algn="ctr">
                                <a:solidFill>
                                  <a:sysClr val="windowText" lastClr="000000"/>
                                </a:solidFill>
                                <a:prstDash val="solid"/>
                                <a:miter lim="800000"/>
                              </a:ln>
                              <a:effectLst/>
                            </p:spPr>
                            <p:txBody>
                              <a:bodyPr rtlCol="0" anchor="ctr"/>
                              <a:lstStyle/>
                              <a:p>
                                <a:endParaRPr lang="en-US"/>
                              </a:p>
                            </p:txBody>
                          </p:sp>
                          <p:sp>
                            <p:nvSpPr>
                              <p:cNvPr id="76" name="Rectangle 75"/>
                              <p:cNvSpPr/>
                              <p:nvPr/>
                            </p:nvSpPr>
                            <p:spPr>
                              <a:xfrm>
                                <a:off x="0" y="2659434"/>
                                <a:ext cx="935542" cy="161563"/>
                              </a:xfrm>
                              <a:prstGeom prst="rect">
                                <a:avLst/>
                              </a:prstGeom>
                              <a:solidFill>
                                <a:srgbClr val="E7E6E6"/>
                              </a:solidFill>
                              <a:ln w="12700" cap="flat" cmpd="sng" algn="ctr">
                                <a:solidFill>
                                  <a:sysClr val="windowText" lastClr="000000"/>
                                </a:solidFill>
                                <a:prstDash val="solid"/>
                                <a:miter lim="800000"/>
                              </a:ln>
                              <a:effectLst/>
                            </p:spPr>
                            <p:txBody>
                              <a:bodyPr rtlCol="0" anchor="ctr"/>
                              <a:lstStyle/>
                              <a:p>
                                <a:endParaRPr lang="en-US"/>
                              </a:p>
                            </p:txBody>
                          </p:sp>
                          <p:sp>
                            <p:nvSpPr>
                              <p:cNvPr id="77" name="Rectangle 76"/>
                              <p:cNvSpPr/>
                              <p:nvPr/>
                            </p:nvSpPr>
                            <p:spPr>
                              <a:xfrm>
                                <a:off x="0" y="2807809"/>
                                <a:ext cx="1110956" cy="961428"/>
                              </a:xfrm>
                              <a:prstGeom prst="rect">
                                <a:avLst/>
                              </a:prstGeom>
                              <a:solidFill>
                                <a:srgbClr val="E7E6E6">
                                  <a:lumMod val="90000"/>
                                </a:srgbClr>
                              </a:solidFill>
                              <a:ln w="12700" cap="flat" cmpd="sng" algn="ctr">
                                <a:solidFill>
                                  <a:sysClr val="windowText" lastClr="000000"/>
                                </a:solidFill>
                                <a:prstDash val="solid"/>
                                <a:miter lim="800000"/>
                              </a:ln>
                              <a:effectLst/>
                            </p:spPr>
                            <p:txBody>
                              <a:bodyPr rtlCol="0" anchor="ctr"/>
                              <a:lstStyle/>
                              <a:p>
                                <a:endParaRPr lang="en-US"/>
                              </a:p>
                            </p:txBody>
                          </p:sp>
                          <p:sp>
                            <p:nvSpPr>
                              <p:cNvPr id="78" name="Rectangle 77"/>
                              <p:cNvSpPr/>
                              <p:nvPr/>
                            </p:nvSpPr>
                            <p:spPr>
                              <a:xfrm>
                                <a:off x="0" y="1697681"/>
                                <a:ext cx="1110956" cy="961428"/>
                              </a:xfrm>
                              <a:prstGeom prst="rect">
                                <a:avLst/>
                              </a:prstGeom>
                              <a:solidFill>
                                <a:srgbClr val="E7E6E6">
                                  <a:lumMod val="90000"/>
                                </a:srgbClr>
                              </a:solidFill>
                              <a:ln w="12700" cap="flat" cmpd="sng" algn="ctr">
                                <a:solidFill>
                                  <a:sysClr val="windowText" lastClr="000000"/>
                                </a:solidFill>
                                <a:prstDash val="solid"/>
                                <a:miter lim="800000"/>
                              </a:ln>
                              <a:effectLst/>
                            </p:spPr>
                            <p:txBody>
                              <a:bodyPr rtlCol="0" anchor="ctr"/>
                              <a:lstStyle/>
                              <a:p>
                                <a:endParaRPr lang="en-US"/>
                              </a:p>
                            </p:txBody>
                          </p:sp>
                          <p:sp>
                            <p:nvSpPr>
                              <p:cNvPr id="79" name="Rectangle 78"/>
                              <p:cNvSpPr/>
                              <p:nvPr/>
                            </p:nvSpPr>
                            <p:spPr>
                              <a:xfrm>
                                <a:off x="0" y="587553"/>
                                <a:ext cx="1110956" cy="961428"/>
                              </a:xfrm>
                              <a:prstGeom prst="rect">
                                <a:avLst/>
                              </a:prstGeom>
                              <a:solidFill>
                                <a:srgbClr val="E7E6E6">
                                  <a:lumMod val="90000"/>
                                </a:srgbClr>
                              </a:solidFill>
                              <a:ln w="12700" cap="flat" cmpd="sng" algn="ctr">
                                <a:solidFill>
                                  <a:sysClr val="windowText" lastClr="000000"/>
                                </a:solidFill>
                                <a:prstDash val="solid"/>
                                <a:miter lim="800000"/>
                              </a:ln>
                              <a:effectLst/>
                            </p:spPr>
                            <p:txBody>
                              <a:bodyPr rtlCol="0" anchor="ctr"/>
                              <a:lstStyle/>
                              <a:p>
                                <a:endParaRPr lang="en-US"/>
                              </a:p>
                            </p:txBody>
                          </p:sp>
                        </p:grpSp>
                        <p:grpSp>
                          <p:nvGrpSpPr>
                            <p:cNvPr id="49" name="Group 48"/>
                            <p:cNvGrpSpPr/>
                            <p:nvPr/>
                          </p:nvGrpSpPr>
                          <p:grpSpPr>
                            <a:xfrm>
                              <a:off x="758375" y="1983409"/>
                              <a:ext cx="2114941" cy="1752751"/>
                              <a:chOff x="758375" y="1983409"/>
                              <a:chExt cx="2114941" cy="1752751"/>
                            </a:xfrm>
                          </p:grpSpPr>
                          <p:sp>
                            <p:nvSpPr>
                              <p:cNvPr id="62" name="Rectangle 61"/>
                              <p:cNvSpPr/>
                              <p:nvPr/>
                            </p:nvSpPr>
                            <p:spPr>
                              <a:xfrm>
                                <a:off x="758375" y="1983409"/>
                                <a:ext cx="367036" cy="201959"/>
                              </a:xfrm>
                              <a:prstGeom prst="rect">
                                <a:avLst/>
                              </a:prstGeom>
                              <a:solidFill>
                                <a:sysClr val="window" lastClr="FFFFFF"/>
                              </a:solidFill>
                              <a:ln w="12700" cap="flat" cmpd="sng" algn="ctr">
                                <a:noFill/>
                                <a:prstDash val="solid"/>
                                <a:miter lim="800000"/>
                              </a:ln>
                              <a:effectLst/>
                            </p:spPr>
                            <p:txBody>
                              <a:bodyPr rtlCol="0" anchor="ctr"/>
                              <a:lstStyle/>
                              <a:p>
                                <a:endParaRPr lang="en-US"/>
                              </a:p>
                            </p:txBody>
                          </p:sp>
                          <p:grpSp>
                            <p:nvGrpSpPr>
                              <p:cNvPr id="63" name="Group 62"/>
                              <p:cNvGrpSpPr/>
                              <p:nvPr/>
                            </p:nvGrpSpPr>
                            <p:grpSpPr>
                              <a:xfrm>
                                <a:off x="767768" y="2094123"/>
                                <a:ext cx="2105548" cy="1642037"/>
                                <a:chOff x="767768" y="2094123"/>
                                <a:chExt cx="2105548" cy="1642037"/>
                              </a:xfrm>
                            </p:grpSpPr>
                            <p:grpSp>
                              <p:nvGrpSpPr>
                                <p:cNvPr id="64" name="Group 63"/>
                                <p:cNvGrpSpPr/>
                                <p:nvPr/>
                              </p:nvGrpSpPr>
                              <p:grpSpPr>
                                <a:xfrm>
                                  <a:off x="1145633" y="2552375"/>
                                  <a:ext cx="1727683" cy="1183785"/>
                                  <a:chOff x="1145633" y="2552375"/>
                                  <a:chExt cx="1727683" cy="1183785"/>
                                </a:xfrm>
                              </p:grpSpPr>
                              <p:cxnSp>
                                <p:nvCxnSpPr>
                                  <p:cNvPr id="72" name="Straight Connector 71"/>
                                  <p:cNvCxnSpPr/>
                                  <p:nvPr/>
                                </p:nvCxnSpPr>
                                <p:spPr>
                                  <a:xfrm rot="18900000">
                                    <a:off x="1347649" y="2620160"/>
                                    <a:ext cx="1116000" cy="1116000"/>
                                  </a:xfrm>
                                  <a:prstGeom prst="line">
                                    <a:avLst/>
                                  </a:prstGeom>
                                  <a:noFill/>
                                  <a:ln w="57150" cap="flat" cmpd="sng" algn="ctr">
                                    <a:solidFill>
                                      <a:sysClr val="windowText" lastClr="000000"/>
                                    </a:solidFill>
                                    <a:prstDash val="sysDash"/>
                                    <a:miter lim="800000"/>
                                  </a:ln>
                                  <a:effectLst/>
                                </p:spPr>
                              </p:cxnSp>
                              <p:cxnSp>
                                <p:nvCxnSpPr>
                                  <p:cNvPr id="73" name="Straight Connector 72"/>
                                  <p:cNvCxnSpPr/>
                                  <p:nvPr/>
                                </p:nvCxnSpPr>
                                <p:spPr>
                                  <a:xfrm>
                                    <a:off x="1145633" y="2552375"/>
                                    <a:ext cx="1" cy="613314"/>
                                  </a:xfrm>
                                  <a:prstGeom prst="line">
                                    <a:avLst/>
                                  </a:prstGeom>
                                  <a:noFill/>
                                  <a:ln w="57150" cap="flat" cmpd="sng" algn="ctr">
                                    <a:solidFill>
                                      <a:sysClr val="windowText" lastClr="000000"/>
                                    </a:solidFill>
                                    <a:prstDash val="sysDash"/>
                                    <a:miter lim="800000"/>
                                  </a:ln>
                                  <a:effectLst/>
                                </p:spPr>
                              </p:cxnSp>
                              <p:cxnSp>
                                <p:nvCxnSpPr>
                                  <p:cNvPr id="74" name="Straight Connector 73"/>
                                  <p:cNvCxnSpPr/>
                                  <p:nvPr/>
                                </p:nvCxnSpPr>
                                <p:spPr>
                                  <a:xfrm rot="1980000" flipV="1">
                                    <a:off x="2666899" y="3215210"/>
                                    <a:ext cx="206417" cy="15992"/>
                                  </a:xfrm>
                                  <a:prstGeom prst="line">
                                    <a:avLst/>
                                  </a:prstGeom>
                                  <a:noFill/>
                                  <a:ln w="57150" cap="flat" cmpd="sng" algn="ctr">
                                    <a:solidFill>
                                      <a:sysClr val="windowText" lastClr="000000"/>
                                    </a:solidFill>
                                    <a:prstDash val="sysDash"/>
                                    <a:miter lim="800000"/>
                                  </a:ln>
                                  <a:effectLst/>
                                </p:spPr>
                              </p:cxnSp>
                            </p:grpSp>
                            <p:grpSp>
                              <p:nvGrpSpPr>
                                <p:cNvPr id="65" name="Group 64"/>
                                <p:cNvGrpSpPr/>
                                <p:nvPr/>
                              </p:nvGrpSpPr>
                              <p:grpSpPr>
                                <a:xfrm>
                                  <a:off x="767768" y="2094123"/>
                                  <a:ext cx="547371" cy="823959"/>
                                  <a:chOff x="767768" y="2094123"/>
                                  <a:chExt cx="547371" cy="823959"/>
                                </a:xfrm>
                              </p:grpSpPr>
                              <p:grpSp>
                                <p:nvGrpSpPr>
                                  <p:cNvPr id="66" name="Group 65"/>
                                  <p:cNvGrpSpPr/>
                                  <p:nvPr/>
                                </p:nvGrpSpPr>
                                <p:grpSpPr>
                                  <a:xfrm>
                                    <a:off x="1238939" y="2131300"/>
                                    <a:ext cx="51065" cy="786782"/>
                                    <a:chOff x="1238939" y="2131300"/>
                                    <a:chExt cx="51065" cy="786782"/>
                                  </a:xfrm>
                                </p:grpSpPr>
                                <p:cxnSp>
                                  <p:nvCxnSpPr>
                                    <p:cNvPr id="70" name="Straight Connector 69"/>
                                    <p:cNvCxnSpPr/>
                                    <p:nvPr/>
                                  </p:nvCxnSpPr>
                                  <p:spPr>
                                    <a:xfrm>
                                      <a:off x="1290003" y="2131300"/>
                                      <a:ext cx="1" cy="613314"/>
                                    </a:xfrm>
                                    <a:prstGeom prst="line">
                                      <a:avLst/>
                                    </a:prstGeom>
                                    <a:noFill/>
                                    <a:ln w="57150" cap="flat" cmpd="sng" algn="ctr">
                                      <a:solidFill>
                                        <a:sysClr val="windowText" lastClr="000000"/>
                                      </a:solidFill>
                                      <a:prstDash val="solid"/>
                                      <a:miter lim="800000"/>
                                    </a:ln>
                                    <a:effectLst/>
                                  </p:spPr>
                                </p:cxnSp>
                                <p:cxnSp>
                                  <p:nvCxnSpPr>
                                    <p:cNvPr id="71" name="Straight Connector 70"/>
                                    <p:cNvCxnSpPr/>
                                    <p:nvPr/>
                                  </p:nvCxnSpPr>
                                  <p:spPr>
                                    <a:xfrm rot="7380000" flipH="1">
                                      <a:off x="1143726" y="2806878"/>
                                      <a:ext cx="206417" cy="15992"/>
                                    </a:xfrm>
                                    <a:prstGeom prst="line">
                                      <a:avLst/>
                                    </a:prstGeom>
                                    <a:noFill/>
                                    <a:ln w="57150" cap="flat" cmpd="sng" algn="ctr">
                                      <a:solidFill>
                                        <a:sysClr val="windowText" lastClr="000000"/>
                                      </a:solidFill>
                                      <a:prstDash val="solid"/>
                                      <a:miter lim="800000"/>
                                    </a:ln>
                                    <a:effectLst/>
                                  </p:spPr>
                                </p:cxnSp>
                              </p:grpSp>
                              <p:grpSp>
                                <p:nvGrpSpPr>
                                  <p:cNvPr id="67" name="Group 66"/>
                                  <p:cNvGrpSpPr/>
                                  <p:nvPr/>
                                </p:nvGrpSpPr>
                                <p:grpSpPr>
                                  <a:xfrm>
                                    <a:off x="767768" y="2094123"/>
                                    <a:ext cx="547371" cy="58102"/>
                                    <a:chOff x="767768" y="2094123"/>
                                    <a:chExt cx="547371" cy="58102"/>
                                  </a:xfrm>
                                </p:grpSpPr>
                                <p:cxnSp>
                                  <p:nvCxnSpPr>
                                    <p:cNvPr id="68" name="Straight Connector 67"/>
                                    <p:cNvCxnSpPr/>
                                    <p:nvPr/>
                                  </p:nvCxnSpPr>
                                  <p:spPr>
                                    <a:xfrm>
                                      <a:off x="798670" y="2152225"/>
                                      <a:ext cx="516469" cy="0"/>
                                    </a:xfrm>
                                    <a:prstGeom prst="line">
                                      <a:avLst/>
                                    </a:prstGeom>
                                    <a:noFill/>
                                    <a:ln w="57150" cap="flat" cmpd="sng" algn="ctr">
                                      <a:solidFill>
                                        <a:sysClr val="windowText" lastClr="000000"/>
                                      </a:solidFill>
                                      <a:prstDash val="solid"/>
                                      <a:miter lim="800000"/>
                                    </a:ln>
                                    <a:effectLst/>
                                  </p:spPr>
                                </p:cxnSp>
                                <p:cxnSp>
                                  <p:nvCxnSpPr>
                                    <p:cNvPr id="69" name="Straight Connector 68"/>
                                    <p:cNvCxnSpPr/>
                                    <p:nvPr/>
                                  </p:nvCxnSpPr>
                                  <p:spPr>
                                    <a:xfrm rot="19920000" flipV="1">
                                      <a:off x="767768" y="2094123"/>
                                      <a:ext cx="206417" cy="15992"/>
                                    </a:xfrm>
                                    <a:prstGeom prst="line">
                                      <a:avLst/>
                                    </a:prstGeom>
                                    <a:noFill/>
                                    <a:ln w="57150" cap="flat" cmpd="sng" algn="ctr">
                                      <a:solidFill>
                                        <a:sysClr val="windowText" lastClr="000000"/>
                                      </a:solidFill>
                                      <a:prstDash val="solid"/>
                                      <a:miter lim="800000"/>
                                    </a:ln>
                                    <a:effectLst/>
                                  </p:spPr>
                                </p:cxnSp>
                              </p:grpSp>
                            </p:grpSp>
                          </p:grpSp>
                        </p:grpSp>
                        <p:grpSp>
                          <p:nvGrpSpPr>
                            <p:cNvPr id="50" name="Group 49"/>
                            <p:cNvGrpSpPr/>
                            <p:nvPr/>
                          </p:nvGrpSpPr>
                          <p:grpSpPr>
                            <a:xfrm>
                              <a:off x="367903" y="0"/>
                              <a:ext cx="2216703" cy="1950069"/>
                              <a:chOff x="367903" y="0"/>
                              <a:chExt cx="2216703" cy="1950069"/>
                            </a:xfrm>
                          </p:grpSpPr>
                          <p:cxnSp>
                            <p:nvCxnSpPr>
                              <p:cNvPr id="57" name="Straight Connector 56"/>
                              <p:cNvCxnSpPr/>
                              <p:nvPr/>
                            </p:nvCxnSpPr>
                            <p:spPr>
                              <a:xfrm flipH="1">
                                <a:off x="787042" y="47826"/>
                                <a:ext cx="2406" cy="1902243"/>
                              </a:xfrm>
                              <a:prstGeom prst="line">
                                <a:avLst/>
                              </a:prstGeom>
                              <a:noFill/>
                              <a:ln w="19050" cap="flat" cmpd="sng" algn="ctr">
                                <a:solidFill>
                                  <a:sysClr val="windowText" lastClr="000000"/>
                                </a:solidFill>
                                <a:prstDash val="solid"/>
                                <a:miter lim="800000"/>
                              </a:ln>
                              <a:effectLst/>
                            </p:spPr>
                          </p:cxnSp>
                          <p:cxnSp>
                            <p:nvCxnSpPr>
                              <p:cNvPr id="58" name="Straight Connector 57"/>
                              <p:cNvCxnSpPr/>
                              <p:nvPr/>
                            </p:nvCxnSpPr>
                            <p:spPr>
                              <a:xfrm>
                                <a:off x="914400" y="47826"/>
                                <a:ext cx="3942" cy="1493036"/>
                              </a:xfrm>
                              <a:prstGeom prst="line">
                                <a:avLst/>
                              </a:prstGeom>
                              <a:noFill/>
                              <a:ln w="19050" cap="flat" cmpd="sng" algn="ctr">
                                <a:solidFill>
                                  <a:sysClr val="windowText" lastClr="000000"/>
                                </a:solidFill>
                                <a:prstDash val="solid"/>
                                <a:miter lim="800000"/>
                              </a:ln>
                              <a:effectLst/>
                            </p:spPr>
                          </p:cxnSp>
                          <p:sp>
                            <p:nvSpPr>
                              <p:cNvPr id="59" name="TextBox 13"/>
                              <p:cNvSpPr txBox="1"/>
                              <p:nvPr/>
                            </p:nvSpPr>
                            <p:spPr>
                              <a:xfrm>
                                <a:off x="1078060" y="0"/>
                                <a:ext cx="1506546" cy="261610"/>
                              </a:xfrm>
                              <a:prstGeom prst="rect">
                                <a:avLst/>
                              </a:prstGeom>
                              <a:noFill/>
                              <a:ln>
                                <a:noFill/>
                              </a:ln>
                            </p:spPr>
                            <p:txBody>
                              <a:bodyPr wrap="square" rtlCol="0">
                                <a:spAutoFit/>
                              </a:bodyPr>
                              <a:lstStyle/>
                              <a:p>
                                <a:pP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20 mm min</a:t>
                                </a:r>
                                <a:endParaRPr lang="en-US" sz="1200">
                                  <a:effectLst/>
                                  <a:latin typeface="Times New Roman" panose="02020603050405020304" pitchFamily="18" charset="0"/>
                                  <a:ea typeface="Times New Roman" panose="02020603050405020304" pitchFamily="18" charset="0"/>
                                </a:endParaRPr>
                              </a:p>
                            </p:txBody>
                          </p:sp>
                          <p:cxnSp>
                            <p:nvCxnSpPr>
                              <p:cNvPr id="60" name="Straight Arrow Connector 59"/>
                              <p:cNvCxnSpPr/>
                              <p:nvPr/>
                            </p:nvCxnSpPr>
                            <p:spPr>
                              <a:xfrm rot="120000" flipV="1">
                                <a:off x="367903" y="239926"/>
                                <a:ext cx="416527" cy="15558"/>
                              </a:xfrm>
                              <a:prstGeom prst="straightConnector1">
                                <a:avLst/>
                              </a:prstGeom>
                              <a:noFill/>
                              <a:ln w="19050" cap="flat" cmpd="sng" algn="ctr">
                                <a:solidFill>
                                  <a:sysClr val="windowText" lastClr="000000"/>
                                </a:solidFill>
                                <a:prstDash val="solid"/>
                                <a:miter lim="800000"/>
                                <a:tailEnd type="stealth" w="lg" len="lg"/>
                              </a:ln>
                              <a:effectLst/>
                            </p:spPr>
                          </p:cxnSp>
                          <p:cxnSp>
                            <p:nvCxnSpPr>
                              <p:cNvPr id="61" name="Straight Arrow Connector 60"/>
                              <p:cNvCxnSpPr/>
                              <p:nvPr/>
                            </p:nvCxnSpPr>
                            <p:spPr>
                              <a:xfrm flipH="1" flipV="1">
                                <a:off x="919162" y="247706"/>
                                <a:ext cx="1152000" cy="365"/>
                              </a:xfrm>
                              <a:prstGeom prst="straightConnector1">
                                <a:avLst/>
                              </a:prstGeom>
                              <a:noFill/>
                              <a:ln w="19050" cap="flat" cmpd="sng" algn="ctr">
                                <a:solidFill>
                                  <a:sysClr val="windowText" lastClr="000000"/>
                                </a:solidFill>
                                <a:prstDash val="solid"/>
                                <a:miter lim="800000"/>
                                <a:tailEnd type="stealth" w="lg" len="lg"/>
                              </a:ln>
                              <a:effectLst/>
                            </p:spPr>
                          </p:cxnSp>
                        </p:grpSp>
                        <p:grpSp>
                          <p:nvGrpSpPr>
                            <p:cNvPr id="51" name="Group 50"/>
                            <p:cNvGrpSpPr/>
                            <p:nvPr/>
                          </p:nvGrpSpPr>
                          <p:grpSpPr>
                            <a:xfrm>
                              <a:off x="1538637" y="1680753"/>
                              <a:ext cx="1558818" cy="1689544"/>
                              <a:chOff x="1538637" y="1680753"/>
                              <a:chExt cx="1558818" cy="1689544"/>
                            </a:xfrm>
                          </p:grpSpPr>
                          <p:cxnSp>
                            <p:nvCxnSpPr>
                              <p:cNvPr id="52" name="Straight Arrow Connector 51"/>
                              <p:cNvCxnSpPr/>
                              <p:nvPr/>
                            </p:nvCxnSpPr>
                            <p:spPr>
                              <a:xfrm>
                                <a:off x="2380721" y="2137953"/>
                                <a:ext cx="2970" cy="777318"/>
                              </a:xfrm>
                              <a:prstGeom prst="straightConnector1">
                                <a:avLst/>
                              </a:prstGeom>
                              <a:noFill/>
                              <a:ln w="19050" cap="flat" cmpd="sng" algn="ctr">
                                <a:solidFill>
                                  <a:sysClr val="windowText" lastClr="000000"/>
                                </a:solidFill>
                                <a:prstDash val="solid"/>
                                <a:miter lim="800000"/>
                                <a:headEnd type="arrow" w="med" len="sm"/>
                                <a:tailEnd type="arrow" w="med" len="sm"/>
                              </a:ln>
                              <a:effectLst/>
                            </p:spPr>
                          </p:cxnSp>
                          <p:cxnSp>
                            <p:nvCxnSpPr>
                              <p:cNvPr id="53" name="Straight Connector 52"/>
                              <p:cNvCxnSpPr/>
                              <p:nvPr/>
                            </p:nvCxnSpPr>
                            <p:spPr>
                              <a:xfrm rot="8100000">
                                <a:off x="1557902" y="1680753"/>
                                <a:ext cx="914400" cy="914400"/>
                              </a:xfrm>
                              <a:prstGeom prst="line">
                                <a:avLst/>
                              </a:prstGeom>
                              <a:noFill/>
                              <a:ln w="19050" cap="flat" cmpd="sng" algn="ctr">
                                <a:solidFill>
                                  <a:sysClr val="windowText" lastClr="000000"/>
                                </a:solidFill>
                                <a:prstDash val="solid"/>
                                <a:miter lim="800000"/>
                              </a:ln>
                              <a:effectLst/>
                            </p:spPr>
                          </p:cxnSp>
                          <p:cxnSp>
                            <p:nvCxnSpPr>
                              <p:cNvPr id="54" name="Straight Connector 53"/>
                              <p:cNvCxnSpPr/>
                              <p:nvPr/>
                            </p:nvCxnSpPr>
                            <p:spPr>
                              <a:xfrm rot="8100000">
                                <a:off x="1538637" y="2455897"/>
                                <a:ext cx="914400" cy="914400"/>
                              </a:xfrm>
                              <a:prstGeom prst="line">
                                <a:avLst/>
                              </a:prstGeom>
                              <a:noFill/>
                              <a:ln w="19050" cap="flat" cmpd="sng" algn="ctr">
                                <a:solidFill>
                                  <a:sysClr val="windowText" lastClr="000000"/>
                                </a:solidFill>
                                <a:prstDash val="solid"/>
                                <a:miter lim="800000"/>
                              </a:ln>
                              <a:effectLst/>
                            </p:spPr>
                          </p:cxnSp>
                          <p:sp>
                            <p:nvSpPr>
                              <p:cNvPr id="55" name="TextBox 9"/>
                              <p:cNvSpPr txBox="1"/>
                              <p:nvPr/>
                            </p:nvSpPr>
                            <p:spPr>
                              <a:xfrm>
                                <a:off x="1632448" y="2367341"/>
                                <a:ext cx="989273" cy="261610"/>
                              </a:xfrm>
                              <a:prstGeom prst="rect">
                                <a:avLst/>
                              </a:prstGeom>
                              <a:noFill/>
                              <a:ln>
                                <a:noFill/>
                              </a:ln>
                            </p:spPr>
                            <p:txBody>
                              <a:bodyPr wrap="square" rtlCol="0">
                                <a:spAutoFit/>
                              </a:bodyPr>
                              <a:lstStyle/>
                              <a:p>
                                <a:pP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100 mm</a:t>
                                </a:r>
                                <a:endParaRPr lang="en-US" sz="1200">
                                  <a:effectLst/>
                                  <a:latin typeface="Times New Roman" panose="02020603050405020304" pitchFamily="18" charset="0"/>
                                  <a:ea typeface="Times New Roman" panose="02020603050405020304" pitchFamily="18" charset="0"/>
                                </a:endParaRPr>
                              </a:p>
                            </p:txBody>
                          </p:sp>
                          <p:sp>
                            <p:nvSpPr>
                              <p:cNvPr id="56" name="TextBox 10"/>
                              <p:cNvSpPr txBox="1"/>
                              <p:nvPr/>
                            </p:nvSpPr>
                            <p:spPr>
                              <a:xfrm>
                                <a:off x="2412490" y="2373893"/>
                                <a:ext cx="684965" cy="261610"/>
                              </a:xfrm>
                              <a:prstGeom prst="rect">
                                <a:avLst/>
                              </a:prstGeom>
                              <a:noFill/>
                              <a:ln>
                                <a:noFill/>
                              </a:ln>
                            </p:spPr>
                            <p:txBody>
                              <a:bodyPr wrap="square" rtlCol="0">
                                <a:spAutoFit/>
                              </a:bodyPr>
                              <a:lstStyle/>
                              <a:p>
                                <a:pP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min</a:t>
                                </a:r>
                                <a:endParaRPr lang="en-US" sz="1200">
                                  <a:effectLst/>
                                  <a:latin typeface="Times New Roman" panose="02020603050405020304" pitchFamily="18" charset="0"/>
                                  <a:ea typeface="Times New Roman" panose="02020603050405020304" pitchFamily="18" charset="0"/>
                                </a:endParaRPr>
                              </a:p>
                            </p:txBody>
                          </p:sp>
                        </p:grpSp>
                      </p:grpSp>
                      <p:cxnSp>
                        <p:nvCxnSpPr>
                          <p:cNvPr id="47" name="Straight Connector 46"/>
                          <p:cNvCxnSpPr/>
                          <p:nvPr/>
                        </p:nvCxnSpPr>
                        <p:spPr>
                          <a:xfrm rot="7380000" flipH="1">
                            <a:off x="1087762" y="2468818"/>
                            <a:ext cx="206417" cy="15992"/>
                          </a:xfrm>
                          <a:prstGeom prst="line">
                            <a:avLst/>
                          </a:prstGeom>
                          <a:noFill/>
                          <a:ln w="57150" cap="flat" cmpd="sng" algn="ctr">
                            <a:solidFill>
                              <a:sysClr val="windowText" lastClr="000000"/>
                            </a:solidFill>
                            <a:prstDash val="sysDash"/>
                            <a:miter lim="800000"/>
                          </a:ln>
                          <a:effectLst/>
                        </p:spPr>
                      </p:cxnSp>
                    </p:grpSp>
                    <p:sp>
                      <p:nvSpPr>
                        <p:cNvPr id="45" name="Oval 44"/>
                        <p:cNvSpPr/>
                        <p:nvPr/>
                      </p:nvSpPr>
                      <p:spPr>
                        <a:xfrm>
                          <a:off x="993155" y="2001014"/>
                          <a:ext cx="117801" cy="124515"/>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endParaRPr lang="en-US"/>
                        </a:p>
                      </p:txBody>
                    </p:sp>
                  </p:grpSp>
                </p:grpSp>
              </p:grpSp>
              <p:cxnSp>
                <p:nvCxnSpPr>
                  <p:cNvPr id="39" name="Curved Connector 38"/>
                  <p:cNvCxnSpPr/>
                  <p:nvPr/>
                </p:nvCxnSpPr>
                <p:spPr>
                  <a:xfrm rot="5400000">
                    <a:off x="1199109" y="1612369"/>
                    <a:ext cx="452034" cy="379855"/>
                  </a:xfrm>
                  <a:prstGeom prst="curvedConnector3">
                    <a:avLst>
                      <a:gd name="adj1" fmla="val 74153"/>
                    </a:avLst>
                  </a:prstGeom>
                  <a:noFill/>
                  <a:ln w="19050" cap="flat" cmpd="sng" algn="ctr">
                    <a:solidFill>
                      <a:sysClr val="windowText" lastClr="000000"/>
                    </a:solidFill>
                    <a:prstDash val="solid"/>
                    <a:miter lim="800000"/>
                    <a:tailEnd type="stealth" w="lg" len="lg"/>
                  </a:ln>
                  <a:effectLst/>
                </p:spPr>
              </p:cxnSp>
            </p:grpSp>
            <p:sp>
              <p:nvSpPr>
                <p:cNvPr id="37" name="TextBox 58"/>
                <p:cNvSpPr txBox="1"/>
                <p:nvPr/>
              </p:nvSpPr>
              <p:spPr>
                <a:xfrm>
                  <a:off x="914956" y="4162752"/>
                  <a:ext cx="2286722" cy="307777"/>
                </a:xfrm>
                <a:prstGeom prst="rect">
                  <a:avLst/>
                </a:prstGeom>
                <a:noFill/>
                <a:ln>
                  <a:noFill/>
                </a:ln>
              </p:spPr>
              <p:txBody>
                <a:bodyPr wrap="square" rtlCol="0">
                  <a:spAutoFit/>
                </a:bodyPr>
                <a:lstStyle/>
                <a:p>
                  <a:pPr algn="ctr">
                    <a:spcAft>
                      <a:spcPts val="0"/>
                    </a:spcAft>
                  </a:pPr>
                  <a:r>
                    <a:rPr lang="en-GB" sz="14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COUNTER FLASH </a:t>
                  </a:r>
                  <a:endParaRPr lang="en-US" sz="1200">
                    <a:effectLst/>
                    <a:latin typeface="Times New Roman" panose="02020603050405020304" pitchFamily="18" charset="0"/>
                    <a:ea typeface="Times New Roman" panose="02020603050405020304" pitchFamily="18" charset="0"/>
                  </a:endParaRPr>
                </a:p>
              </p:txBody>
            </p:sp>
          </p:grpSp>
          <p:grpSp>
            <p:nvGrpSpPr>
              <p:cNvPr id="14" name="Group 13"/>
              <p:cNvGrpSpPr/>
              <p:nvPr/>
            </p:nvGrpSpPr>
            <p:grpSpPr>
              <a:xfrm>
                <a:off x="2635391" y="133136"/>
                <a:ext cx="1445033" cy="1963961"/>
                <a:chOff x="2635391" y="133136"/>
                <a:chExt cx="1445033" cy="1963961"/>
              </a:xfrm>
            </p:grpSpPr>
            <p:grpSp>
              <p:nvGrpSpPr>
                <p:cNvPr id="15" name="Group 14"/>
                <p:cNvGrpSpPr/>
                <p:nvPr/>
              </p:nvGrpSpPr>
              <p:grpSpPr>
                <a:xfrm>
                  <a:off x="2635391" y="133136"/>
                  <a:ext cx="1445033" cy="1963961"/>
                  <a:chOff x="2635391" y="133136"/>
                  <a:chExt cx="1445033" cy="1963961"/>
                </a:xfrm>
              </p:grpSpPr>
              <p:grpSp>
                <p:nvGrpSpPr>
                  <p:cNvPr id="17" name="Group 16"/>
                  <p:cNvGrpSpPr/>
                  <p:nvPr/>
                </p:nvGrpSpPr>
                <p:grpSpPr>
                  <a:xfrm>
                    <a:off x="2635391" y="133136"/>
                    <a:ext cx="1445033" cy="1829055"/>
                    <a:chOff x="2635391" y="133136"/>
                    <a:chExt cx="1445033" cy="1829055"/>
                  </a:xfrm>
                </p:grpSpPr>
                <p:grpSp>
                  <p:nvGrpSpPr>
                    <p:cNvPr id="22" name="Group 21"/>
                    <p:cNvGrpSpPr/>
                    <p:nvPr/>
                  </p:nvGrpSpPr>
                  <p:grpSpPr>
                    <a:xfrm>
                      <a:off x="2635391" y="133136"/>
                      <a:ext cx="1445033" cy="1829055"/>
                      <a:chOff x="2635391" y="133136"/>
                      <a:chExt cx="1445033" cy="1829055"/>
                    </a:xfrm>
                  </p:grpSpPr>
                  <p:grpSp>
                    <p:nvGrpSpPr>
                      <p:cNvPr id="27" name="Group 26"/>
                      <p:cNvGrpSpPr/>
                      <p:nvPr/>
                    </p:nvGrpSpPr>
                    <p:grpSpPr>
                      <a:xfrm>
                        <a:off x="2635391" y="133136"/>
                        <a:ext cx="1045733" cy="1454729"/>
                        <a:chOff x="2635391" y="133136"/>
                        <a:chExt cx="1045733" cy="1454729"/>
                      </a:xfrm>
                    </p:grpSpPr>
                    <p:sp>
                      <p:nvSpPr>
                        <p:cNvPr id="29" name="TextBox 69"/>
                        <p:cNvSpPr txBox="1"/>
                        <p:nvPr/>
                      </p:nvSpPr>
                      <p:spPr>
                        <a:xfrm>
                          <a:off x="2635391" y="133136"/>
                          <a:ext cx="1045733" cy="430887"/>
                        </a:xfrm>
                        <a:prstGeom prst="rect">
                          <a:avLst/>
                        </a:prstGeom>
                        <a:noFill/>
                        <a:ln>
                          <a:noFill/>
                        </a:ln>
                      </p:spPr>
                      <p:txBody>
                        <a:bodyPr wrap="square" rtlCol="0">
                          <a:spAutoFit/>
                        </a:bodyPr>
                        <a:lstStyle/>
                        <a:p>
                          <a:pPr algn="ct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15 mm min return</a:t>
                          </a:r>
                          <a:endParaRPr lang="en-US" sz="1200">
                            <a:effectLst/>
                            <a:latin typeface="Times New Roman" panose="02020603050405020304" pitchFamily="18" charset="0"/>
                            <a:ea typeface="Times New Roman" panose="02020603050405020304" pitchFamily="18" charset="0"/>
                          </a:endParaRPr>
                        </a:p>
                      </p:txBody>
                    </p:sp>
                    <p:grpSp>
                      <p:nvGrpSpPr>
                        <p:cNvPr id="30" name="Group 29"/>
                        <p:cNvGrpSpPr/>
                        <p:nvPr/>
                      </p:nvGrpSpPr>
                      <p:grpSpPr>
                        <a:xfrm>
                          <a:off x="2840424" y="759144"/>
                          <a:ext cx="547371" cy="828721"/>
                          <a:chOff x="2840424" y="759144"/>
                          <a:chExt cx="547371" cy="828721"/>
                        </a:xfrm>
                      </p:grpSpPr>
                      <p:cxnSp>
                        <p:nvCxnSpPr>
                          <p:cNvPr id="32" name="Straight Connector 31"/>
                          <p:cNvCxnSpPr/>
                          <p:nvPr/>
                        </p:nvCxnSpPr>
                        <p:spPr>
                          <a:xfrm>
                            <a:off x="3362659" y="801083"/>
                            <a:ext cx="1" cy="613314"/>
                          </a:xfrm>
                          <a:prstGeom prst="line">
                            <a:avLst/>
                          </a:prstGeom>
                          <a:noFill/>
                          <a:ln w="57150" cap="flat" cmpd="sng" algn="ctr">
                            <a:solidFill>
                              <a:sysClr val="windowText" lastClr="000000"/>
                            </a:solidFill>
                            <a:prstDash val="solid"/>
                            <a:miter lim="800000"/>
                          </a:ln>
                          <a:effectLst/>
                        </p:spPr>
                      </p:cxnSp>
                      <p:cxnSp>
                        <p:nvCxnSpPr>
                          <p:cNvPr id="33" name="Straight Connector 32"/>
                          <p:cNvCxnSpPr/>
                          <p:nvPr/>
                        </p:nvCxnSpPr>
                        <p:spPr>
                          <a:xfrm rot="7380000" flipH="1">
                            <a:off x="3216382" y="1476661"/>
                            <a:ext cx="206417" cy="15992"/>
                          </a:xfrm>
                          <a:prstGeom prst="line">
                            <a:avLst/>
                          </a:prstGeom>
                          <a:noFill/>
                          <a:ln w="57150" cap="flat" cmpd="sng" algn="ctr">
                            <a:solidFill>
                              <a:sysClr val="windowText" lastClr="000000"/>
                            </a:solidFill>
                            <a:prstDash val="solid"/>
                            <a:miter lim="800000"/>
                          </a:ln>
                          <a:effectLst/>
                        </p:spPr>
                      </p:cxnSp>
                      <p:cxnSp>
                        <p:nvCxnSpPr>
                          <p:cNvPr id="34" name="Straight Connector 33"/>
                          <p:cNvCxnSpPr/>
                          <p:nvPr/>
                        </p:nvCxnSpPr>
                        <p:spPr>
                          <a:xfrm>
                            <a:off x="2871326" y="817246"/>
                            <a:ext cx="516469" cy="0"/>
                          </a:xfrm>
                          <a:prstGeom prst="line">
                            <a:avLst/>
                          </a:prstGeom>
                          <a:noFill/>
                          <a:ln w="57150" cap="flat" cmpd="sng" algn="ctr">
                            <a:solidFill>
                              <a:sysClr val="windowText" lastClr="000000"/>
                            </a:solidFill>
                            <a:prstDash val="solid"/>
                            <a:miter lim="800000"/>
                          </a:ln>
                          <a:effectLst/>
                        </p:spPr>
                      </p:cxnSp>
                      <p:cxnSp>
                        <p:nvCxnSpPr>
                          <p:cNvPr id="35" name="Straight Connector 34"/>
                          <p:cNvCxnSpPr/>
                          <p:nvPr/>
                        </p:nvCxnSpPr>
                        <p:spPr>
                          <a:xfrm rot="19920000" flipV="1">
                            <a:off x="2840424" y="759144"/>
                            <a:ext cx="206417" cy="15992"/>
                          </a:xfrm>
                          <a:prstGeom prst="line">
                            <a:avLst/>
                          </a:prstGeom>
                          <a:noFill/>
                          <a:ln w="57150" cap="flat" cmpd="sng" algn="ctr">
                            <a:solidFill>
                              <a:sysClr val="windowText" lastClr="000000"/>
                            </a:solidFill>
                            <a:prstDash val="solid"/>
                            <a:miter lim="800000"/>
                          </a:ln>
                          <a:effectLst/>
                        </p:spPr>
                      </p:cxnSp>
                    </p:grpSp>
                    <p:sp>
                      <p:nvSpPr>
                        <p:cNvPr id="31" name="Oval 30"/>
                        <p:cNvSpPr/>
                        <p:nvPr/>
                      </p:nvSpPr>
                      <p:spPr>
                        <a:xfrm>
                          <a:off x="2759304" y="597575"/>
                          <a:ext cx="363276" cy="348653"/>
                        </a:xfrm>
                        <a:prstGeom prst="ellipse">
                          <a:avLst/>
                        </a:prstGeom>
                        <a:noFill/>
                        <a:ln w="19050" cap="flat" cmpd="sng" algn="ctr">
                          <a:solidFill>
                            <a:sysClr val="windowText" lastClr="000000"/>
                          </a:solidFill>
                          <a:prstDash val="solid"/>
                          <a:miter lim="800000"/>
                        </a:ln>
                        <a:effectLst/>
                      </p:spPr>
                      <p:txBody>
                        <a:bodyPr rtlCol="0" anchor="ctr"/>
                        <a:lstStyle/>
                        <a:p>
                          <a:endParaRPr lang="en-US"/>
                        </a:p>
                      </p:txBody>
                    </p:sp>
                  </p:grpSp>
                  <p:sp>
                    <p:nvSpPr>
                      <p:cNvPr id="28" name="TextBox 67"/>
                      <p:cNvSpPr txBox="1"/>
                      <p:nvPr/>
                    </p:nvSpPr>
                    <p:spPr>
                      <a:xfrm>
                        <a:off x="3413879" y="1531304"/>
                        <a:ext cx="666545" cy="430887"/>
                      </a:xfrm>
                      <a:prstGeom prst="rect">
                        <a:avLst/>
                      </a:prstGeom>
                      <a:noFill/>
                      <a:ln>
                        <a:noFill/>
                      </a:ln>
                    </p:spPr>
                    <p:txBody>
                      <a:bodyPr wrap="square" rtlCol="0">
                        <a:spAutoFit/>
                      </a:bodyPr>
                      <a:lstStyle/>
                      <a:p>
                        <a:pP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Std lip</a:t>
                        </a:r>
                        <a:endParaRPr lang="en-US" sz="1200">
                          <a:effectLst/>
                          <a:latin typeface="Times New Roman" panose="02020603050405020304" pitchFamily="18" charset="0"/>
                          <a:ea typeface="Times New Roman" panose="02020603050405020304" pitchFamily="18" charset="0"/>
                        </a:endParaRPr>
                      </a:p>
                      <a:p>
                        <a:pP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10mm</a:t>
                        </a:r>
                        <a:endParaRPr lang="en-US" sz="1200">
                          <a:effectLst/>
                          <a:latin typeface="Times New Roman" panose="02020603050405020304" pitchFamily="18" charset="0"/>
                          <a:ea typeface="Times New Roman" panose="02020603050405020304" pitchFamily="18" charset="0"/>
                        </a:endParaRPr>
                      </a:p>
                    </p:txBody>
                  </p:sp>
                </p:grpSp>
                <p:cxnSp>
                  <p:nvCxnSpPr>
                    <p:cNvPr id="23" name="Straight Connector 22"/>
                    <p:cNvCxnSpPr/>
                    <p:nvPr/>
                  </p:nvCxnSpPr>
                  <p:spPr>
                    <a:xfrm rot="2700000">
                      <a:off x="3077961" y="1069261"/>
                      <a:ext cx="360000" cy="360000"/>
                    </a:xfrm>
                    <a:prstGeom prst="line">
                      <a:avLst/>
                    </a:prstGeom>
                    <a:noFill/>
                    <a:ln w="19050" cap="flat" cmpd="sng" algn="ctr">
                      <a:solidFill>
                        <a:sysClr val="windowText" lastClr="000000"/>
                      </a:solidFill>
                      <a:prstDash val="solid"/>
                      <a:miter lim="800000"/>
                    </a:ln>
                    <a:effectLst/>
                  </p:spPr>
                </p:cxnSp>
                <p:cxnSp>
                  <p:nvCxnSpPr>
                    <p:cNvPr id="24" name="Straight Arrow Connector 23"/>
                    <p:cNvCxnSpPr/>
                    <p:nvPr/>
                  </p:nvCxnSpPr>
                  <p:spPr>
                    <a:xfrm rot="120000" flipV="1">
                      <a:off x="2836861" y="1120560"/>
                      <a:ext cx="416527" cy="15558"/>
                    </a:xfrm>
                    <a:prstGeom prst="straightConnector1">
                      <a:avLst/>
                    </a:prstGeom>
                    <a:noFill/>
                    <a:ln w="19050" cap="flat" cmpd="sng" algn="ctr">
                      <a:solidFill>
                        <a:sysClr val="windowText" lastClr="000000"/>
                      </a:solidFill>
                      <a:prstDash val="solid"/>
                      <a:miter lim="800000"/>
                      <a:tailEnd type="stealth" w="lg" len="lg"/>
                    </a:ln>
                    <a:effectLst/>
                  </p:spPr>
                </p:cxnSp>
                <p:cxnSp>
                  <p:nvCxnSpPr>
                    <p:cNvPr id="25" name="Straight Arrow Connector 24"/>
                    <p:cNvCxnSpPr/>
                    <p:nvPr/>
                  </p:nvCxnSpPr>
                  <p:spPr>
                    <a:xfrm rot="60000" flipH="1">
                      <a:off x="3382344" y="1116321"/>
                      <a:ext cx="558000" cy="15044"/>
                    </a:xfrm>
                    <a:prstGeom prst="straightConnector1">
                      <a:avLst/>
                    </a:prstGeom>
                    <a:noFill/>
                    <a:ln w="19050" cap="flat" cmpd="sng" algn="ctr">
                      <a:solidFill>
                        <a:sysClr val="windowText" lastClr="000000"/>
                      </a:solidFill>
                      <a:prstDash val="solid"/>
                      <a:miter lim="800000"/>
                      <a:tailEnd type="stealth" w="lg" len="lg"/>
                    </a:ln>
                    <a:effectLst/>
                  </p:spPr>
                </p:cxnSp>
                <p:sp>
                  <p:nvSpPr>
                    <p:cNvPr id="26" name="TextBox 65"/>
                    <p:cNvSpPr txBox="1"/>
                    <p:nvPr/>
                  </p:nvSpPr>
                  <p:spPr>
                    <a:xfrm>
                      <a:off x="3490230" y="808715"/>
                      <a:ext cx="588635" cy="261610"/>
                    </a:xfrm>
                    <a:prstGeom prst="rect">
                      <a:avLst/>
                    </a:prstGeom>
                    <a:noFill/>
                    <a:ln>
                      <a:noFill/>
                    </a:ln>
                  </p:spPr>
                  <p:txBody>
                    <a:bodyPr wrap="square" rtlCol="0">
                      <a:spAutoFit/>
                    </a:bodyPr>
                    <a:lstStyle/>
                    <a:p>
                      <a:pP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5 mm</a:t>
                      </a:r>
                      <a:endParaRPr lang="en-US" sz="1200">
                        <a:effectLst/>
                        <a:latin typeface="Times New Roman" panose="02020603050405020304" pitchFamily="18" charset="0"/>
                        <a:ea typeface="Times New Roman" panose="02020603050405020304" pitchFamily="18" charset="0"/>
                      </a:endParaRPr>
                    </a:p>
                  </p:txBody>
                </p:sp>
              </p:grpSp>
              <p:grpSp>
                <p:nvGrpSpPr>
                  <p:cNvPr id="18" name="Group 17"/>
                  <p:cNvGrpSpPr/>
                  <p:nvPr/>
                </p:nvGrpSpPr>
                <p:grpSpPr>
                  <a:xfrm rot="5400000">
                    <a:off x="3011931" y="1546415"/>
                    <a:ext cx="607958" cy="493406"/>
                    <a:chOff x="3011931" y="1546415"/>
                    <a:chExt cx="607958" cy="493406"/>
                  </a:xfrm>
                </p:grpSpPr>
                <p:cxnSp>
                  <p:nvCxnSpPr>
                    <p:cNvPr id="19" name="Straight Connector 18"/>
                    <p:cNvCxnSpPr/>
                    <p:nvPr/>
                  </p:nvCxnSpPr>
                  <p:spPr>
                    <a:xfrm rot="16200000" flipH="1">
                      <a:off x="3205632" y="1527584"/>
                      <a:ext cx="5233" cy="392635"/>
                    </a:xfrm>
                    <a:prstGeom prst="line">
                      <a:avLst/>
                    </a:prstGeom>
                    <a:noFill/>
                    <a:ln w="19050" cap="flat" cmpd="sng" algn="ctr">
                      <a:solidFill>
                        <a:sysClr val="windowText" lastClr="000000"/>
                      </a:solidFill>
                      <a:prstDash val="solid"/>
                      <a:miter lim="800000"/>
                    </a:ln>
                    <a:effectLst/>
                  </p:spPr>
                </p:cxnSp>
                <p:cxnSp>
                  <p:nvCxnSpPr>
                    <p:cNvPr id="20" name="Straight Connector 19"/>
                    <p:cNvCxnSpPr/>
                    <p:nvPr/>
                  </p:nvCxnSpPr>
                  <p:spPr>
                    <a:xfrm>
                      <a:off x="3128424" y="1826235"/>
                      <a:ext cx="276139" cy="135399"/>
                    </a:xfrm>
                    <a:prstGeom prst="line">
                      <a:avLst/>
                    </a:prstGeom>
                    <a:noFill/>
                    <a:ln w="19050" cap="flat" cmpd="sng" algn="ctr">
                      <a:solidFill>
                        <a:sysClr val="windowText" lastClr="000000"/>
                      </a:solidFill>
                      <a:prstDash val="solid"/>
                      <a:miter lim="800000"/>
                    </a:ln>
                    <a:effectLst/>
                  </p:spPr>
                </p:cxnSp>
                <p:sp>
                  <p:nvSpPr>
                    <p:cNvPr id="21" name="TextBox 83"/>
                    <p:cNvSpPr txBox="1"/>
                    <p:nvPr/>
                  </p:nvSpPr>
                  <p:spPr>
                    <a:xfrm rot="16200000">
                      <a:off x="3242381" y="1662313"/>
                      <a:ext cx="493406" cy="261610"/>
                    </a:xfrm>
                    <a:prstGeom prst="rect">
                      <a:avLst/>
                    </a:prstGeom>
                    <a:noFill/>
                    <a:ln>
                      <a:noFill/>
                    </a:ln>
                  </p:spPr>
                  <p:txBody>
                    <a:bodyPr wrap="square" rtlCol="0">
                      <a:spAutoFit/>
                    </a:bodyPr>
                    <a:lstStyle/>
                    <a:p>
                      <a:pP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30°</a:t>
                      </a:r>
                      <a:endParaRPr lang="en-US" sz="1200">
                        <a:effectLst/>
                        <a:latin typeface="Times New Roman" panose="02020603050405020304" pitchFamily="18" charset="0"/>
                        <a:ea typeface="Times New Roman" panose="02020603050405020304" pitchFamily="18" charset="0"/>
                      </a:endParaRPr>
                    </a:p>
                  </p:txBody>
                </p:sp>
              </p:grpSp>
            </p:grpSp>
            <p:cxnSp>
              <p:nvCxnSpPr>
                <p:cNvPr id="16" name="Curved Connector 15"/>
                <p:cNvCxnSpPr/>
                <p:nvPr/>
              </p:nvCxnSpPr>
              <p:spPr>
                <a:xfrm rot="10800000">
                  <a:off x="3482224" y="1474005"/>
                  <a:ext cx="236638" cy="83061"/>
                </a:xfrm>
                <a:prstGeom prst="curvedConnector3">
                  <a:avLst>
                    <a:gd name="adj1" fmla="val -59580"/>
                  </a:avLst>
                </a:prstGeom>
                <a:noFill/>
                <a:ln w="19050" cap="flat" cmpd="sng" algn="ctr">
                  <a:solidFill>
                    <a:sysClr val="windowText" lastClr="000000"/>
                  </a:solidFill>
                  <a:prstDash val="solid"/>
                  <a:miter lim="800000"/>
                  <a:tailEnd type="stealth" w="lg" len="lg"/>
                </a:ln>
                <a:effectLst/>
              </p:spPr>
            </p:cxnSp>
          </p:grpSp>
        </p:grpSp>
        <p:cxnSp>
          <p:nvCxnSpPr>
            <p:cNvPr id="10" name="Straight Connector 9"/>
            <p:cNvCxnSpPr/>
            <p:nvPr/>
          </p:nvCxnSpPr>
          <p:spPr>
            <a:xfrm rot="-60000" flipH="1">
              <a:off x="757616" y="1992657"/>
              <a:ext cx="1012" cy="204659"/>
            </a:xfrm>
            <a:prstGeom prst="line">
              <a:avLst/>
            </a:prstGeom>
            <a:noFill/>
            <a:ln w="12700" cap="flat" cmpd="sng" algn="ctr">
              <a:solidFill>
                <a:sysClr val="windowText" lastClr="000000"/>
              </a:solidFill>
              <a:prstDash val="solid"/>
              <a:miter lim="800000"/>
            </a:ln>
            <a:effectLst/>
          </p:spPr>
        </p:cxnSp>
        <p:cxnSp>
          <p:nvCxnSpPr>
            <p:cNvPr id="11" name="Straight Connector 10"/>
            <p:cNvCxnSpPr/>
            <p:nvPr/>
          </p:nvCxnSpPr>
          <p:spPr>
            <a:xfrm flipH="1">
              <a:off x="749476" y="1964156"/>
              <a:ext cx="366242" cy="8736"/>
            </a:xfrm>
            <a:prstGeom prst="line">
              <a:avLst/>
            </a:prstGeom>
            <a:noFill/>
            <a:ln w="12700" cap="flat" cmpd="sng" algn="ctr">
              <a:solidFill>
                <a:sysClr val="windowText" lastClr="000000"/>
              </a:solidFill>
              <a:prstDash val="solid"/>
              <a:miter lim="800000"/>
            </a:ln>
            <a:effectLst/>
          </p:spPr>
        </p:cxnSp>
        <p:cxnSp>
          <p:nvCxnSpPr>
            <p:cNvPr id="12" name="Straight Connector 11"/>
            <p:cNvCxnSpPr/>
            <p:nvPr/>
          </p:nvCxnSpPr>
          <p:spPr>
            <a:xfrm flipH="1">
              <a:off x="754927" y="2190973"/>
              <a:ext cx="356718" cy="2838"/>
            </a:xfrm>
            <a:prstGeom prst="line">
              <a:avLst/>
            </a:prstGeom>
            <a:noFill/>
            <a:ln w="12700" cap="flat" cmpd="sng" algn="ctr">
              <a:solidFill>
                <a:sysClr val="windowText" lastClr="000000"/>
              </a:solidFill>
              <a:prstDash val="solid"/>
              <a:miter lim="800000"/>
            </a:ln>
            <a:effectLst/>
          </p:spPr>
        </p:cxnSp>
      </p:grpSp>
      <p:grpSp>
        <p:nvGrpSpPr>
          <p:cNvPr id="83" name="Group 82"/>
          <p:cNvGrpSpPr/>
          <p:nvPr/>
        </p:nvGrpSpPr>
        <p:grpSpPr>
          <a:xfrm>
            <a:off x="1584715" y="796283"/>
            <a:ext cx="3376929" cy="2147569"/>
            <a:chOff x="2701641" y="709661"/>
            <a:chExt cx="3465079" cy="2147910"/>
          </a:xfrm>
        </p:grpSpPr>
        <p:grpSp>
          <p:nvGrpSpPr>
            <p:cNvPr id="84" name="Group 83"/>
            <p:cNvGrpSpPr/>
            <p:nvPr/>
          </p:nvGrpSpPr>
          <p:grpSpPr>
            <a:xfrm>
              <a:off x="2777488" y="709661"/>
              <a:ext cx="3389232" cy="2147910"/>
              <a:chOff x="2777488" y="709661"/>
              <a:chExt cx="3389232" cy="2147910"/>
            </a:xfrm>
          </p:grpSpPr>
          <p:grpSp>
            <p:nvGrpSpPr>
              <p:cNvPr id="86" name="Group 85"/>
              <p:cNvGrpSpPr/>
              <p:nvPr/>
            </p:nvGrpSpPr>
            <p:grpSpPr>
              <a:xfrm>
                <a:off x="3201766" y="709661"/>
                <a:ext cx="2883366" cy="1420239"/>
                <a:chOff x="3201766" y="709661"/>
                <a:chExt cx="2883366" cy="1420239"/>
              </a:xfrm>
            </p:grpSpPr>
            <p:sp>
              <p:nvSpPr>
                <p:cNvPr id="88" name="TextBox 445"/>
                <p:cNvSpPr txBox="1"/>
                <p:nvPr/>
              </p:nvSpPr>
              <p:spPr>
                <a:xfrm>
                  <a:off x="5649190" y="1684403"/>
                  <a:ext cx="435942" cy="430887"/>
                </a:xfrm>
                <a:prstGeom prst="rect">
                  <a:avLst/>
                </a:prstGeom>
                <a:noFill/>
                <a:ln>
                  <a:noFill/>
                </a:ln>
              </p:spPr>
              <p:txBody>
                <a:bodyPr wrap="square" rtlCol="0">
                  <a:noAutofit/>
                </a:bodyPr>
                <a:lstStyle/>
                <a:p>
                  <a:pP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30° min</a:t>
                  </a:r>
                  <a:endParaRPr lang="en-US" sz="1200">
                    <a:effectLst/>
                    <a:latin typeface="Times New Roman" panose="02020603050405020304" pitchFamily="18" charset="0"/>
                    <a:ea typeface="Times New Roman" panose="02020603050405020304" pitchFamily="18" charset="0"/>
                  </a:endParaRPr>
                </a:p>
              </p:txBody>
            </p:sp>
            <p:grpSp>
              <p:nvGrpSpPr>
                <p:cNvPr id="89" name="Group 88"/>
                <p:cNvGrpSpPr/>
                <p:nvPr/>
              </p:nvGrpSpPr>
              <p:grpSpPr>
                <a:xfrm>
                  <a:off x="3201766" y="709661"/>
                  <a:ext cx="2480267" cy="1420239"/>
                  <a:chOff x="3201766" y="709661"/>
                  <a:chExt cx="2480267" cy="1420239"/>
                </a:xfrm>
              </p:grpSpPr>
              <p:grpSp>
                <p:nvGrpSpPr>
                  <p:cNvPr id="90" name="Group 89"/>
                  <p:cNvGrpSpPr/>
                  <p:nvPr/>
                </p:nvGrpSpPr>
                <p:grpSpPr>
                  <a:xfrm>
                    <a:off x="3201766" y="1021404"/>
                    <a:ext cx="2480267" cy="1108496"/>
                    <a:chOff x="3201766" y="1021404"/>
                    <a:chExt cx="2480267" cy="1108496"/>
                  </a:xfrm>
                </p:grpSpPr>
                <p:grpSp>
                  <p:nvGrpSpPr>
                    <p:cNvPr id="95" name="Group 94"/>
                    <p:cNvGrpSpPr/>
                    <p:nvPr/>
                  </p:nvGrpSpPr>
                  <p:grpSpPr>
                    <a:xfrm>
                      <a:off x="3201766" y="1021404"/>
                      <a:ext cx="2281343" cy="1108496"/>
                      <a:chOff x="3201766" y="1021404"/>
                      <a:chExt cx="2281343" cy="1108496"/>
                    </a:xfrm>
                  </p:grpSpPr>
                  <p:grpSp>
                    <p:nvGrpSpPr>
                      <p:cNvPr id="98" name="Group 97"/>
                      <p:cNvGrpSpPr/>
                      <p:nvPr/>
                    </p:nvGrpSpPr>
                    <p:grpSpPr>
                      <a:xfrm>
                        <a:off x="3384097" y="1021404"/>
                        <a:ext cx="2099012" cy="1108496"/>
                        <a:chOff x="3384097" y="1021404"/>
                        <a:chExt cx="2099012" cy="1108496"/>
                      </a:xfrm>
                    </p:grpSpPr>
                    <p:grpSp>
                      <p:nvGrpSpPr>
                        <p:cNvPr id="100" name="Group 99"/>
                        <p:cNvGrpSpPr/>
                        <p:nvPr/>
                      </p:nvGrpSpPr>
                      <p:grpSpPr>
                        <a:xfrm>
                          <a:off x="4135023" y="1285117"/>
                          <a:ext cx="1348086" cy="794657"/>
                          <a:chOff x="4135023" y="1285117"/>
                          <a:chExt cx="1348086" cy="794657"/>
                        </a:xfrm>
                      </p:grpSpPr>
                      <p:grpSp>
                        <p:nvGrpSpPr>
                          <p:cNvPr id="103" name="Group 102"/>
                          <p:cNvGrpSpPr/>
                          <p:nvPr/>
                        </p:nvGrpSpPr>
                        <p:grpSpPr>
                          <a:xfrm>
                            <a:off x="4135023" y="1368765"/>
                            <a:ext cx="1348086" cy="711009"/>
                            <a:chOff x="4135023" y="1368765"/>
                            <a:chExt cx="1348086" cy="711009"/>
                          </a:xfrm>
                        </p:grpSpPr>
                        <p:grpSp>
                          <p:nvGrpSpPr>
                            <p:cNvPr id="105" name="Group 104"/>
                            <p:cNvGrpSpPr/>
                            <p:nvPr/>
                          </p:nvGrpSpPr>
                          <p:grpSpPr>
                            <a:xfrm>
                              <a:off x="4135023" y="1740685"/>
                              <a:ext cx="1348086" cy="339089"/>
                              <a:chOff x="4135023" y="1740685"/>
                              <a:chExt cx="1348086" cy="339089"/>
                            </a:xfrm>
                          </p:grpSpPr>
                          <p:cxnSp>
                            <p:nvCxnSpPr>
                              <p:cNvPr id="107" name="Straight Connector 106"/>
                              <p:cNvCxnSpPr/>
                              <p:nvPr/>
                            </p:nvCxnSpPr>
                            <p:spPr>
                              <a:xfrm rot="1500000">
                                <a:off x="4402290" y="1899735"/>
                                <a:ext cx="1" cy="107440"/>
                              </a:xfrm>
                              <a:prstGeom prst="line">
                                <a:avLst/>
                              </a:prstGeom>
                              <a:solidFill>
                                <a:srgbClr val="FFFFFF"/>
                              </a:solidFill>
                              <a:ln w="57150" cap="flat" cmpd="sng" algn="ctr">
                                <a:solidFill>
                                  <a:sysClr val="windowText" lastClr="000000"/>
                                </a:solidFill>
                                <a:prstDash val="solid"/>
                                <a:miter lim="800000"/>
                              </a:ln>
                              <a:effectLst/>
                            </p:spPr>
                          </p:cxnSp>
                          <p:cxnSp>
                            <p:nvCxnSpPr>
                              <p:cNvPr id="108" name="Straight Connector 107"/>
                              <p:cNvCxnSpPr/>
                              <p:nvPr/>
                            </p:nvCxnSpPr>
                            <p:spPr>
                              <a:xfrm flipV="1">
                                <a:off x="4403016" y="1921323"/>
                                <a:ext cx="202152" cy="0"/>
                              </a:xfrm>
                              <a:prstGeom prst="line">
                                <a:avLst/>
                              </a:prstGeom>
                              <a:solidFill>
                                <a:srgbClr val="FFFFFF"/>
                              </a:solidFill>
                              <a:ln w="57150" cap="flat" cmpd="sng" algn="ctr">
                                <a:solidFill>
                                  <a:sysClr val="windowText" lastClr="000000"/>
                                </a:solidFill>
                                <a:prstDash val="solid"/>
                                <a:miter lim="800000"/>
                              </a:ln>
                              <a:effectLst/>
                            </p:spPr>
                          </p:cxnSp>
                          <p:cxnSp>
                            <p:nvCxnSpPr>
                              <p:cNvPr id="109" name="Straight Connector 108"/>
                              <p:cNvCxnSpPr/>
                              <p:nvPr/>
                            </p:nvCxnSpPr>
                            <p:spPr>
                              <a:xfrm>
                                <a:off x="4580878" y="1904441"/>
                                <a:ext cx="78476" cy="170270"/>
                              </a:xfrm>
                              <a:prstGeom prst="line">
                                <a:avLst/>
                              </a:prstGeom>
                              <a:solidFill>
                                <a:srgbClr val="FFFFFF"/>
                              </a:solidFill>
                              <a:ln w="57150" cap="flat" cmpd="sng" algn="ctr">
                                <a:solidFill>
                                  <a:sysClr val="windowText" lastClr="000000"/>
                                </a:solidFill>
                                <a:prstDash val="solid"/>
                                <a:miter lim="800000"/>
                              </a:ln>
                              <a:effectLst/>
                            </p:spPr>
                          </p:cxnSp>
                          <p:cxnSp>
                            <p:nvCxnSpPr>
                              <p:cNvPr id="110" name="Straight Connector 109"/>
                              <p:cNvCxnSpPr/>
                              <p:nvPr/>
                            </p:nvCxnSpPr>
                            <p:spPr>
                              <a:xfrm>
                                <a:off x="4635880" y="2060225"/>
                                <a:ext cx="196405" cy="0"/>
                              </a:xfrm>
                              <a:prstGeom prst="line">
                                <a:avLst/>
                              </a:prstGeom>
                              <a:solidFill>
                                <a:srgbClr val="FFFFFF"/>
                              </a:solidFill>
                              <a:ln w="57150" cap="flat" cmpd="sng" algn="ctr">
                                <a:solidFill>
                                  <a:sysClr val="windowText" lastClr="000000"/>
                                </a:solidFill>
                                <a:prstDash val="solid"/>
                                <a:miter lim="800000"/>
                              </a:ln>
                              <a:effectLst/>
                            </p:spPr>
                          </p:cxnSp>
                          <p:cxnSp>
                            <p:nvCxnSpPr>
                              <p:cNvPr id="111" name="Straight Connector 110"/>
                              <p:cNvCxnSpPr/>
                              <p:nvPr/>
                            </p:nvCxnSpPr>
                            <p:spPr>
                              <a:xfrm flipV="1">
                                <a:off x="5053838" y="1924002"/>
                                <a:ext cx="202152" cy="0"/>
                              </a:xfrm>
                              <a:prstGeom prst="line">
                                <a:avLst/>
                              </a:prstGeom>
                              <a:solidFill>
                                <a:srgbClr val="FFFFFF"/>
                              </a:solidFill>
                              <a:ln w="57150" cap="flat" cmpd="sng" algn="ctr">
                                <a:solidFill>
                                  <a:sysClr val="windowText" lastClr="000000"/>
                                </a:solidFill>
                                <a:prstDash val="solid"/>
                                <a:miter lim="800000"/>
                              </a:ln>
                              <a:effectLst/>
                            </p:spPr>
                          </p:cxnSp>
                          <p:cxnSp>
                            <p:nvCxnSpPr>
                              <p:cNvPr id="112" name="Straight Connector 111"/>
                              <p:cNvCxnSpPr/>
                              <p:nvPr/>
                            </p:nvCxnSpPr>
                            <p:spPr>
                              <a:xfrm>
                                <a:off x="5234080" y="1909501"/>
                                <a:ext cx="78476" cy="170273"/>
                              </a:xfrm>
                              <a:prstGeom prst="line">
                                <a:avLst/>
                              </a:prstGeom>
                              <a:solidFill>
                                <a:srgbClr val="FFFFFF"/>
                              </a:solidFill>
                              <a:ln w="57150" cap="flat" cmpd="sng" algn="ctr">
                                <a:solidFill>
                                  <a:sysClr val="windowText" lastClr="000000"/>
                                </a:solidFill>
                                <a:prstDash val="solid"/>
                                <a:miter lim="800000"/>
                              </a:ln>
                              <a:effectLst/>
                            </p:spPr>
                          </p:cxnSp>
                          <p:cxnSp>
                            <p:nvCxnSpPr>
                              <p:cNvPr id="113" name="Straight Connector 112"/>
                              <p:cNvCxnSpPr/>
                              <p:nvPr/>
                            </p:nvCxnSpPr>
                            <p:spPr>
                              <a:xfrm>
                                <a:off x="5286704" y="2062902"/>
                                <a:ext cx="196405" cy="0"/>
                              </a:xfrm>
                              <a:prstGeom prst="line">
                                <a:avLst/>
                              </a:prstGeom>
                              <a:solidFill>
                                <a:srgbClr val="FFFFFF"/>
                              </a:solidFill>
                              <a:ln w="57150" cap="flat" cmpd="sng" algn="ctr">
                                <a:solidFill>
                                  <a:sysClr val="windowText" lastClr="000000"/>
                                </a:solidFill>
                                <a:prstDash val="solid"/>
                                <a:miter lim="800000"/>
                              </a:ln>
                              <a:effectLst/>
                            </p:spPr>
                          </p:cxnSp>
                          <p:cxnSp>
                            <p:nvCxnSpPr>
                              <p:cNvPr id="114" name="Straight Connector 113"/>
                              <p:cNvCxnSpPr/>
                              <p:nvPr/>
                            </p:nvCxnSpPr>
                            <p:spPr>
                              <a:xfrm flipH="1">
                                <a:off x="5002316" y="1907121"/>
                                <a:ext cx="78476" cy="170271"/>
                              </a:xfrm>
                              <a:prstGeom prst="line">
                                <a:avLst/>
                              </a:prstGeom>
                              <a:solidFill>
                                <a:srgbClr val="FFFFFF"/>
                              </a:solidFill>
                              <a:ln w="57150" cap="flat" cmpd="sng" algn="ctr">
                                <a:solidFill>
                                  <a:sysClr val="windowText" lastClr="000000"/>
                                </a:solidFill>
                                <a:prstDash val="solid"/>
                                <a:miter lim="800000"/>
                              </a:ln>
                              <a:effectLst/>
                            </p:spPr>
                          </p:cxnSp>
                          <p:cxnSp>
                            <p:nvCxnSpPr>
                              <p:cNvPr id="115" name="Straight Connector 114"/>
                              <p:cNvCxnSpPr/>
                              <p:nvPr/>
                            </p:nvCxnSpPr>
                            <p:spPr>
                              <a:xfrm flipH="1">
                                <a:off x="4829382" y="2060521"/>
                                <a:ext cx="196405" cy="0"/>
                              </a:xfrm>
                              <a:prstGeom prst="line">
                                <a:avLst/>
                              </a:prstGeom>
                              <a:solidFill>
                                <a:srgbClr val="FFFFFF"/>
                              </a:solidFill>
                              <a:ln w="57150" cap="flat" cmpd="sng" algn="ctr">
                                <a:solidFill>
                                  <a:sysClr val="windowText" lastClr="000000"/>
                                </a:solidFill>
                                <a:prstDash val="solid"/>
                                <a:miter lim="800000"/>
                              </a:ln>
                              <a:effectLst/>
                            </p:spPr>
                          </p:cxnSp>
                          <p:cxnSp>
                            <p:nvCxnSpPr>
                              <p:cNvPr id="116" name="Straight Connector 115"/>
                              <p:cNvCxnSpPr/>
                              <p:nvPr/>
                            </p:nvCxnSpPr>
                            <p:spPr>
                              <a:xfrm rot="6960000">
                                <a:off x="5324260" y="1813541"/>
                                <a:ext cx="1" cy="109271"/>
                              </a:xfrm>
                              <a:prstGeom prst="line">
                                <a:avLst/>
                              </a:prstGeom>
                              <a:solidFill>
                                <a:srgbClr val="FFFFFF"/>
                              </a:solidFill>
                              <a:ln w="57150" cap="flat" cmpd="sng" algn="ctr">
                                <a:solidFill>
                                  <a:sysClr val="windowText" lastClr="000000"/>
                                </a:solidFill>
                                <a:prstDash val="solid"/>
                                <a:miter lim="800000"/>
                              </a:ln>
                              <a:effectLst/>
                            </p:spPr>
                          </p:cxnSp>
                          <p:cxnSp>
                            <p:nvCxnSpPr>
                              <p:cNvPr id="117" name="Straight Connector 116"/>
                              <p:cNvCxnSpPr/>
                              <p:nvPr/>
                            </p:nvCxnSpPr>
                            <p:spPr>
                              <a:xfrm flipH="1" flipV="1">
                                <a:off x="4135023" y="1846417"/>
                                <a:ext cx="1152000" cy="0"/>
                              </a:xfrm>
                              <a:prstGeom prst="line">
                                <a:avLst/>
                              </a:prstGeom>
                              <a:solidFill>
                                <a:srgbClr val="FFFFFF"/>
                              </a:solidFill>
                              <a:ln w="57150" cap="flat" cmpd="sng" algn="ctr">
                                <a:solidFill>
                                  <a:sysClr val="windowText" lastClr="000000"/>
                                </a:solidFill>
                                <a:prstDash val="solid"/>
                                <a:miter lim="800000"/>
                              </a:ln>
                              <a:effectLst/>
                            </p:spPr>
                          </p:cxnSp>
                          <p:cxnSp>
                            <p:nvCxnSpPr>
                              <p:cNvPr id="118" name="Straight Connector 117"/>
                              <p:cNvCxnSpPr/>
                              <p:nvPr/>
                            </p:nvCxnSpPr>
                            <p:spPr>
                              <a:xfrm rot="5400000">
                                <a:off x="5019557" y="1874986"/>
                                <a:ext cx="268602" cy="0"/>
                              </a:xfrm>
                              <a:prstGeom prst="line">
                                <a:avLst/>
                              </a:prstGeom>
                              <a:solidFill>
                                <a:srgbClr val="FFFFFF"/>
                              </a:solidFill>
                              <a:ln w="57150" cap="flat" cmpd="sng" algn="ctr">
                                <a:solidFill>
                                  <a:sysClr val="windowText" lastClr="000000"/>
                                </a:solidFill>
                                <a:prstDash val="solid"/>
                                <a:miter lim="800000"/>
                              </a:ln>
                              <a:effectLst/>
                            </p:spPr>
                          </p:cxnSp>
                        </p:grpSp>
                        <p:cxnSp>
                          <p:nvCxnSpPr>
                            <p:cNvPr id="106" name="Straight Connector 105"/>
                            <p:cNvCxnSpPr/>
                            <p:nvPr/>
                          </p:nvCxnSpPr>
                          <p:spPr>
                            <a:xfrm rot="5400000">
                              <a:off x="3911260" y="1620765"/>
                              <a:ext cx="504000" cy="0"/>
                            </a:xfrm>
                            <a:prstGeom prst="line">
                              <a:avLst/>
                            </a:prstGeom>
                            <a:solidFill>
                              <a:srgbClr val="FFFFFF"/>
                            </a:solidFill>
                            <a:ln w="57150" cap="flat" cmpd="sng" algn="ctr">
                              <a:solidFill>
                                <a:sysClr val="windowText" lastClr="000000"/>
                              </a:solidFill>
                              <a:prstDash val="solid"/>
                              <a:miter lim="800000"/>
                            </a:ln>
                            <a:effectLst/>
                          </p:spPr>
                        </p:cxnSp>
                      </p:grpSp>
                      <p:cxnSp>
                        <p:nvCxnSpPr>
                          <p:cNvPr id="104" name="Straight Connector 103"/>
                          <p:cNvCxnSpPr/>
                          <p:nvPr/>
                        </p:nvCxnSpPr>
                        <p:spPr>
                          <a:xfrm rot="12360000">
                            <a:off x="4182449" y="1285117"/>
                            <a:ext cx="1" cy="109271"/>
                          </a:xfrm>
                          <a:prstGeom prst="line">
                            <a:avLst/>
                          </a:prstGeom>
                          <a:solidFill>
                            <a:srgbClr val="FFFFFF"/>
                          </a:solidFill>
                          <a:ln w="57150" cap="flat" cmpd="sng" algn="ctr">
                            <a:solidFill>
                              <a:sysClr val="windowText" lastClr="000000"/>
                            </a:solidFill>
                            <a:prstDash val="solid"/>
                            <a:miter lim="800000"/>
                          </a:ln>
                          <a:effectLst/>
                        </p:spPr>
                      </p:cxnSp>
                    </p:grpSp>
                    <p:cxnSp>
                      <p:nvCxnSpPr>
                        <p:cNvPr id="101" name="Straight Connector 100"/>
                        <p:cNvCxnSpPr/>
                        <p:nvPr/>
                      </p:nvCxnSpPr>
                      <p:spPr>
                        <a:xfrm rot="18840000">
                          <a:off x="3397927" y="1007574"/>
                          <a:ext cx="526347" cy="554007"/>
                        </a:xfrm>
                        <a:prstGeom prst="line">
                          <a:avLst/>
                        </a:prstGeom>
                        <a:noFill/>
                        <a:ln w="19050" cap="flat" cmpd="sng" algn="ctr">
                          <a:solidFill>
                            <a:sysClr val="windowText" lastClr="000000"/>
                          </a:solidFill>
                          <a:prstDash val="solid"/>
                          <a:miter lim="800000"/>
                        </a:ln>
                        <a:effectLst/>
                      </p:spPr>
                    </p:cxnSp>
                    <p:cxnSp>
                      <p:nvCxnSpPr>
                        <p:cNvPr id="102" name="Straight Connector 101"/>
                        <p:cNvCxnSpPr/>
                        <p:nvPr/>
                      </p:nvCxnSpPr>
                      <p:spPr>
                        <a:xfrm rot="18840000">
                          <a:off x="3410229" y="1589723"/>
                          <a:ext cx="526346" cy="554007"/>
                        </a:xfrm>
                        <a:prstGeom prst="line">
                          <a:avLst/>
                        </a:prstGeom>
                        <a:noFill/>
                        <a:ln w="19050" cap="flat" cmpd="sng" algn="ctr">
                          <a:solidFill>
                            <a:sysClr val="windowText" lastClr="000000"/>
                          </a:solidFill>
                          <a:prstDash val="solid"/>
                          <a:miter lim="800000"/>
                        </a:ln>
                        <a:effectLst/>
                      </p:spPr>
                    </p:cxnSp>
                  </p:grpSp>
                  <p:cxnSp>
                    <p:nvCxnSpPr>
                      <p:cNvPr id="99" name="Straight Arrow Connector 98"/>
                      <p:cNvCxnSpPr/>
                      <p:nvPr/>
                    </p:nvCxnSpPr>
                    <p:spPr>
                      <a:xfrm rot="13500000">
                        <a:off x="3201766" y="1367239"/>
                        <a:ext cx="414000" cy="414000"/>
                      </a:xfrm>
                      <a:prstGeom prst="straightConnector1">
                        <a:avLst/>
                      </a:prstGeom>
                      <a:noFill/>
                      <a:ln w="19050" cap="flat" cmpd="sng" algn="ctr">
                        <a:solidFill>
                          <a:sysClr val="windowText" lastClr="000000"/>
                        </a:solidFill>
                        <a:prstDash val="solid"/>
                        <a:miter lim="800000"/>
                        <a:headEnd type="stealth" w="lg" len="lg"/>
                        <a:tailEnd type="stealth" w="lg" len="lg"/>
                      </a:ln>
                      <a:effectLst/>
                    </p:spPr>
                  </p:cxnSp>
                </p:grpSp>
                <p:cxnSp>
                  <p:nvCxnSpPr>
                    <p:cNvPr id="96" name="Straight Connector 95"/>
                    <p:cNvCxnSpPr/>
                    <p:nvPr/>
                  </p:nvCxnSpPr>
                  <p:spPr>
                    <a:xfrm>
                      <a:off x="5334573" y="1816083"/>
                      <a:ext cx="347460" cy="5233"/>
                    </a:xfrm>
                    <a:prstGeom prst="line">
                      <a:avLst/>
                    </a:prstGeom>
                    <a:noFill/>
                    <a:ln w="19050" cap="flat" cmpd="sng" algn="ctr">
                      <a:solidFill>
                        <a:sysClr val="windowText" lastClr="000000"/>
                      </a:solidFill>
                      <a:prstDash val="solid"/>
                      <a:miter lim="800000"/>
                    </a:ln>
                    <a:effectLst/>
                  </p:spPr>
                </p:cxnSp>
                <p:cxnSp>
                  <p:nvCxnSpPr>
                    <p:cNvPr id="97" name="Straight Connector 96"/>
                    <p:cNvCxnSpPr/>
                    <p:nvPr/>
                  </p:nvCxnSpPr>
                  <p:spPr>
                    <a:xfrm>
                      <a:off x="5398865" y="1875943"/>
                      <a:ext cx="276139" cy="135399"/>
                    </a:xfrm>
                    <a:prstGeom prst="line">
                      <a:avLst/>
                    </a:prstGeom>
                    <a:noFill/>
                    <a:ln w="19050" cap="flat" cmpd="sng" algn="ctr">
                      <a:solidFill>
                        <a:sysClr val="windowText" lastClr="000000"/>
                      </a:solidFill>
                      <a:prstDash val="solid"/>
                      <a:miter lim="800000"/>
                    </a:ln>
                    <a:effectLst/>
                  </p:spPr>
                </p:cxnSp>
              </p:grpSp>
              <p:grpSp>
                <p:nvGrpSpPr>
                  <p:cNvPr id="91" name="Group 90"/>
                  <p:cNvGrpSpPr/>
                  <p:nvPr/>
                </p:nvGrpSpPr>
                <p:grpSpPr>
                  <a:xfrm rot="16200000">
                    <a:off x="4114170" y="646310"/>
                    <a:ext cx="591740" cy="718441"/>
                    <a:chOff x="4114168" y="646308"/>
                    <a:chExt cx="591740" cy="718441"/>
                  </a:xfrm>
                </p:grpSpPr>
                <p:cxnSp>
                  <p:nvCxnSpPr>
                    <p:cNvPr id="92" name="Straight Connector 91"/>
                    <p:cNvCxnSpPr/>
                    <p:nvPr/>
                  </p:nvCxnSpPr>
                  <p:spPr>
                    <a:xfrm>
                      <a:off x="4114168" y="726577"/>
                      <a:ext cx="347460" cy="5233"/>
                    </a:xfrm>
                    <a:prstGeom prst="line">
                      <a:avLst/>
                    </a:prstGeom>
                    <a:noFill/>
                    <a:ln w="19050" cap="flat" cmpd="sng" algn="ctr">
                      <a:solidFill>
                        <a:sysClr val="windowText" lastClr="000000"/>
                      </a:solidFill>
                      <a:prstDash val="solid"/>
                      <a:miter lim="800000"/>
                    </a:ln>
                    <a:effectLst/>
                  </p:spPr>
                </p:cxnSp>
                <p:cxnSp>
                  <p:nvCxnSpPr>
                    <p:cNvPr id="93" name="Straight Connector 92"/>
                    <p:cNvCxnSpPr/>
                    <p:nvPr/>
                  </p:nvCxnSpPr>
                  <p:spPr>
                    <a:xfrm>
                      <a:off x="4178460" y="786442"/>
                      <a:ext cx="276139" cy="135399"/>
                    </a:xfrm>
                    <a:prstGeom prst="line">
                      <a:avLst/>
                    </a:prstGeom>
                    <a:noFill/>
                    <a:ln w="19050" cap="flat" cmpd="sng" algn="ctr">
                      <a:solidFill>
                        <a:sysClr val="windowText" lastClr="000000"/>
                      </a:solidFill>
                      <a:prstDash val="solid"/>
                      <a:miter lim="800000"/>
                    </a:ln>
                    <a:effectLst/>
                  </p:spPr>
                </p:cxnSp>
                <p:sp>
                  <p:nvSpPr>
                    <p:cNvPr id="94" name="TextBox 506"/>
                    <p:cNvSpPr txBox="1"/>
                    <p:nvPr/>
                  </p:nvSpPr>
                  <p:spPr>
                    <a:xfrm rot="5400000">
                      <a:off x="4215882" y="874724"/>
                      <a:ext cx="718441" cy="261610"/>
                    </a:xfrm>
                    <a:prstGeom prst="rect">
                      <a:avLst/>
                    </a:prstGeom>
                    <a:noFill/>
                    <a:ln>
                      <a:noFill/>
                    </a:ln>
                  </p:spPr>
                  <p:txBody>
                    <a:bodyPr wrap="square" rtlCol="0">
                      <a:noAutofit/>
                    </a:bodyPr>
                    <a:lstStyle/>
                    <a:p>
                      <a:pP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30° min</a:t>
                      </a:r>
                      <a:endParaRPr lang="en-US" sz="1200">
                        <a:effectLst/>
                        <a:latin typeface="Times New Roman" panose="02020603050405020304" pitchFamily="18" charset="0"/>
                        <a:ea typeface="Times New Roman" panose="02020603050405020304" pitchFamily="18" charset="0"/>
                      </a:endParaRPr>
                    </a:p>
                  </p:txBody>
                </p:sp>
              </p:grpSp>
            </p:grpSp>
          </p:grpSp>
          <p:sp>
            <p:nvSpPr>
              <p:cNvPr id="87" name="TextBox 517"/>
              <p:cNvSpPr txBox="1"/>
              <p:nvPr/>
            </p:nvSpPr>
            <p:spPr>
              <a:xfrm>
                <a:off x="2777488" y="2549794"/>
                <a:ext cx="3389232" cy="307777"/>
              </a:xfrm>
              <a:prstGeom prst="rect">
                <a:avLst/>
              </a:prstGeom>
              <a:noFill/>
              <a:ln>
                <a:noFill/>
              </a:ln>
            </p:spPr>
            <p:txBody>
              <a:bodyPr wrap="square" rtlCol="0">
                <a:noAutofit/>
              </a:bodyPr>
              <a:lstStyle/>
              <a:p>
                <a:pPr algn="ctr">
                  <a:spcAft>
                    <a:spcPts val="0"/>
                  </a:spcAft>
                </a:pPr>
                <a:r>
                  <a:rPr lang="en-GB" sz="14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SIDEWALL </a:t>
                </a:r>
                <a:endParaRPr lang="en-US" sz="1200">
                  <a:effectLst/>
                  <a:latin typeface="Times New Roman" panose="02020603050405020304" pitchFamily="18" charset="0"/>
                  <a:ea typeface="Times New Roman" panose="02020603050405020304" pitchFamily="18" charset="0"/>
                </a:endParaRPr>
              </a:p>
            </p:txBody>
          </p:sp>
        </p:grpSp>
        <p:sp>
          <p:nvSpPr>
            <p:cNvPr id="85" name="TextBox 557"/>
            <p:cNvSpPr txBox="1"/>
            <p:nvPr/>
          </p:nvSpPr>
          <p:spPr>
            <a:xfrm>
              <a:off x="2701641" y="1355417"/>
              <a:ext cx="666199" cy="430887"/>
            </a:xfrm>
            <a:prstGeom prst="rect">
              <a:avLst/>
            </a:prstGeom>
            <a:noFill/>
            <a:ln>
              <a:noFill/>
            </a:ln>
          </p:spPr>
          <p:txBody>
            <a:bodyPr wrap="square" rtlCol="0">
              <a:noAutofit/>
            </a:bodyPr>
            <a:lstStyle/>
            <a:p>
              <a:pPr algn="ct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75 mm min</a:t>
              </a:r>
              <a:endParaRPr lang="en-US" sz="1200">
                <a:effectLst/>
                <a:latin typeface="Times New Roman" panose="02020603050405020304" pitchFamily="18" charset="0"/>
                <a:ea typeface="Times New Roman" panose="02020603050405020304" pitchFamily="18" charset="0"/>
              </a:endParaRPr>
            </a:p>
          </p:txBody>
        </p:sp>
      </p:grpSp>
      <p:grpSp>
        <p:nvGrpSpPr>
          <p:cNvPr id="119" name="Group 118"/>
          <p:cNvGrpSpPr/>
          <p:nvPr/>
        </p:nvGrpSpPr>
        <p:grpSpPr>
          <a:xfrm>
            <a:off x="1325176" y="3796737"/>
            <a:ext cx="4345305" cy="2180237"/>
            <a:chOff x="-1" y="12159"/>
            <a:chExt cx="5262474" cy="2521512"/>
          </a:xfrm>
        </p:grpSpPr>
        <p:grpSp>
          <p:nvGrpSpPr>
            <p:cNvPr id="120" name="Group 119"/>
            <p:cNvGrpSpPr/>
            <p:nvPr/>
          </p:nvGrpSpPr>
          <p:grpSpPr>
            <a:xfrm>
              <a:off x="-1" y="12159"/>
              <a:ext cx="5262474" cy="2521512"/>
              <a:chOff x="-1" y="12159"/>
              <a:chExt cx="5262474" cy="2521512"/>
            </a:xfrm>
          </p:grpSpPr>
          <p:grpSp>
            <p:nvGrpSpPr>
              <p:cNvPr id="123" name="Group 122"/>
              <p:cNvGrpSpPr/>
              <p:nvPr/>
            </p:nvGrpSpPr>
            <p:grpSpPr>
              <a:xfrm>
                <a:off x="-1" y="12159"/>
                <a:ext cx="5262474" cy="2521512"/>
                <a:chOff x="-1" y="12159"/>
                <a:chExt cx="5262474" cy="2521512"/>
              </a:xfrm>
            </p:grpSpPr>
            <p:grpSp>
              <p:nvGrpSpPr>
                <p:cNvPr id="127" name="Group 126"/>
                <p:cNvGrpSpPr/>
                <p:nvPr/>
              </p:nvGrpSpPr>
              <p:grpSpPr>
                <a:xfrm>
                  <a:off x="-1" y="12159"/>
                  <a:ext cx="3196072" cy="2521512"/>
                  <a:chOff x="-1" y="12159"/>
                  <a:chExt cx="3196072" cy="2521512"/>
                </a:xfrm>
              </p:grpSpPr>
              <p:sp>
                <p:nvSpPr>
                  <p:cNvPr id="134" name="TextBox 10"/>
                  <p:cNvSpPr txBox="1"/>
                  <p:nvPr/>
                </p:nvSpPr>
                <p:spPr>
                  <a:xfrm>
                    <a:off x="1665906" y="2225894"/>
                    <a:ext cx="1530165" cy="307777"/>
                  </a:xfrm>
                  <a:prstGeom prst="rect">
                    <a:avLst/>
                  </a:prstGeom>
                  <a:noFill/>
                  <a:ln>
                    <a:noFill/>
                  </a:ln>
                </p:spPr>
                <p:txBody>
                  <a:bodyPr wrap="square" rtlCol="0">
                    <a:noAutofit/>
                  </a:bodyPr>
                  <a:lstStyle/>
                  <a:p>
                    <a:pPr algn="ctr">
                      <a:spcAft>
                        <a:spcPts val="0"/>
                      </a:spcAft>
                    </a:pPr>
                    <a:r>
                      <a:rPr lang="en-GB" sz="14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APEX </a:t>
                    </a:r>
                    <a:endParaRPr lang="en-US" sz="1200">
                      <a:effectLst/>
                      <a:latin typeface="Times New Roman" panose="02020603050405020304" pitchFamily="18" charset="0"/>
                      <a:ea typeface="Times New Roman" panose="02020603050405020304" pitchFamily="18" charset="0"/>
                    </a:endParaRPr>
                  </a:p>
                </p:txBody>
              </p:sp>
              <p:grpSp>
                <p:nvGrpSpPr>
                  <p:cNvPr id="135" name="Group 134"/>
                  <p:cNvGrpSpPr/>
                  <p:nvPr/>
                </p:nvGrpSpPr>
                <p:grpSpPr>
                  <a:xfrm>
                    <a:off x="-1" y="12159"/>
                    <a:ext cx="2654541" cy="1756188"/>
                    <a:chOff x="-1" y="12159"/>
                    <a:chExt cx="2654541" cy="1756188"/>
                  </a:xfrm>
                </p:grpSpPr>
                <p:grpSp>
                  <p:nvGrpSpPr>
                    <p:cNvPr id="136" name="Group 135"/>
                    <p:cNvGrpSpPr/>
                    <p:nvPr/>
                  </p:nvGrpSpPr>
                  <p:grpSpPr>
                    <a:xfrm>
                      <a:off x="1414766" y="264164"/>
                      <a:ext cx="344278" cy="1504183"/>
                      <a:chOff x="1414766" y="264164"/>
                      <a:chExt cx="344278" cy="1504183"/>
                    </a:xfrm>
                  </p:grpSpPr>
                  <p:cxnSp>
                    <p:nvCxnSpPr>
                      <p:cNvPr id="149" name="Straight Connector 148"/>
                      <p:cNvCxnSpPr/>
                      <p:nvPr/>
                    </p:nvCxnSpPr>
                    <p:spPr>
                      <a:xfrm rot="12360000" flipH="1" flipV="1">
                        <a:off x="1498771" y="1185746"/>
                        <a:ext cx="1" cy="107441"/>
                      </a:xfrm>
                      <a:prstGeom prst="line">
                        <a:avLst/>
                      </a:prstGeom>
                      <a:solidFill>
                        <a:srgbClr val="FFFFFF"/>
                      </a:solidFill>
                      <a:ln w="57150" cap="flat" cmpd="sng" algn="ctr">
                        <a:solidFill>
                          <a:sysClr val="windowText" lastClr="000000"/>
                        </a:solidFill>
                        <a:prstDash val="solid"/>
                        <a:miter lim="800000"/>
                      </a:ln>
                      <a:effectLst/>
                    </p:spPr>
                  </p:cxnSp>
                  <p:cxnSp>
                    <p:nvCxnSpPr>
                      <p:cNvPr id="150" name="Straight Connector 149"/>
                      <p:cNvCxnSpPr/>
                      <p:nvPr/>
                    </p:nvCxnSpPr>
                    <p:spPr>
                      <a:xfrm rot="16200000" flipV="1">
                        <a:off x="1049430" y="734214"/>
                        <a:ext cx="940100" cy="0"/>
                      </a:xfrm>
                      <a:prstGeom prst="line">
                        <a:avLst/>
                      </a:prstGeom>
                      <a:solidFill>
                        <a:srgbClr val="FFFFFF"/>
                      </a:solidFill>
                      <a:ln w="57150" cap="flat" cmpd="sng" algn="ctr">
                        <a:solidFill>
                          <a:sysClr val="windowText" lastClr="000000"/>
                        </a:solidFill>
                        <a:prstDash val="solid"/>
                        <a:miter lim="800000"/>
                      </a:ln>
                      <a:effectLst/>
                    </p:spPr>
                  </p:cxnSp>
                  <p:sp>
                    <p:nvSpPr>
                      <p:cNvPr id="151" name="Rectangle 24"/>
                      <p:cNvSpPr/>
                      <p:nvPr/>
                    </p:nvSpPr>
                    <p:spPr>
                      <a:xfrm>
                        <a:off x="1568931" y="751553"/>
                        <a:ext cx="190113" cy="1016794"/>
                      </a:xfrm>
                      <a:custGeom>
                        <a:avLst/>
                        <a:gdLst>
                          <a:gd name="connsiteX0" fmla="*/ 0 w 190113"/>
                          <a:gd name="connsiteY0" fmla="*/ 0 h 914400"/>
                          <a:gd name="connsiteX1" fmla="*/ 190113 w 190113"/>
                          <a:gd name="connsiteY1" fmla="*/ 0 h 914400"/>
                          <a:gd name="connsiteX2" fmla="*/ 190113 w 190113"/>
                          <a:gd name="connsiteY2" fmla="*/ 914400 h 914400"/>
                          <a:gd name="connsiteX3" fmla="*/ 0 w 190113"/>
                          <a:gd name="connsiteY3" fmla="*/ 914400 h 914400"/>
                          <a:gd name="connsiteX4" fmla="*/ 0 w 190113"/>
                          <a:gd name="connsiteY4" fmla="*/ 0 h 914400"/>
                          <a:gd name="connsiteX0" fmla="*/ 0 w 190113"/>
                          <a:gd name="connsiteY0" fmla="*/ 0 h 1016794"/>
                          <a:gd name="connsiteX1" fmla="*/ 190113 w 190113"/>
                          <a:gd name="connsiteY1" fmla="*/ 0 h 1016794"/>
                          <a:gd name="connsiteX2" fmla="*/ 190113 w 190113"/>
                          <a:gd name="connsiteY2" fmla="*/ 914400 h 1016794"/>
                          <a:gd name="connsiteX3" fmla="*/ 2381 w 190113"/>
                          <a:gd name="connsiteY3" fmla="*/ 1016794 h 1016794"/>
                          <a:gd name="connsiteX4" fmla="*/ 0 w 190113"/>
                          <a:gd name="connsiteY4" fmla="*/ 0 h 1016794"/>
                          <a:gd name="connsiteX0" fmla="*/ 0 w 190113"/>
                          <a:gd name="connsiteY0" fmla="*/ 0 h 1016794"/>
                          <a:gd name="connsiteX1" fmla="*/ 190113 w 190113"/>
                          <a:gd name="connsiteY1" fmla="*/ 0 h 1016794"/>
                          <a:gd name="connsiteX2" fmla="*/ 190113 w 190113"/>
                          <a:gd name="connsiteY2" fmla="*/ 914400 h 1016794"/>
                          <a:gd name="connsiteX3" fmla="*/ 2381 w 190113"/>
                          <a:gd name="connsiteY3" fmla="*/ 1016794 h 1016794"/>
                          <a:gd name="connsiteX4" fmla="*/ 0 w 190113"/>
                          <a:gd name="connsiteY4" fmla="*/ 0 h 101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13" h="1016794">
                            <a:moveTo>
                              <a:pt x="0" y="0"/>
                            </a:moveTo>
                            <a:lnTo>
                              <a:pt x="190113" y="0"/>
                            </a:lnTo>
                            <a:lnTo>
                              <a:pt x="190113" y="914400"/>
                            </a:lnTo>
                            <a:cubicBezTo>
                              <a:pt x="127536" y="948531"/>
                              <a:pt x="100677" y="908844"/>
                              <a:pt x="2381" y="1016794"/>
                            </a:cubicBezTo>
                            <a:cubicBezTo>
                              <a:pt x="1587" y="677863"/>
                              <a:pt x="794" y="338931"/>
                              <a:pt x="0" y="0"/>
                            </a:cubicBezTo>
                            <a:close/>
                          </a:path>
                        </a:pathLst>
                      </a:custGeom>
                      <a:noFill/>
                      <a:ln w="28575" cap="flat" cmpd="sng" algn="ctr">
                        <a:solidFill>
                          <a:sysClr val="windowText" lastClr="000000"/>
                        </a:solidFill>
                        <a:prstDash val="solid"/>
                        <a:miter lim="800000"/>
                      </a:ln>
                      <a:effectLst/>
                    </p:spPr>
                    <p:txBody>
                      <a:bodyPr rtlCol="0" anchor="ctr"/>
                      <a:lstStyle/>
                      <a:p>
                        <a:endParaRPr lang="en-US"/>
                      </a:p>
                    </p:txBody>
                  </p:sp>
                  <p:cxnSp>
                    <p:nvCxnSpPr>
                      <p:cNvPr id="152" name="Straight Connector 151"/>
                      <p:cNvCxnSpPr/>
                      <p:nvPr/>
                    </p:nvCxnSpPr>
                    <p:spPr>
                      <a:xfrm>
                        <a:off x="1414766" y="1070761"/>
                        <a:ext cx="273178" cy="0"/>
                      </a:xfrm>
                      <a:prstGeom prst="line">
                        <a:avLst/>
                      </a:prstGeom>
                      <a:solidFill>
                        <a:srgbClr val="FFFFFF"/>
                      </a:solidFill>
                      <a:ln w="57150" cap="flat" cmpd="sng" algn="ctr">
                        <a:solidFill>
                          <a:sysClr val="windowText" lastClr="000000"/>
                        </a:solidFill>
                        <a:prstDash val="solid"/>
                        <a:miter lim="800000"/>
                      </a:ln>
                      <a:effectLst/>
                    </p:spPr>
                  </p:cxnSp>
                </p:grpSp>
                <p:grpSp>
                  <p:nvGrpSpPr>
                    <p:cNvPr id="137" name="Group 136"/>
                    <p:cNvGrpSpPr/>
                    <p:nvPr/>
                  </p:nvGrpSpPr>
                  <p:grpSpPr>
                    <a:xfrm>
                      <a:off x="-1" y="12159"/>
                      <a:ext cx="1329800" cy="1259450"/>
                      <a:chOff x="-1" y="12159"/>
                      <a:chExt cx="1329800" cy="1259450"/>
                    </a:xfrm>
                  </p:grpSpPr>
                  <p:cxnSp>
                    <p:nvCxnSpPr>
                      <p:cNvPr id="145" name="Straight Connector 144"/>
                      <p:cNvCxnSpPr/>
                      <p:nvPr/>
                    </p:nvCxnSpPr>
                    <p:spPr>
                      <a:xfrm rot="18840000">
                        <a:off x="767520" y="-12733"/>
                        <a:ext cx="515681" cy="565465"/>
                      </a:xfrm>
                      <a:prstGeom prst="line">
                        <a:avLst/>
                      </a:prstGeom>
                      <a:noFill/>
                      <a:ln w="19050" cap="flat" cmpd="sng" algn="ctr">
                        <a:solidFill>
                          <a:sysClr val="windowText" lastClr="000000"/>
                        </a:solidFill>
                        <a:prstDash val="solid"/>
                        <a:miter lim="800000"/>
                      </a:ln>
                      <a:effectLst/>
                    </p:spPr>
                  </p:cxnSp>
                  <p:cxnSp>
                    <p:nvCxnSpPr>
                      <p:cNvPr id="146" name="Straight Connector 145"/>
                      <p:cNvCxnSpPr/>
                      <p:nvPr/>
                    </p:nvCxnSpPr>
                    <p:spPr>
                      <a:xfrm flipV="1">
                        <a:off x="645799" y="1271609"/>
                        <a:ext cx="684000" cy="0"/>
                      </a:xfrm>
                      <a:prstGeom prst="line">
                        <a:avLst/>
                      </a:prstGeom>
                      <a:noFill/>
                      <a:ln w="19050" cap="flat" cmpd="sng" algn="ctr">
                        <a:solidFill>
                          <a:sysClr val="windowText" lastClr="000000"/>
                        </a:solidFill>
                        <a:prstDash val="solid"/>
                        <a:miter lim="800000"/>
                      </a:ln>
                      <a:effectLst/>
                    </p:spPr>
                  </p:cxnSp>
                  <p:sp>
                    <p:nvSpPr>
                      <p:cNvPr id="147" name="TextBox 18"/>
                      <p:cNvSpPr txBox="1"/>
                      <p:nvPr/>
                    </p:nvSpPr>
                    <p:spPr>
                      <a:xfrm>
                        <a:off x="-1" y="605938"/>
                        <a:ext cx="938853" cy="527586"/>
                      </a:xfrm>
                      <a:prstGeom prst="rect">
                        <a:avLst/>
                      </a:prstGeom>
                      <a:noFill/>
                      <a:ln>
                        <a:noFill/>
                      </a:ln>
                    </p:spPr>
                    <p:txBody>
                      <a:bodyPr wrap="square" rtlCol="0">
                        <a:noAutofit/>
                      </a:bodyPr>
                      <a:lstStyle/>
                      <a:p>
                        <a:pPr algn="ct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200 mm</a:t>
                        </a:r>
                        <a:endParaRPr lang="en-US" sz="1200">
                          <a:effectLst/>
                          <a:latin typeface="Times New Roman" panose="02020603050405020304" pitchFamily="18" charset="0"/>
                          <a:ea typeface="Times New Roman" panose="02020603050405020304" pitchFamily="18" charset="0"/>
                        </a:endParaRPr>
                      </a:p>
                      <a:p>
                        <a:pPr algn="ct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min</a:t>
                        </a:r>
                        <a:endParaRPr lang="en-US" sz="1200">
                          <a:effectLst/>
                          <a:latin typeface="Times New Roman" panose="02020603050405020304" pitchFamily="18" charset="0"/>
                          <a:ea typeface="Times New Roman" panose="02020603050405020304" pitchFamily="18" charset="0"/>
                        </a:endParaRPr>
                      </a:p>
                    </p:txBody>
                  </p:sp>
                  <p:cxnSp>
                    <p:nvCxnSpPr>
                      <p:cNvPr id="148" name="Straight Arrow Connector 147"/>
                      <p:cNvCxnSpPr/>
                      <p:nvPr/>
                    </p:nvCxnSpPr>
                    <p:spPr>
                      <a:xfrm rot="13560000">
                        <a:off x="536686" y="434924"/>
                        <a:ext cx="702000" cy="702000"/>
                      </a:xfrm>
                      <a:prstGeom prst="straightConnector1">
                        <a:avLst/>
                      </a:prstGeom>
                      <a:noFill/>
                      <a:ln w="19050" cap="flat" cmpd="sng" algn="ctr">
                        <a:solidFill>
                          <a:sysClr val="windowText" lastClr="000000"/>
                        </a:solidFill>
                        <a:prstDash val="solid"/>
                        <a:miter lim="800000"/>
                        <a:headEnd type="stealth" w="lg" len="lg"/>
                        <a:tailEnd type="stealth" w="lg" len="lg"/>
                      </a:ln>
                      <a:effectLst/>
                    </p:spPr>
                  </p:cxnSp>
                </p:grpSp>
                <p:grpSp>
                  <p:nvGrpSpPr>
                    <p:cNvPr id="138" name="Group 137"/>
                    <p:cNvGrpSpPr/>
                    <p:nvPr/>
                  </p:nvGrpSpPr>
                  <p:grpSpPr>
                    <a:xfrm>
                      <a:off x="1502540" y="479410"/>
                      <a:ext cx="1152000" cy="459685"/>
                      <a:chOff x="1502540" y="479410"/>
                      <a:chExt cx="1152000" cy="459685"/>
                    </a:xfrm>
                  </p:grpSpPr>
                  <p:cxnSp>
                    <p:nvCxnSpPr>
                      <p:cNvPr id="139" name="Straight Connector 138"/>
                      <p:cNvCxnSpPr/>
                      <p:nvPr/>
                    </p:nvCxnSpPr>
                    <p:spPr>
                      <a:xfrm rot="19440000" flipV="1">
                        <a:off x="2637891" y="665438"/>
                        <a:ext cx="1" cy="109271"/>
                      </a:xfrm>
                      <a:prstGeom prst="line">
                        <a:avLst/>
                      </a:prstGeom>
                      <a:solidFill>
                        <a:srgbClr val="FFFFFF"/>
                      </a:solidFill>
                      <a:ln w="57150" cap="flat" cmpd="sng" algn="ctr">
                        <a:solidFill>
                          <a:sysClr val="windowText" lastClr="000000"/>
                        </a:solidFill>
                        <a:prstDash val="solid"/>
                        <a:miter lim="800000"/>
                      </a:ln>
                      <a:effectLst/>
                    </p:spPr>
                  </p:cxnSp>
                  <p:cxnSp>
                    <p:nvCxnSpPr>
                      <p:cNvPr id="140" name="Straight Connector 139"/>
                      <p:cNvCxnSpPr/>
                      <p:nvPr/>
                    </p:nvCxnSpPr>
                    <p:spPr>
                      <a:xfrm rot="1200000" flipH="1" flipV="1">
                        <a:off x="1502540" y="487509"/>
                        <a:ext cx="1152000" cy="0"/>
                      </a:xfrm>
                      <a:prstGeom prst="line">
                        <a:avLst/>
                      </a:prstGeom>
                      <a:solidFill>
                        <a:srgbClr val="FFFFFF"/>
                      </a:solidFill>
                      <a:ln w="57150" cap="flat" cmpd="sng" algn="ctr">
                        <a:solidFill>
                          <a:sysClr val="windowText" lastClr="000000"/>
                        </a:solidFill>
                        <a:prstDash val="solid"/>
                        <a:miter lim="800000"/>
                      </a:ln>
                      <a:effectLst/>
                    </p:spPr>
                  </p:cxnSp>
                  <p:grpSp>
                    <p:nvGrpSpPr>
                      <p:cNvPr id="141" name="Group 140"/>
                      <p:cNvGrpSpPr/>
                      <p:nvPr/>
                    </p:nvGrpSpPr>
                    <p:grpSpPr>
                      <a:xfrm>
                        <a:off x="1915781" y="617895"/>
                        <a:ext cx="684000" cy="321200"/>
                        <a:chOff x="1915781" y="617895"/>
                        <a:chExt cx="684000" cy="321200"/>
                      </a:xfrm>
                    </p:grpSpPr>
                    <p:cxnSp>
                      <p:nvCxnSpPr>
                        <p:cNvPr id="143" name="Straight Connector 142"/>
                        <p:cNvCxnSpPr/>
                        <p:nvPr/>
                      </p:nvCxnSpPr>
                      <p:spPr>
                        <a:xfrm rot="1200000" flipH="1" flipV="1">
                          <a:off x="1915781" y="617895"/>
                          <a:ext cx="684000" cy="0"/>
                        </a:xfrm>
                        <a:prstGeom prst="line">
                          <a:avLst/>
                        </a:prstGeom>
                        <a:solidFill>
                          <a:srgbClr val="FFFFFF"/>
                        </a:solidFill>
                        <a:ln w="28575" cap="flat" cmpd="sng" algn="ctr">
                          <a:solidFill>
                            <a:sysClr val="windowText" lastClr="000000"/>
                          </a:solidFill>
                          <a:prstDash val="solid"/>
                          <a:miter lim="800000"/>
                        </a:ln>
                        <a:effectLst/>
                      </p:spPr>
                    </p:cxnSp>
                    <p:cxnSp>
                      <p:nvCxnSpPr>
                        <p:cNvPr id="144" name="Straight Connector 143"/>
                        <p:cNvCxnSpPr/>
                        <p:nvPr/>
                      </p:nvCxnSpPr>
                      <p:spPr>
                        <a:xfrm rot="5580000">
                          <a:off x="2458243" y="831095"/>
                          <a:ext cx="216000" cy="0"/>
                        </a:xfrm>
                        <a:prstGeom prst="line">
                          <a:avLst/>
                        </a:prstGeom>
                        <a:solidFill>
                          <a:srgbClr val="FFFFFF"/>
                        </a:solidFill>
                        <a:ln w="28575" cap="flat" cmpd="sng" algn="ctr">
                          <a:solidFill>
                            <a:sysClr val="windowText" lastClr="000000"/>
                          </a:solidFill>
                          <a:prstDash val="solid"/>
                          <a:miter lim="800000"/>
                        </a:ln>
                        <a:effectLst/>
                      </p:spPr>
                    </p:cxnSp>
                  </p:grpSp>
                  <p:cxnSp>
                    <p:nvCxnSpPr>
                      <p:cNvPr id="142" name="Straight Connector 141"/>
                      <p:cNvCxnSpPr/>
                      <p:nvPr/>
                    </p:nvCxnSpPr>
                    <p:spPr>
                      <a:xfrm rot="6600000">
                        <a:off x="2163691" y="613711"/>
                        <a:ext cx="268602" cy="0"/>
                      </a:xfrm>
                      <a:prstGeom prst="line">
                        <a:avLst/>
                      </a:prstGeom>
                      <a:solidFill>
                        <a:srgbClr val="FFFFFF"/>
                      </a:solidFill>
                      <a:ln w="57150" cap="flat" cmpd="sng" algn="ctr">
                        <a:solidFill>
                          <a:sysClr val="windowText" lastClr="000000"/>
                        </a:solidFill>
                        <a:prstDash val="solid"/>
                        <a:miter lim="800000"/>
                      </a:ln>
                      <a:effectLst/>
                    </p:spPr>
                  </p:cxnSp>
                </p:grpSp>
              </p:grpSp>
            </p:grpSp>
            <p:sp>
              <p:nvSpPr>
                <p:cNvPr id="128" name="TextBox 94"/>
                <p:cNvSpPr txBox="1"/>
                <p:nvPr/>
              </p:nvSpPr>
              <p:spPr>
                <a:xfrm>
                  <a:off x="1298106" y="1576185"/>
                  <a:ext cx="3964367" cy="261610"/>
                </a:xfrm>
                <a:prstGeom prst="rect">
                  <a:avLst/>
                </a:prstGeom>
                <a:noFill/>
                <a:ln>
                  <a:noFill/>
                </a:ln>
              </p:spPr>
              <p:txBody>
                <a:bodyPr wrap="square" rtlCol="0">
                  <a:noAutofit/>
                </a:bodyPr>
                <a:lstStyle/>
                <a:p>
                  <a:pPr algn="ct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Vertical cladding </a:t>
                  </a:r>
                  <a:endParaRPr lang="en-US" sz="1200">
                    <a:effectLst/>
                    <a:latin typeface="Times New Roman" panose="02020603050405020304" pitchFamily="18" charset="0"/>
                    <a:ea typeface="Times New Roman" panose="02020603050405020304" pitchFamily="18" charset="0"/>
                  </a:endParaRPr>
                </a:p>
              </p:txBody>
            </p:sp>
            <p:sp>
              <p:nvSpPr>
                <p:cNvPr id="129" name="TextBox 96"/>
                <p:cNvSpPr txBox="1"/>
                <p:nvPr/>
              </p:nvSpPr>
              <p:spPr>
                <a:xfrm>
                  <a:off x="3428105" y="1133524"/>
                  <a:ext cx="1741074" cy="261610"/>
                </a:xfrm>
                <a:prstGeom prst="rect">
                  <a:avLst/>
                </a:prstGeom>
                <a:noFill/>
                <a:ln>
                  <a:noFill/>
                </a:ln>
              </p:spPr>
              <p:txBody>
                <a:bodyPr wrap="square" rtlCol="0">
                  <a:noAutofit/>
                </a:bodyPr>
                <a:lstStyle/>
                <a:p>
                  <a:pPr algn="ct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Roof cladding </a:t>
                  </a:r>
                  <a:endParaRPr lang="en-US" sz="1200">
                    <a:effectLst/>
                    <a:latin typeface="Times New Roman" panose="02020603050405020304" pitchFamily="18" charset="0"/>
                    <a:ea typeface="Times New Roman" panose="02020603050405020304" pitchFamily="18" charset="0"/>
                  </a:endParaRPr>
                </a:p>
              </p:txBody>
            </p:sp>
            <p:sp>
              <p:nvSpPr>
                <p:cNvPr id="130" name="TextBox 97"/>
                <p:cNvSpPr txBox="1"/>
                <p:nvPr/>
              </p:nvSpPr>
              <p:spPr>
                <a:xfrm>
                  <a:off x="2698166" y="326468"/>
                  <a:ext cx="2505183" cy="552536"/>
                </a:xfrm>
                <a:prstGeom prst="rect">
                  <a:avLst/>
                </a:prstGeom>
                <a:noFill/>
                <a:ln>
                  <a:noFill/>
                </a:ln>
              </p:spPr>
              <p:txBody>
                <a:bodyPr wrap="square" rtlCol="0">
                  <a:noAutofit/>
                </a:bodyPr>
                <a:lstStyle/>
                <a:p>
                  <a:pPr algn="ct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Serrated metal</a:t>
                  </a:r>
                  <a:endParaRPr lang="en-US" sz="1200">
                    <a:effectLst/>
                    <a:latin typeface="Times New Roman" panose="02020603050405020304" pitchFamily="18" charset="0"/>
                    <a:ea typeface="Times New Roman" panose="02020603050405020304" pitchFamily="18" charset="0"/>
                  </a:endParaRPr>
                </a:p>
                <a:p>
                  <a:pPr algn="ct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closure</a:t>
                  </a:r>
                  <a:endParaRPr lang="en-US" sz="1200">
                    <a:effectLst/>
                    <a:latin typeface="Times New Roman" panose="02020603050405020304" pitchFamily="18" charset="0"/>
                    <a:ea typeface="Times New Roman" panose="02020603050405020304" pitchFamily="18" charset="0"/>
                  </a:endParaRPr>
                </a:p>
              </p:txBody>
            </p:sp>
            <p:cxnSp>
              <p:nvCxnSpPr>
                <p:cNvPr id="131" name="Curved Connector 130"/>
                <p:cNvCxnSpPr/>
                <p:nvPr/>
              </p:nvCxnSpPr>
              <p:spPr>
                <a:xfrm rot="10800000">
                  <a:off x="3228407" y="1134233"/>
                  <a:ext cx="385459" cy="148080"/>
                </a:xfrm>
                <a:prstGeom prst="curvedConnector3">
                  <a:avLst/>
                </a:prstGeom>
                <a:noFill/>
                <a:ln w="19050" cap="flat" cmpd="sng" algn="ctr">
                  <a:solidFill>
                    <a:sysClr val="windowText" lastClr="000000"/>
                  </a:solidFill>
                  <a:prstDash val="solid"/>
                  <a:miter lim="800000"/>
                  <a:tailEnd type="stealth" w="lg" len="lg"/>
                </a:ln>
                <a:effectLst/>
              </p:spPr>
            </p:cxnSp>
            <p:cxnSp>
              <p:nvCxnSpPr>
                <p:cNvPr id="132" name="Curved Connector 131"/>
                <p:cNvCxnSpPr/>
                <p:nvPr/>
              </p:nvCxnSpPr>
              <p:spPr>
                <a:xfrm rot="10800000" flipV="1">
                  <a:off x="2598634" y="493798"/>
                  <a:ext cx="632152" cy="383259"/>
                </a:xfrm>
                <a:prstGeom prst="curvedConnector3">
                  <a:avLst/>
                </a:prstGeom>
                <a:noFill/>
                <a:ln w="19050" cap="flat" cmpd="sng" algn="ctr">
                  <a:solidFill>
                    <a:sysClr val="windowText" lastClr="000000"/>
                  </a:solidFill>
                  <a:prstDash val="solid"/>
                  <a:miter lim="800000"/>
                  <a:tailEnd type="stealth" w="lg" len="lg"/>
                </a:ln>
                <a:effectLst/>
              </p:spPr>
            </p:cxnSp>
            <p:cxnSp>
              <p:nvCxnSpPr>
                <p:cNvPr id="133" name="Curved Connector 132"/>
                <p:cNvCxnSpPr/>
                <p:nvPr/>
              </p:nvCxnSpPr>
              <p:spPr>
                <a:xfrm rot="10800000">
                  <a:off x="1805653" y="1496183"/>
                  <a:ext cx="730902" cy="236812"/>
                </a:xfrm>
                <a:prstGeom prst="curvedConnector3">
                  <a:avLst/>
                </a:prstGeom>
                <a:noFill/>
                <a:ln w="19050" cap="flat" cmpd="sng" algn="ctr">
                  <a:solidFill>
                    <a:sysClr val="windowText" lastClr="000000"/>
                  </a:solidFill>
                  <a:prstDash val="solid"/>
                  <a:miter lim="800000"/>
                  <a:tailEnd type="stealth" w="lg" len="lg"/>
                </a:ln>
                <a:effectLst/>
              </p:spPr>
            </p:cxnSp>
          </p:grpSp>
          <p:grpSp>
            <p:nvGrpSpPr>
              <p:cNvPr id="124" name="Group 123"/>
              <p:cNvGrpSpPr/>
              <p:nvPr/>
            </p:nvGrpSpPr>
            <p:grpSpPr>
              <a:xfrm>
                <a:off x="1648499" y="614300"/>
                <a:ext cx="1672119" cy="337300"/>
                <a:chOff x="1648499" y="614300"/>
                <a:chExt cx="1672119" cy="337300"/>
              </a:xfrm>
            </p:grpSpPr>
            <p:sp>
              <p:nvSpPr>
                <p:cNvPr id="125" name="Rectangle 83"/>
                <p:cNvSpPr/>
                <p:nvPr/>
              </p:nvSpPr>
              <p:spPr>
                <a:xfrm rot="17400000">
                  <a:off x="2388497" y="19478"/>
                  <a:ext cx="192124" cy="1672119"/>
                </a:xfrm>
                <a:custGeom>
                  <a:avLst/>
                  <a:gdLst>
                    <a:gd name="connsiteX0" fmla="*/ 0 w 192124"/>
                    <a:gd name="connsiteY0" fmla="*/ 0 h 1672119"/>
                    <a:gd name="connsiteX1" fmla="*/ 192124 w 192124"/>
                    <a:gd name="connsiteY1" fmla="*/ 0 h 1672119"/>
                    <a:gd name="connsiteX2" fmla="*/ 192124 w 192124"/>
                    <a:gd name="connsiteY2" fmla="*/ 1672119 h 1672119"/>
                    <a:gd name="connsiteX3" fmla="*/ 0 w 192124"/>
                    <a:gd name="connsiteY3" fmla="*/ 1672119 h 1672119"/>
                    <a:gd name="connsiteX4" fmla="*/ 0 w 192124"/>
                    <a:gd name="connsiteY4" fmla="*/ 0 h 1672119"/>
                    <a:gd name="connsiteX0" fmla="*/ 0 w 192124"/>
                    <a:gd name="connsiteY0" fmla="*/ 0 h 1672119"/>
                    <a:gd name="connsiteX1" fmla="*/ 192124 w 192124"/>
                    <a:gd name="connsiteY1" fmla="*/ 0 h 1672119"/>
                    <a:gd name="connsiteX2" fmla="*/ 192124 w 192124"/>
                    <a:gd name="connsiteY2" fmla="*/ 1672119 h 1672119"/>
                    <a:gd name="connsiteX3" fmla="*/ 2813 w 192124"/>
                    <a:gd name="connsiteY3" fmla="*/ 1554529 h 1672119"/>
                    <a:gd name="connsiteX4" fmla="*/ 0 w 192124"/>
                    <a:gd name="connsiteY4" fmla="*/ 0 h 1672119"/>
                    <a:gd name="connsiteX0" fmla="*/ 0 w 192124"/>
                    <a:gd name="connsiteY0" fmla="*/ 0 h 1672119"/>
                    <a:gd name="connsiteX1" fmla="*/ 192124 w 192124"/>
                    <a:gd name="connsiteY1" fmla="*/ 0 h 1672119"/>
                    <a:gd name="connsiteX2" fmla="*/ 192124 w 192124"/>
                    <a:gd name="connsiteY2" fmla="*/ 1672119 h 1672119"/>
                    <a:gd name="connsiteX3" fmla="*/ 2813 w 192124"/>
                    <a:gd name="connsiteY3" fmla="*/ 1554529 h 1672119"/>
                    <a:gd name="connsiteX4" fmla="*/ 0 w 192124"/>
                    <a:gd name="connsiteY4" fmla="*/ 0 h 167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24" h="1672119">
                      <a:moveTo>
                        <a:pt x="0" y="0"/>
                      </a:moveTo>
                      <a:lnTo>
                        <a:pt x="192124" y="0"/>
                      </a:lnTo>
                      <a:lnTo>
                        <a:pt x="192124" y="1672119"/>
                      </a:lnTo>
                      <a:cubicBezTo>
                        <a:pt x="129020" y="1632922"/>
                        <a:pt x="148274" y="1464922"/>
                        <a:pt x="2813" y="1554529"/>
                      </a:cubicBezTo>
                      <a:cubicBezTo>
                        <a:pt x="1875" y="1036353"/>
                        <a:pt x="938" y="518176"/>
                        <a:pt x="0" y="0"/>
                      </a:cubicBezTo>
                      <a:close/>
                    </a:path>
                  </a:pathLst>
                </a:custGeom>
                <a:noFill/>
                <a:ln w="28575" cap="flat" cmpd="sng" algn="ctr">
                  <a:solidFill>
                    <a:sysClr val="windowText" lastClr="000000"/>
                  </a:solidFill>
                  <a:prstDash val="solid"/>
                  <a:miter lim="800000"/>
                </a:ln>
                <a:effectLst/>
              </p:spPr>
              <p:txBody>
                <a:bodyPr rtlCol="0" anchor="ctr"/>
                <a:lstStyle/>
                <a:p>
                  <a:endParaRPr lang="en-US"/>
                </a:p>
              </p:txBody>
            </p:sp>
            <p:sp>
              <p:nvSpPr>
                <p:cNvPr id="126" name="Right Triangle 125"/>
                <p:cNvSpPr/>
                <p:nvPr/>
              </p:nvSpPr>
              <p:spPr>
                <a:xfrm rot="17400000" flipV="1">
                  <a:off x="1724184" y="566811"/>
                  <a:ext cx="67337" cy="162315"/>
                </a:xfrm>
                <a:prstGeom prst="rtTriangle">
                  <a:avLst/>
                </a:prstGeom>
                <a:noFill/>
                <a:ln w="12700" cap="flat" cmpd="sng" algn="ctr">
                  <a:solidFill>
                    <a:sysClr val="windowText" lastClr="000000"/>
                  </a:solidFill>
                  <a:prstDash val="solid"/>
                  <a:miter lim="800000"/>
                </a:ln>
                <a:effectLst/>
              </p:spPr>
              <p:txBody>
                <a:bodyPr rtlCol="0" anchor="ctr"/>
                <a:lstStyle/>
                <a:p>
                  <a:endParaRPr lang="en-US"/>
                </a:p>
              </p:txBody>
            </p:sp>
          </p:grpSp>
        </p:grpSp>
        <p:sp>
          <p:nvSpPr>
            <p:cNvPr id="121" name="TextBox 184"/>
            <p:cNvSpPr txBox="1"/>
            <p:nvPr/>
          </p:nvSpPr>
          <p:spPr>
            <a:xfrm>
              <a:off x="1928431" y="1020173"/>
              <a:ext cx="684726" cy="374961"/>
            </a:xfrm>
            <a:prstGeom prst="rect">
              <a:avLst/>
            </a:prstGeom>
            <a:noFill/>
            <a:ln>
              <a:noFill/>
            </a:ln>
          </p:spPr>
          <p:txBody>
            <a:bodyPr wrap="square" rtlCol="0">
              <a:noAutofit/>
            </a:bodyPr>
            <a:lstStyle/>
            <a:p>
              <a:pPr>
                <a:spcAft>
                  <a:spcPts val="0"/>
                </a:spcAft>
              </a:pPr>
              <a:r>
                <a:rPr lang="en-GB" sz="1100" b="1" kern="12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lip</a:t>
              </a:r>
              <a:endParaRPr lang="en-US" sz="1200">
                <a:effectLst/>
                <a:latin typeface="Times New Roman" panose="02020603050405020304" pitchFamily="18" charset="0"/>
                <a:ea typeface="Times New Roman" panose="02020603050405020304" pitchFamily="18" charset="0"/>
              </a:endParaRPr>
            </a:p>
          </p:txBody>
        </p:sp>
        <p:cxnSp>
          <p:nvCxnSpPr>
            <p:cNvPr id="122" name="Curved Connector 121"/>
            <p:cNvCxnSpPr/>
            <p:nvPr/>
          </p:nvCxnSpPr>
          <p:spPr>
            <a:xfrm rot="5400000" flipH="1">
              <a:off x="1820421" y="807889"/>
              <a:ext cx="273431" cy="249496"/>
            </a:xfrm>
            <a:prstGeom prst="curvedConnector3">
              <a:avLst/>
            </a:prstGeom>
            <a:noFill/>
            <a:ln w="19050" cap="flat" cmpd="sng" algn="ctr">
              <a:solidFill>
                <a:sysClr val="windowText" lastClr="000000"/>
              </a:solidFill>
              <a:prstDash val="solid"/>
              <a:miter lim="800000"/>
              <a:tailEnd type="stealth" w="lg" len="lg"/>
            </a:ln>
            <a:effectLst/>
          </p:spPr>
        </p:cxnSp>
      </p:grpSp>
      <p:sp>
        <p:nvSpPr>
          <p:cNvPr id="153"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D4DE389-5791-4072-9875-E8740BF22665}" type="slidenum">
              <a:rPr lang="en-US" sz="1600" b="1" smtClean="0">
                <a:solidFill>
                  <a:schemeClr val="bg1"/>
                </a:solidFill>
                <a:latin typeface="Century Gothic" panose="020B0502020202020204" pitchFamily="34" charset="0"/>
              </a:rPr>
              <a:pPr algn="ctr"/>
              <a:t>31</a:t>
            </a:fld>
            <a:r>
              <a:rPr lang="en-US" sz="1600" b="1" dirty="0" smtClean="0">
                <a:solidFill>
                  <a:schemeClr val="bg1"/>
                </a:solidFill>
                <a:latin typeface="Century Gothic" panose="020B0502020202020204" pitchFamily="34" charset="0"/>
              </a:rPr>
              <a:t>0</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07708466"/>
      </p:ext>
    </p:extLst>
  </p:cSld>
  <p:clrMapOvr>
    <a:masterClrMapping/>
  </p:clrMapOvr>
  <p:transition spd="slow"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483639" y="1905506"/>
            <a:ext cx="11224722" cy="3046988"/>
          </a:xfrm>
          <a:prstGeom prst="rect">
            <a:avLst/>
          </a:prstGeom>
          <a:noFill/>
        </p:spPr>
        <p:txBody>
          <a:bodyPr wrap="square" rtlCol="0">
            <a:spAutoFit/>
          </a:bodyPr>
          <a:lstStyle/>
          <a:p>
            <a:pPr algn="ctr"/>
            <a:r>
              <a:rPr lang="en-US" sz="2800" b="1" dirty="0" smtClean="0">
                <a:solidFill>
                  <a:srgbClr val="002060"/>
                </a:solidFill>
                <a:latin typeface="Century Gothic" panose="020B0502020202020204" pitchFamily="34" charset="0"/>
              </a:rPr>
              <a:t>AMENDMENTS TO</a:t>
            </a:r>
          </a:p>
          <a:p>
            <a:pPr algn="ctr"/>
            <a:endParaRPr lang="en-US" sz="2800" b="1" dirty="0" smtClean="0">
              <a:solidFill>
                <a:srgbClr val="002060"/>
              </a:solidFill>
              <a:latin typeface="Century Gothic" panose="020B0502020202020204" pitchFamily="34" charset="0"/>
            </a:endParaRPr>
          </a:p>
          <a:p>
            <a:pPr algn="ctr"/>
            <a:r>
              <a:rPr lang="en-US" sz="2800" b="1" dirty="0" smtClean="0">
                <a:solidFill>
                  <a:srgbClr val="002060"/>
                </a:solidFill>
                <a:latin typeface="Century Gothic" panose="020B0502020202020204" pitchFamily="34" charset="0"/>
              </a:rPr>
              <a:t>SANS 10400 X: ENVIRONMENTAL SUSTAINABILITY</a:t>
            </a:r>
          </a:p>
          <a:p>
            <a:pPr algn="ctr"/>
            <a:r>
              <a:rPr lang="en-US" sz="2800" b="1" dirty="0" smtClean="0">
                <a:solidFill>
                  <a:srgbClr val="002060"/>
                </a:solidFill>
                <a:latin typeface="Century Gothic" panose="020B0502020202020204" pitchFamily="34" charset="0"/>
              </a:rPr>
              <a:t>SANS 10400 XA: ENERGY USAGE IN BUILDINGS</a:t>
            </a:r>
          </a:p>
          <a:p>
            <a:pPr algn="ctr"/>
            <a:endParaRPr lang="en-US" sz="2800" b="1" dirty="0" smtClean="0">
              <a:solidFill>
                <a:srgbClr val="002060"/>
              </a:solidFill>
              <a:latin typeface="Century Gothic" panose="020B0502020202020204" pitchFamily="34" charset="0"/>
            </a:endParaRPr>
          </a:p>
          <a:p>
            <a:pPr algn="ctr"/>
            <a:endParaRPr lang="en-US" sz="2800" b="1" dirty="0" smtClean="0">
              <a:solidFill>
                <a:srgbClr val="002060"/>
              </a:solidFill>
              <a:latin typeface="Century Gothic" panose="020B0502020202020204" pitchFamily="34" charset="0"/>
            </a:endParaRPr>
          </a:p>
          <a:p>
            <a:pPr algn="ctr"/>
            <a:r>
              <a:rPr lang="en-US" sz="2400" b="1" dirty="0" smtClean="0">
                <a:solidFill>
                  <a:srgbClr val="FF0000"/>
                </a:solidFill>
                <a:latin typeface="Century Gothic" panose="020B0502020202020204" pitchFamily="34" charset="0"/>
              </a:rPr>
              <a:t>EFFECTIVELY A TOTAL REWRITE AND INCORPORATION OF SANS 204</a:t>
            </a: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D4DE389-5791-4072-9875-E8740BF22665}" type="slidenum">
              <a:rPr lang="en-US" sz="1600" b="1" smtClean="0">
                <a:solidFill>
                  <a:schemeClr val="bg1"/>
                </a:solidFill>
                <a:latin typeface="Century Gothic" panose="020B0502020202020204" pitchFamily="34" charset="0"/>
              </a:rPr>
              <a:pPr algn="ctr"/>
              <a:t>32</a:t>
            </a:fld>
            <a:r>
              <a:rPr lang="en-US" sz="1600" b="1" dirty="0" smtClean="0">
                <a:solidFill>
                  <a:schemeClr val="bg1"/>
                </a:solidFill>
                <a:latin typeface="Century Gothic" panose="020B0502020202020204" pitchFamily="34" charset="0"/>
              </a:rPr>
              <a:t>1</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234878635"/>
      </p:ext>
    </p:extLst>
  </p:cSld>
  <p:clrMapOvr>
    <a:masterClrMapping/>
  </p:clrMapOvr>
  <p:transition spd="slow"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1705" y="0"/>
            <a:ext cx="11779623"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7910" t="23333" r="4157" b="33333"/>
          <a:stretch/>
        </p:blipFill>
        <p:spPr>
          <a:xfrm>
            <a:off x="6250189" y="1402740"/>
            <a:ext cx="5048908" cy="3861059"/>
          </a:xfrm>
          <a:prstGeom prst="rect">
            <a:avLst/>
          </a:prstGeom>
        </p:spPr>
      </p:pic>
      <p:sp>
        <p:nvSpPr>
          <p:cNvPr id="9" name="TextBox 8"/>
          <p:cNvSpPr txBox="1"/>
          <p:nvPr/>
        </p:nvSpPr>
        <p:spPr>
          <a:xfrm>
            <a:off x="2514600" y="652671"/>
            <a:ext cx="7162800" cy="523220"/>
          </a:xfrm>
          <a:prstGeom prst="rect">
            <a:avLst/>
          </a:prstGeom>
          <a:noFill/>
        </p:spPr>
        <p:txBody>
          <a:bodyPr wrap="square" rtlCol="0">
            <a:spAutoFit/>
          </a:bodyPr>
          <a:lstStyle/>
          <a:p>
            <a:pPr algn="ctr"/>
            <a:r>
              <a:rPr lang="en-US" sz="2800" b="1" dirty="0">
                <a:solidFill>
                  <a:srgbClr val="002060"/>
                </a:solidFill>
                <a:latin typeface="Century Gothic" panose="020B0502020202020204" pitchFamily="34" charset="0"/>
              </a:rPr>
              <a:t>NEW </a:t>
            </a:r>
            <a:r>
              <a:rPr lang="en-US" sz="2800" b="1" dirty="0" smtClean="0">
                <a:solidFill>
                  <a:srgbClr val="002060"/>
                </a:solidFill>
                <a:latin typeface="Century Gothic" panose="020B0502020202020204" pitchFamily="34" charset="0"/>
              </a:rPr>
              <a:t>ENERGY ZONE </a:t>
            </a:r>
            <a:r>
              <a:rPr lang="en-US" sz="2800" b="1" dirty="0">
                <a:solidFill>
                  <a:srgbClr val="002060"/>
                </a:solidFill>
                <a:latin typeface="Century Gothic" panose="020B0502020202020204" pitchFamily="34" charset="0"/>
              </a:rPr>
              <a:t>MAP</a:t>
            </a:r>
          </a:p>
        </p:txBody>
      </p:sp>
      <p:sp>
        <p:nvSpPr>
          <p:cNvPr id="10" name="TextBox 9"/>
          <p:cNvSpPr txBox="1"/>
          <p:nvPr/>
        </p:nvSpPr>
        <p:spPr>
          <a:xfrm>
            <a:off x="7744905" y="5622689"/>
            <a:ext cx="2434193" cy="461665"/>
          </a:xfrm>
          <a:prstGeom prst="rect">
            <a:avLst/>
          </a:prstGeom>
          <a:noFill/>
        </p:spPr>
        <p:txBody>
          <a:bodyPr wrap="none" rtlCol="0">
            <a:spAutoFit/>
          </a:bodyPr>
          <a:lstStyle/>
          <a:p>
            <a:r>
              <a:rPr lang="en-US" sz="2400" b="1" dirty="0">
                <a:solidFill>
                  <a:srgbClr val="002060"/>
                </a:solidFill>
              </a:rPr>
              <a:t>6 CLIMATE ZONES</a:t>
            </a:r>
          </a:p>
        </p:txBody>
      </p:sp>
      <p:grpSp>
        <p:nvGrpSpPr>
          <p:cNvPr id="6" name="Group 5"/>
          <p:cNvGrpSpPr>
            <a:grpSpLocks noChangeAspect="1"/>
          </p:cNvGrpSpPr>
          <p:nvPr/>
        </p:nvGrpSpPr>
        <p:grpSpPr>
          <a:xfrm>
            <a:off x="599684" y="1402740"/>
            <a:ext cx="5365554" cy="4736699"/>
            <a:chOff x="1809915" y="1752362"/>
            <a:chExt cx="4471295" cy="3947249"/>
          </a:xfrm>
        </p:grpSpPr>
        <p:sp>
          <p:nvSpPr>
            <p:cNvPr id="12" name="TextBox 11"/>
            <p:cNvSpPr txBox="1"/>
            <p:nvPr/>
          </p:nvSpPr>
          <p:spPr>
            <a:xfrm>
              <a:off x="2133600" y="5314890"/>
              <a:ext cx="3795804" cy="384721"/>
            </a:xfrm>
            <a:prstGeom prst="rect">
              <a:avLst/>
            </a:prstGeom>
            <a:noFill/>
          </p:spPr>
          <p:txBody>
            <a:bodyPr wrap="none" rtlCol="0">
              <a:spAutoFit/>
            </a:bodyPr>
            <a:lstStyle/>
            <a:p>
              <a:r>
                <a:rPr lang="en-US" sz="2400" b="1" dirty="0">
                  <a:solidFill>
                    <a:srgbClr val="002060"/>
                  </a:solidFill>
                </a:rPr>
                <a:t>7 CLIMATE ZONES+HUMIDITY LINE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915" y="1752362"/>
              <a:ext cx="4471295" cy="3011850"/>
            </a:xfrm>
            <a:prstGeom prst="rect">
              <a:avLst/>
            </a:prstGeom>
            <a:noFill/>
            <a:ln>
              <a:noFill/>
            </a:ln>
          </p:spPr>
        </p:pic>
      </p:grpSp>
      <p:sp>
        <p:nvSpPr>
          <p:cNvPr id="13"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D4DE389-5791-4072-9875-E8740BF22665}" type="slidenum">
              <a:rPr lang="en-US" sz="1600" b="1" smtClean="0">
                <a:solidFill>
                  <a:schemeClr val="bg1"/>
                </a:solidFill>
                <a:latin typeface="Century Gothic" panose="020B0502020202020204" pitchFamily="34" charset="0"/>
              </a:rPr>
              <a:pPr algn="ctr"/>
              <a:t>33</a:t>
            </a:fld>
            <a:r>
              <a:rPr lang="en-US" sz="1600" b="1" dirty="0" smtClean="0">
                <a:solidFill>
                  <a:schemeClr val="bg1"/>
                </a:solidFill>
                <a:latin typeface="Century Gothic" panose="020B0502020202020204" pitchFamily="34" charset="0"/>
              </a:rPr>
              <a:t>2</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14302266"/>
      </p:ext>
    </p:extLst>
  </p:cSld>
  <p:clrMapOvr>
    <a:masterClrMapping/>
  </p:clrMapOvr>
  <p:transition spd="slow"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8259" y="0"/>
            <a:ext cx="11793070"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p:cNvPicPr>
            <a:picLocks noChangeAspect="1"/>
          </p:cNvPicPr>
          <p:nvPr/>
        </p:nvPicPr>
        <p:blipFill>
          <a:blip r:embed="rId2"/>
          <a:stretch>
            <a:fillRect/>
          </a:stretch>
        </p:blipFill>
        <p:spPr>
          <a:xfrm>
            <a:off x="3303490" y="609599"/>
            <a:ext cx="8147685" cy="5627370"/>
          </a:xfrm>
          <a:prstGeom prst="rect">
            <a:avLst/>
          </a:prstGeom>
        </p:spPr>
      </p:pic>
      <p:sp>
        <p:nvSpPr>
          <p:cNvPr id="6" name="Oval 5"/>
          <p:cNvSpPr/>
          <p:nvPr/>
        </p:nvSpPr>
        <p:spPr>
          <a:xfrm>
            <a:off x="5050786" y="4395623"/>
            <a:ext cx="14478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a:xfrm>
            <a:off x="797863" y="867975"/>
            <a:ext cx="3596640" cy="5164406"/>
            <a:chOff x="2324100" y="201246"/>
            <a:chExt cx="4495800" cy="6455508"/>
          </a:xfrm>
        </p:grpSpPr>
        <p:pic>
          <p:nvPicPr>
            <p:cNvPr id="10" name="Picture 9"/>
            <p:cNvPicPr>
              <a:picLocks noChangeAspect="1"/>
            </p:cNvPicPr>
            <p:nvPr/>
          </p:nvPicPr>
          <p:blipFill>
            <a:blip r:embed="rId3"/>
            <a:stretch>
              <a:fillRect/>
            </a:stretch>
          </p:blipFill>
          <p:spPr>
            <a:xfrm>
              <a:off x="2324100" y="201246"/>
              <a:ext cx="4495800" cy="6455508"/>
            </a:xfrm>
            <a:prstGeom prst="rect">
              <a:avLst/>
            </a:prstGeom>
          </p:spPr>
        </p:pic>
        <p:sp>
          <p:nvSpPr>
            <p:cNvPr id="11" name="TextBox 10"/>
            <p:cNvSpPr txBox="1"/>
            <p:nvPr/>
          </p:nvSpPr>
          <p:spPr>
            <a:xfrm>
              <a:off x="3748024" y="762000"/>
              <a:ext cx="2839720" cy="500138"/>
            </a:xfrm>
            <a:prstGeom prst="rect">
              <a:avLst/>
            </a:prstGeom>
            <a:noFill/>
          </p:spPr>
          <p:txBody>
            <a:bodyPr wrap="none" rtlCol="0">
              <a:spAutoFit/>
            </a:bodyPr>
            <a:lstStyle/>
            <a:p>
              <a:r>
                <a:rPr lang="en-US" sz="2000" b="1" dirty="0">
                  <a:solidFill>
                    <a:srgbClr val="FF0000"/>
                  </a:solidFill>
                  <a:latin typeface="Century Gothic" panose="020B0502020202020204" pitchFamily="34" charset="0"/>
                </a:rPr>
                <a:t>Heating: Cooling</a:t>
              </a:r>
            </a:p>
          </p:txBody>
        </p:sp>
        <p:sp>
          <p:nvSpPr>
            <p:cNvPr id="12" name="Rectangle 11"/>
            <p:cNvSpPr/>
            <p:nvPr/>
          </p:nvSpPr>
          <p:spPr>
            <a:xfrm>
              <a:off x="3479219" y="1162109"/>
              <a:ext cx="2838751" cy="42998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548508" y="1175841"/>
              <a:ext cx="3230453" cy="500138"/>
            </a:xfrm>
            <a:prstGeom prst="rect">
              <a:avLst/>
            </a:prstGeom>
            <a:noFill/>
          </p:spPr>
          <p:txBody>
            <a:bodyPr wrap="none" rtlCol="0">
              <a:spAutoFit/>
            </a:bodyPr>
            <a:lstStyle/>
            <a:p>
              <a:r>
                <a:rPr lang="en-US" sz="2000" b="1" dirty="0">
                  <a:latin typeface="Century Gothic" panose="020B0502020202020204" pitchFamily="34" charset="0"/>
                </a:rPr>
                <a:t>1 Medium: Medium</a:t>
              </a:r>
            </a:p>
          </p:txBody>
        </p:sp>
        <p:sp>
          <p:nvSpPr>
            <p:cNvPr id="14" name="TextBox 13"/>
            <p:cNvSpPr txBox="1"/>
            <p:nvPr/>
          </p:nvSpPr>
          <p:spPr>
            <a:xfrm>
              <a:off x="3548508" y="1740691"/>
              <a:ext cx="2557191" cy="500138"/>
            </a:xfrm>
            <a:prstGeom prst="rect">
              <a:avLst/>
            </a:prstGeom>
            <a:noFill/>
          </p:spPr>
          <p:txBody>
            <a:bodyPr wrap="none" rtlCol="0">
              <a:spAutoFit/>
            </a:bodyPr>
            <a:lstStyle/>
            <a:p>
              <a:r>
                <a:rPr lang="en-US" sz="2000" b="1" dirty="0">
                  <a:latin typeface="Century Gothic" panose="020B0502020202020204" pitchFamily="34" charset="0"/>
                </a:rPr>
                <a:t>2 Medium: Low</a:t>
              </a:r>
            </a:p>
          </p:txBody>
        </p:sp>
        <p:sp>
          <p:nvSpPr>
            <p:cNvPr id="15" name="TextBox 14"/>
            <p:cNvSpPr txBox="1"/>
            <p:nvPr/>
          </p:nvSpPr>
          <p:spPr>
            <a:xfrm>
              <a:off x="3548508" y="2272096"/>
              <a:ext cx="1982113" cy="500138"/>
            </a:xfrm>
            <a:prstGeom prst="rect">
              <a:avLst/>
            </a:prstGeom>
            <a:noFill/>
          </p:spPr>
          <p:txBody>
            <a:bodyPr wrap="none" rtlCol="0">
              <a:spAutoFit/>
            </a:bodyPr>
            <a:lstStyle/>
            <a:p>
              <a:r>
                <a:rPr lang="en-US" sz="2000" b="1" dirty="0">
                  <a:latin typeface="Century Gothic" panose="020B0502020202020204" pitchFamily="34" charset="0"/>
                </a:rPr>
                <a:t>3 Low: High</a:t>
              </a:r>
            </a:p>
          </p:txBody>
        </p:sp>
        <p:sp>
          <p:nvSpPr>
            <p:cNvPr id="16" name="TextBox 15"/>
            <p:cNvSpPr txBox="1"/>
            <p:nvPr/>
          </p:nvSpPr>
          <p:spPr>
            <a:xfrm>
              <a:off x="3548508" y="2810647"/>
              <a:ext cx="1883930" cy="500138"/>
            </a:xfrm>
            <a:prstGeom prst="rect">
              <a:avLst/>
            </a:prstGeom>
            <a:noFill/>
          </p:spPr>
          <p:txBody>
            <a:bodyPr wrap="none" rtlCol="0">
              <a:spAutoFit/>
            </a:bodyPr>
            <a:lstStyle/>
            <a:p>
              <a:r>
                <a:rPr lang="en-US" sz="2000" b="1" dirty="0">
                  <a:latin typeface="Century Gothic" panose="020B0502020202020204" pitchFamily="34" charset="0"/>
                </a:rPr>
                <a:t>4 Low: Low</a:t>
              </a:r>
            </a:p>
          </p:txBody>
        </p:sp>
        <p:sp>
          <p:nvSpPr>
            <p:cNvPr id="17" name="TextBox 16"/>
            <p:cNvSpPr txBox="1"/>
            <p:nvPr/>
          </p:nvSpPr>
          <p:spPr>
            <a:xfrm>
              <a:off x="3548506" y="3326132"/>
              <a:ext cx="2557191" cy="500138"/>
            </a:xfrm>
            <a:prstGeom prst="rect">
              <a:avLst/>
            </a:prstGeom>
            <a:noFill/>
          </p:spPr>
          <p:txBody>
            <a:bodyPr wrap="none" rtlCol="0">
              <a:spAutoFit/>
            </a:bodyPr>
            <a:lstStyle/>
            <a:p>
              <a:r>
                <a:rPr lang="en-US" sz="2000" b="1" dirty="0">
                  <a:latin typeface="Century Gothic" panose="020B0502020202020204" pitchFamily="34" charset="0"/>
                </a:rPr>
                <a:t>5 Low: Medium</a:t>
              </a:r>
            </a:p>
          </p:txBody>
        </p:sp>
        <p:sp>
          <p:nvSpPr>
            <p:cNvPr id="18" name="TextBox 17"/>
            <p:cNvSpPr txBox="1"/>
            <p:nvPr/>
          </p:nvSpPr>
          <p:spPr>
            <a:xfrm>
              <a:off x="3573958" y="3870958"/>
              <a:ext cx="1982113" cy="500138"/>
            </a:xfrm>
            <a:prstGeom prst="rect">
              <a:avLst/>
            </a:prstGeom>
            <a:noFill/>
          </p:spPr>
          <p:txBody>
            <a:bodyPr wrap="none" rtlCol="0">
              <a:spAutoFit/>
            </a:bodyPr>
            <a:lstStyle/>
            <a:p>
              <a:r>
                <a:rPr lang="en-US" sz="2000" b="1" dirty="0">
                  <a:latin typeface="Century Gothic" panose="020B0502020202020204" pitchFamily="34" charset="0"/>
                </a:rPr>
                <a:t>6 High: Low</a:t>
              </a:r>
            </a:p>
          </p:txBody>
        </p:sp>
        <p:sp>
          <p:nvSpPr>
            <p:cNvPr id="19" name="TextBox 18"/>
            <p:cNvSpPr txBox="1"/>
            <p:nvPr/>
          </p:nvSpPr>
          <p:spPr>
            <a:xfrm>
              <a:off x="3573958" y="4396089"/>
              <a:ext cx="2655374" cy="500138"/>
            </a:xfrm>
            <a:prstGeom prst="rect">
              <a:avLst/>
            </a:prstGeom>
            <a:noFill/>
          </p:spPr>
          <p:txBody>
            <a:bodyPr wrap="none" rtlCol="0">
              <a:spAutoFit/>
            </a:bodyPr>
            <a:lstStyle/>
            <a:p>
              <a:r>
                <a:rPr lang="en-US" sz="2000" b="1" dirty="0">
                  <a:latin typeface="Century Gothic" panose="020B0502020202020204" pitchFamily="34" charset="0"/>
                </a:rPr>
                <a:t>7 High: Medium</a:t>
              </a:r>
            </a:p>
          </p:txBody>
        </p:sp>
        <p:sp>
          <p:nvSpPr>
            <p:cNvPr id="20" name="TextBox 19"/>
            <p:cNvSpPr txBox="1"/>
            <p:nvPr/>
          </p:nvSpPr>
          <p:spPr>
            <a:xfrm>
              <a:off x="3618841" y="4944181"/>
              <a:ext cx="2599269" cy="500138"/>
            </a:xfrm>
            <a:prstGeom prst="rect">
              <a:avLst/>
            </a:prstGeom>
            <a:noFill/>
          </p:spPr>
          <p:txBody>
            <a:bodyPr wrap="none" rtlCol="0">
              <a:spAutoFit/>
            </a:bodyPr>
            <a:lstStyle/>
            <a:p>
              <a:r>
                <a:rPr lang="en-US" sz="2000" b="1" dirty="0">
                  <a:latin typeface="Century Gothic" panose="020B0502020202020204" pitchFamily="34" charset="0"/>
                </a:rPr>
                <a:t>&gt; 80% Humidity</a:t>
              </a:r>
            </a:p>
          </p:txBody>
        </p:sp>
      </p:grpSp>
      <p:sp>
        <p:nvSpPr>
          <p:cNvPr id="21"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D4DE389-5791-4072-9875-E8740BF22665}" type="slidenum">
              <a:rPr lang="en-US" sz="1600" b="1" smtClean="0">
                <a:solidFill>
                  <a:schemeClr val="bg1"/>
                </a:solidFill>
                <a:latin typeface="Century Gothic" panose="020B0502020202020204" pitchFamily="34" charset="0"/>
              </a:rPr>
              <a:pPr algn="ctr"/>
              <a:t>34</a:t>
            </a:fld>
            <a:r>
              <a:rPr lang="en-US" sz="1600" b="1" dirty="0" smtClean="0">
                <a:solidFill>
                  <a:schemeClr val="bg1"/>
                </a:solidFill>
                <a:latin typeface="Century Gothic" panose="020B0502020202020204" pitchFamily="34" charset="0"/>
              </a:rPr>
              <a:t>3</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29798599"/>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52729"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p:cNvSpPr/>
          <p:nvPr/>
        </p:nvSpPr>
        <p:spPr>
          <a:xfrm>
            <a:off x="3962400" y="1219200"/>
            <a:ext cx="4267200" cy="436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542941" y="1381809"/>
            <a:ext cx="11039459" cy="4094383"/>
            <a:chOff x="542941" y="688628"/>
            <a:chExt cx="11039459" cy="4094383"/>
          </a:xfrm>
        </p:grpSpPr>
        <p:grpSp>
          <p:nvGrpSpPr>
            <p:cNvPr id="36" name="Group 35"/>
            <p:cNvGrpSpPr/>
            <p:nvPr/>
          </p:nvGrpSpPr>
          <p:grpSpPr>
            <a:xfrm>
              <a:off x="542941" y="688628"/>
              <a:ext cx="11039459" cy="3074831"/>
              <a:chOff x="542941" y="688628"/>
              <a:chExt cx="11039459" cy="3074831"/>
            </a:xfrm>
          </p:grpSpPr>
          <p:sp>
            <p:nvSpPr>
              <p:cNvPr id="14" name="TextBox 13"/>
              <p:cNvSpPr txBox="1"/>
              <p:nvPr/>
            </p:nvSpPr>
            <p:spPr>
              <a:xfrm>
                <a:off x="2415345" y="688628"/>
                <a:ext cx="7361311" cy="461665"/>
              </a:xfrm>
              <a:prstGeom prst="rect">
                <a:avLst/>
              </a:prstGeom>
              <a:noFill/>
            </p:spPr>
            <p:txBody>
              <a:bodyPr wrap="none" rtlCol="0">
                <a:spAutoFit/>
              </a:bodyPr>
              <a:lstStyle/>
              <a:p>
                <a:r>
                  <a:rPr lang="en-US" sz="2400" b="1" dirty="0">
                    <a:solidFill>
                      <a:srgbClr val="002060"/>
                    </a:solidFill>
                    <a:latin typeface="Century Gothic" panose="020B0502020202020204" pitchFamily="34" charset="0"/>
                  </a:rPr>
                  <a:t>Table 1- List of Cities and Towns by Energy Zones</a:t>
                </a:r>
              </a:p>
            </p:txBody>
          </p:sp>
          <p:grpSp>
            <p:nvGrpSpPr>
              <p:cNvPr id="35" name="Group 34"/>
              <p:cNvGrpSpPr/>
              <p:nvPr/>
            </p:nvGrpSpPr>
            <p:grpSpPr>
              <a:xfrm>
                <a:off x="542941" y="1337589"/>
                <a:ext cx="11039459" cy="2425870"/>
                <a:chOff x="513384" y="1444356"/>
                <a:chExt cx="11039459" cy="2425870"/>
              </a:xfrm>
            </p:grpSpPr>
            <p:grpSp>
              <p:nvGrpSpPr>
                <p:cNvPr id="30" name="Group 29"/>
                <p:cNvGrpSpPr/>
                <p:nvPr/>
              </p:nvGrpSpPr>
              <p:grpSpPr>
                <a:xfrm>
                  <a:off x="580043" y="1444356"/>
                  <a:ext cx="10972800" cy="2351940"/>
                  <a:chOff x="580043" y="1444356"/>
                  <a:chExt cx="10972800" cy="2351940"/>
                </a:xfrm>
              </p:grpSpPr>
              <p:pic>
                <p:nvPicPr>
                  <p:cNvPr id="18" name="Picture 17"/>
                  <p:cNvPicPr>
                    <a:picLocks noChangeAspect="1"/>
                  </p:cNvPicPr>
                  <p:nvPr/>
                </p:nvPicPr>
                <p:blipFill>
                  <a:blip r:embed="rId2"/>
                  <a:stretch>
                    <a:fillRect/>
                  </a:stretch>
                </p:blipFill>
                <p:spPr>
                  <a:xfrm>
                    <a:off x="580043" y="2729756"/>
                    <a:ext cx="10972800" cy="582930"/>
                  </a:xfrm>
                  <a:prstGeom prst="rect">
                    <a:avLst/>
                  </a:prstGeom>
                </p:spPr>
              </p:pic>
              <p:pic>
                <p:nvPicPr>
                  <p:cNvPr id="28" name="Picture 27"/>
                  <p:cNvPicPr>
                    <a:picLocks noChangeAspect="1"/>
                  </p:cNvPicPr>
                  <p:nvPr/>
                </p:nvPicPr>
                <p:blipFill>
                  <a:blip r:embed="rId3"/>
                  <a:stretch>
                    <a:fillRect/>
                  </a:stretch>
                </p:blipFill>
                <p:spPr>
                  <a:xfrm>
                    <a:off x="580043" y="1444356"/>
                    <a:ext cx="10972800" cy="1085850"/>
                  </a:xfrm>
                  <a:prstGeom prst="rect">
                    <a:avLst/>
                  </a:prstGeom>
                </p:spPr>
              </p:pic>
              <p:pic>
                <p:nvPicPr>
                  <p:cNvPr id="29" name="Picture 28"/>
                  <p:cNvPicPr>
                    <a:picLocks noChangeAspect="1"/>
                  </p:cNvPicPr>
                  <p:nvPr/>
                </p:nvPicPr>
                <p:blipFill>
                  <a:blip r:embed="rId4"/>
                  <a:stretch>
                    <a:fillRect/>
                  </a:stretch>
                </p:blipFill>
                <p:spPr>
                  <a:xfrm>
                    <a:off x="585758" y="3190506"/>
                    <a:ext cx="10961370" cy="605790"/>
                  </a:xfrm>
                  <a:prstGeom prst="rect">
                    <a:avLst/>
                  </a:prstGeom>
                </p:spPr>
              </p:pic>
            </p:grpSp>
            <p:sp>
              <p:nvSpPr>
                <p:cNvPr id="31" name="Rectangle 30"/>
                <p:cNvSpPr/>
                <p:nvPr/>
              </p:nvSpPr>
              <p:spPr>
                <a:xfrm>
                  <a:off x="513384" y="2636769"/>
                  <a:ext cx="11035165" cy="12334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10194803" y="2870085"/>
                  <a:ext cx="890122" cy="784735"/>
                  <a:chOff x="8820443" y="4128639"/>
                  <a:chExt cx="890122" cy="784735"/>
                </a:xfrm>
              </p:grpSpPr>
              <p:sp>
                <p:nvSpPr>
                  <p:cNvPr id="33" name="Rectangle 32"/>
                  <p:cNvSpPr>
                    <a:spLocks noChangeAspect="1"/>
                  </p:cNvSpPr>
                  <p:nvPr/>
                </p:nvSpPr>
                <p:spPr>
                  <a:xfrm>
                    <a:off x="8820443" y="4128639"/>
                    <a:ext cx="890122" cy="78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9038480" y="4163198"/>
                    <a:ext cx="385042" cy="523220"/>
                  </a:xfrm>
                  <a:prstGeom prst="rect">
                    <a:avLst/>
                  </a:prstGeom>
                  <a:noFill/>
                </p:spPr>
                <p:txBody>
                  <a:bodyPr wrap="none" rtlCol="0">
                    <a:spAutoFit/>
                  </a:bodyPr>
                  <a:lstStyle/>
                  <a:p>
                    <a:r>
                      <a:rPr lang="en-US" sz="2800" b="1" dirty="0" smtClean="0">
                        <a:solidFill>
                          <a:srgbClr val="FF0000"/>
                        </a:solidFill>
                        <a:latin typeface="Century Gothic" panose="020B0502020202020204" pitchFamily="34" charset="0"/>
                      </a:rPr>
                      <a:t>4</a:t>
                    </a:r>
                    <a:endParaRPr lang="en-US" sz="2800" b="1" dirty="0">
                      <a:solidFill>
                        <a:srgbClr val="FF0000"/>
                      </a:solidFill>
                      <a:latin typeface="Century Gothic" panose="020B0502020202020204" pitchFamily="34" charset="0"/>
                    </a:endParaRPr>
                  </a:p>
                </p:txBody>
              </p:sp>
            </p:grpSp>
          </p:grpSp>
        </p:grpSp>
        <p:sp>
          <p:nvSpPr>
            <p:cNvPr id="37" name="Rectangle 36"/>
            <p:cNvSpPr/>
            <p:nvPr/>
          </p:nvSpPr>
          <p:spPr>
            <a:xfrm>
              <a:off x="4529797" y="4318778"/>
              <a:ext cx="914400" cy="464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567647" y="4320061"/>
              <a:ext cx="1713931" cy="461665"/>
            </a:xfrm>
            <a:prstGeom prst="rect">
              <a:avLst/>
            </a:prstGeom>
            <a:noFill/>
          </p:spPr>
          <p:txBody>
            <a:bodyPr wrap="none" rtlCol="0">
              <a:spAutoFit/>
            </a:bodyPr>
            <a:lstStyle/>
            <a:p>
              <a:r>
                <a:rPr lang="en-US" sz="2400" b="1" dirty="0" smtClean="0">
                  <a:solidFill>
                    <a:srgbClr val="002060"/>
                  </a:solidFill>
                  <a:latin typeface="Century Gothic" panose="020B0502020202020204" pitchFamily="34" charset="0"/>
                </a:rPr>
                <a:t>4 Low: low</a:t>
              </a:r>
              <a:endParaRPr lang="en-US" sz="2400" b="1" dirty="0">
                <a:solidFill>
                  <a:srgbClr val="002060"/>
                </a:solidFill>
                <a:latin typeface="Century Gothic" panose="020B0502020202020204" pitchFamily="34" charset="0"/>
              </a:endParaRPr>
            </a:p>
          </p:txBody>
        </p:sp>
      </p:grpSp>
      <p:sp>
        <p:nvSpPr>
          <p:cNvPr id="21"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D4DE389-5791-4072-9875-E8740BF22665}" type="slidenum">
              <a:rPr lang="en-US" sz="1600" b="1" smtClean="0">
                <a:solidFill>
                  <a:schemeClr val="bg1"/>
                </a:solidFill>
                <a:latin typeface="Century Gothic" panose="020B0502020202020204" pitchFamily="34" charset="0"/>
              </a:rPr>
              <a:pPr algn="ctr"/>
              <a:t>35</a:t>
            </a:fld>
            <a:r>
              <a:rPr lang="en-US" sz="1600" b="1" dirty="0" smtClean="0">
                <a:solidFill>
                  <a:schemeClr val="bg1"/>
                </a:solidFill>
                <a:latin typeface="Century Gothic" panose="020B0502020202020204" pitchFamily="34" charset="0"/>
              </a:rPr>
              <a:t>4</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523211898"/>
      </p:ext>
    </p:extLst>
  </p:cSld>
  <p:clrMapOvr>
    <a:masterClrMapping/>
  </p:clrMapOvr>
  <p:transition spd="slow"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657225" y="1166843"/>
            <a:ext cx="10901363" cy="4524315"/>
          </a:xfrm>
          <a:prstGeom prst="rect">
            <a:avLst/>
          </a:prstGeom>
          <a:noFill/>
        </p:spPr>
        <p:txBody>
          <a:bodyPr wrap="square" rtlCol="0">
            <a:spAutoFit/>
          </a:bodyPr>
          <a:lstStyle/>
          <a:p>
            <a:pPr algn="ctr"/>
            <a:r>
              <a:rPr lang="en-US" sz="2400" b="1" dirty="0" smtClean="0">
                <a:solidFill>
                  <a:srgbClr val="002060"/>
                </a:solidFill>
                <a:latin typeface="Century Gothic" panose="020B0502020202020204" pitchFamily="34" charset="0"/>
              </a:rPr>
              <a:t>5 BUILDING ENVELOPE</a:t>
            </a:r>
          </a:p>
          <a:p>
            <a:r>
              <a:rPr lang="en-US" sz="2400" b="1" dirty="0" smtClean="0">
                <a:solidFill>
                  <a:srgbClr val="002060"/>
                </a:solidFill>
                <a:latin typeface="Century Gothic" panose="020B0502020202020204" pitchFamily="34" charset="0"/>
              </a:rPr>
              <a:t>5.1 SITE </a:t>
            </a:r>
            <a:r>
              <a:rPr lang="en-US" sz="2400" b="1" dirty="0">
                <a:solidFill>
                  <a:srgbClr val="002060"/>
                </a:solidFill>
                <a:latin typeface="Century Gothic" panose="020B0502020202020204" pitchFamily="34" charset="0"/>
              </a:rPr>
              <a:t>ORIENTATION</a:t>
            </a:r>
            <a:r>
              <a:rPr lang="en-US" sz="2400" b="1" dirty="0" smtClean="0">
                <a:solidFill>
                  <a:srgbClr val="002060"/>
                </a:solidFill>
                <a:latin typeface="Century Gothic" panose="020B0502020202020204" pitchFamily="34" charset="0"/>
              </a:rPr>
              <a:t>:</a:t>
            </a:r>
          </a:p>
          <a:p>
            <a:pPr marL="712788" indent="-712788"/>
            <a:r>
              <a:rPr lang="en-US" sz="2400" b="1" dirty="0" smtClean="0">
                <a:solidFill>
                  <a:srgbClr val="002060"/>
                </a:solidFill>
                <a:latin typeface="Century Gothic" panose="020B0502020202020204" pitchFamily="34" charset="0"/>
              </a:rPr>
              <a:t>5.1.1BUILDINGS SHOULD BE ORIENTATED TO FACE BETWEEN NORTH-EAST AND NORTH-WEST TO FACILITATE SHADING, EXCEPT IN ZONE 5</a:t>
            </a:r>
            <a:r>
              <a:rPr lang="en-US" sz="2400" b="1" dirty="0" smtClean="0">
                <a:solidFill>
                  <a:srgbClr val="FF0000"/>
                </a:solidFill>
                <a:latin typeface="Century Gothic" panose="020B0502020202020204" pitchFamily="34" charset="0"/>
              </a:rPr>
              <a:t>H</a:t>
            </a:r>
          </a:p>
          <a:p>
            <a:pPr marL="712788" indent="-712788"/>
            <a:r>
              <a:rPr lang="en-US" sz="2400" b="1" dirty="0" smtClean="0">
                <a:solidFill>
                  <a:srgbClr val="002060"/>
                </a:solidFill>
                <a:latin typeface="Century Gothic" panose="020B0502020202020204" pitchFamily="34" charset="0"/>
              </a:rPr>
              <a:t>5.1.2 IN ZONE 5H BUILDINGS SHOULD BE ORIENTATED TO MAKE USE OF THE PREVAILING WIND TO COOL THE BUILDING THROUGH NATURAL VENTILATION</a:t>
            </a: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5.2 SHADING: AGAINST </a:t>
            </a:r>
            <a:r>
              <a:rPr lang="en-US" sz="2400" b="1" dirty="0" smtClean="0">
                <a:solidFill>
                  <a:srgbClr val="FF0000"/>
                </a:solidFill>
                <a:latin typeface="Century Gothic" panose="020B0502020202020204" pitchFamily="34" charset="0"/>
              </a:rPr>
              <a:t>SUMMER</a:t>
            </a:r>
            <a:r>
              <a:rPr lang="en-US" sz="2400" b="1" dirty="0" smtClean="0">
                <a:solidFill>
                  <a:srgbClr val="002060"/>
                </a:solidFill>
                <a:latin typeface="Century Gothic" panose="020B0502020202020204" pitchFamily="34" charset="0"/>
              </a:rPr>
              <a:t> SOLAR RADIATION</a:t>
            </a:r>
          </a:p>
          <a:p>
            <a:r>
              <a:rPr lang="en-US" sz="2400" b="1" dirty="0" smtClean="0">
                <a:solidFill>
                  <a:srgbClr val="002060"/>
                </a:solidFill>
                <a:latin typeface="Century Gothic" panose="020B0502020202020204" pitchFamily="34" charset="0"/>
              </a:rPr>
              <a:t>5.2.1 DEVICE MUST BE PERMANENT</a:t>
            </a:r>
          </a:p>
          <a:p>
            <a:r>
              <a:rPr lang="en-US" sz="2400" b="1" dirty="0" smtClean="0">
                <a:solidFill>
                  <a:srgbClr val="002060"/>
                </a:solidFill>
                <a:latin typeface="Century Gothic" panose="020B0502020202020204" pitchFamily="34" charset="0"/>
              </a:rPr>
              <a:t>5.2.2 GUIDELINES ON MINIMUM FUNCTIONAL REQUIREMENTS OF SHADING DEVICE </a:t>
            </a: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D4DE389-5791-4072-9875-E8740BF22665}" type="slidenum">
              <a:rPr lang="en-US" sz="1600" b="1" smtClean="0">
                <a:solidFill>
                  <a:schemeClr val="bg1"/>
                </a:solidFill>
                <a:latin typeface="Century Gothic" panose="020B0502020202020204" pitchFamily="34" charset="0"/>
              </a:rPr>
              <a:pPr algn="ctr"/>
              <a:t>36</a:t>
            </a:fld>
            <a:r>
              <a:rPr lang="en-US" sz="1600" b="1" dirty="0" smtClean="0">
                <a:solidFill>
                  <a:schemeClr val="bg1"/>
                </a:solidFill>
                <a:latin typeface="Century Gothic" panose="020B0502020202020204" pitchFamily="34" charset="0"/>
              </a:rPr>
              <a:t>5</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596071389"/>
      </p:ext>
    </p:extLst>
  </p:cSld>
  <p:clrMapOvr>
    <a:masterClrMapping/>
  </p:clrMapOvr>
  <p:transition spd="slow"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657225" y="1166843"/>
            <a:ext cx="10901363" cy="4524315"/>
          </a:xfrm>
          <a:prstGeom prst="rect">
            <a:avLst/>
          </a:prstGeom>
          <a:noFill/>
        </p:spPr>
        <p:txBody>
          <a:bodyPr wrap="square" rtlCol="0">
            <a:spAutoFit/>
          </a:bodyPr>
          <a:lstStyle/>
          <a:p>
            <a:r>
              <a:rPr lang="en-US" sz="2400" b="1" dirty="0">
                <a:solidFill>
                  <a:srgbClr val="002060"/>
                </a:solidFill>
                <a:latin typeface="Century Gothic" panose="020B0502020202020204" pitchFamily="34" charset="0"/>
              </a:rPr>
              <a:t>5.3 </a:t>
            </a:r>
            <a:r>
              <a:rPr lang="en-US" sz="2400" b="1" dirty="0" smtClean="0">
                <a:solidFill>
                  <a:srgbClr val="002060"/>
                </a:solidFill>
                <a:latin typeface="Century Gothic" panose="020B0502020202020204" pitchFamily="34" charset="0"/>
              </a:rPr>
              <a:t>FENESTRATION:</a:t>
            </a:r>
          </a:p>
          <a:p>
            <a:pPr marL="538163"/>
            <a:r>
              <a:rPr lang="en-US" sz="2400" b="1" dirty="0" smtClean="0">
                <a:solidFill>
                  <a:srgbClr val="002060"/>
                </a:solidFill>
                <a:latin typeface="Century Gothic" panose="020B0502020202020204" pitchFamily="34" charset="0"/>
              </a:rPr>
              <a:t>INCLUDES </a:t>
            </a:r>
            <a:r>
              <a:rPr lang="en-US" sz="2400" b="1" dirty="0">
                <a:solidFill>
                  <a:srgbClr val="002060"/>
                </a:solidFill>
                <a:latin typeface="Century Gothic" panose="020B0502020202020204" pitchFamily="34" charset="0"/>
              </a:rPr>
              <a:t>TABLES OF WHOLE GLAZING ELEMENT PERFORMANCE VALUES PLUS THERMAL PERFORMANCE OF ROOFLIGHT COMPONENTS</a:t>
            </a: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5.4 FLOORS:</a:t>
            </a:r>
          </a:p>
          <a:p>
            <a:pPr marL="538163"/>
            <a:r>
              <a:rPr lang="en-US" sz="2400" b="1" dirty="0" smtClean="0">
                <a:solidFill>
                  <a:srgbClr val="002060"/>
                </a:solidFill>
                <a:latin typeface="Century Gothic" panose="020B0502020202020204" pitchFamily="34" charset="0"/>
              </a:rPr>
              <a:t>INSULATION REQUIREMENTS FOR UNDERFLOOR HEATING AND SUSPENDED FLOORS</a:t>
            </a:r>
          </a:p>
          <a:p>
            <a:r>
              <a:rPr lang="en-US" sz="2400" b="1" dirty="0" smtClean="0">
                <a:solidFill>
                  <a:srgbClr val="002060"/>
                </a:solidFill>
                <a:latin typeface="Century Gothic" panose="020B0502020202020204" pitchFamily="34" charset="0"/>
              </a:rPr>
              <a:t> </a:t>
            </a:r>
          </a:p>
          <a:p>
            <a:r>
              <a:rPr lang="en-US" sz="2400" b="1" dirty="0" smtClean="0">
                <a:solidFill>
                  <a:srgbClr val="002060"/>
                </a:solidFill>
                <a:latin typeface="Century Gothic" panose="020B0502020202020204" pitchFamily="34" charset="0"/>
              </a:rPr>
              <a:t>5.5 EXTERNAL WALLS:</a:t>
            </a:r>
          </a:p>
          <a:p>
            <a:pPr marL="538163"/>
            <a:r>
              <a:rPr lang="en-US" sz="2400" b="1" dirty="0" smtClean="0">
                <a:solidFill>
                  <a:srgbClr val="002060"/>
                </a:solidFill>
                <a:latin typeface="Century Gothic" panose="020B0502020202020204" pitchFamily="34" charset="0"/>
              </a:rPr>
              <a:t>TABLE OF MINIMUM R-VALUES FOR EACH ENERGY ZONE</a:t>
            </a: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5.6 ROOF ASSEMBLY: NO COMPRESSION OF BLANKET INSULATION</a:t>
            </a: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D4DE389-5791-4072-9875-E8740BF22665}" type="slidenum">
              <a:rPr lang="en-US" sz="1600" b="1" smtClean="0">
                <a:solidFill>
                  <a:schemeClr val="bg1"/>
                </a:solidFill>
                <a:latin typeface="Century Gothic" panose="020B0502020202020204" pitchFamily="34" charset="0"/>
              </a:rPr>
              <a:pPr algn="ctr"/>
              <a:t>37</a:t>
            </a:fld>
            <a:r>
              <a:rPr lang="en-US" sz="1600" b="1" dirty="0" smtClean="0">
                <a:solidFill>
                  <a:schemeClr val="bg1"/>
                </a:solidFill>
                <a:latin typeface="Century Gothic" panose="020B0502020202020204" pitchFamily="34" charset="0"/>
              </a:rPr>
              <a:t>6</a:t>
            </a:r>
            <a:endParaRPr lang="en-US" sz="1600" b="1" dirty="0">
              <a:solidFill>
                <a:schemeClr val="bg1"/>
              </a:solidFill>
              <a:latin typeface="Century Gothic" panose="020B0502020202020204" pitchFamily="34" charset="0"/>
            </a:endParaRPr>
          </a:p>
        </p:txBody>
      </p:sp>
      <p:sp>
        <p:nvSpPr>
          <p:cNvPr id="9" name="Rounded Rectangle 8"/>
          <p:cNvSpPr/>
          <p:nvPr/>
        </p:nvSpPr>
        <p:spPr>
          <a:xfrm>
            <a:off x="4271061" y="1530179"/>
            <a:ext cx="3904752" cy="43309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09614" y="3394122"/>
            <a:ext cx="3061447" cy="43309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755591" y="5204277"/>
            <a:ext cx="2873809" cy="43309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50812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7534"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753006" y="734102"/>
            <a:ext cx="4934683" cy="461665"/>
          </a:xfrm>
          <a:prstGeom prst="rect">
            <a:avLst/>
          </a:prstGeom>
          <a:noFill/>
        </p:spPr>
        <p:txBody>
          <a:bodyPr wrap="square" rtlCol="0">
            <a:spAutoFit/>
          </a:bodyPr>
          <a:lstStyle/>
          <a:p>
            <a:pPr algn="ctr"/>
            <a:r>
              <a:rPr lang="en-US" sz="2400" b="1" dirty="0" smtClean="0">
                <a:solidFill>
                  <a:srgbClr val="002060"/>
                </a:solidFill>
                <a:latin typeface="Century Gothic" panose="020B0502020202020204" pitchFamily="34" charset="0"/>
              </a:rPr>
              <a:t>EXAMPLE OF SPACER SYSTEM</a:t>
            </a:r>
          </a:p>
        </p:txBody>
      </p:sp>
      <p:pic>
        <p:nvPicPr>
          <p:cNvPr id="7" name="Picture 6"/>
          <p:cNvPicPr>
            <a:picLocks noChangeAspect="1"/>
          </p:cNvPicPr>
          <p:nvPr/>
        </p:nvPicPr>
        <p:blipFill rotWithShape="1">
          <a:blip r:embed="rId2"/>
          <a:srcRect l="2217" r="1686" b="3581"/>
          <a:stretch/>
        </p:blipFill>
        <p:spPr>
          <a:xfrm>
            <a:off x="526092" y="1813176"/>
            <a:ext cx="5388513" cy="3941735"/>
          </a:xfrm>
          <a:prstGeom prst="rect">
            <a:avLst/>
          </a:prstGeom>
          <a:ln w="28575">
            <a:solidFill>
              <a:srgbClr val="002060"/>
            </a:solidFill>
          </a:ln>
        </p:spPr>
      </p:pic>
      <p:grpSp>
        <p:nvGrpSpPr>
          <p:cNvPr id="44" name="Group 43"/>
          <p:cNvGrpSpPr/>
          <p:nvPr/>
        </p:nvGrpSpPr>
        <p:grpSpPr>
          <a:xfrm>
            <a:off x="5637224" y="1224236"/>
            <a:ext cx="6274386" cy="1771709"/>
            <a:chOff x="5711286" y="1495461"/>
            <a:chExt cx="6274386" cy="1771709"/>
          </a:xfrm>
        </p:grpSpPr>
        <p:grpSp>
          <p:nvGrpSpPr>
            <p:cNvPr id="9" name="Group 8"/>
            <p:cNvGrpSpPr/>
            <p:nvPr/>
          </p:nvGrpSpPr>
          <p:grpSpPr>
            <a:xfrm>
              <a:off x="7128555" y="1495461"/>
              <a:ext cx="4857117" cy="1771709"/>
              <a:chOff x="1381393" y="2264649"/>
              <a:chExt cx="4859425" cy="1771709"/>
            </a:xfrm>
          </p:grpSpPr>
          <p:grpSp>
            <p:nvGrpSpPr>
              <p:cNvPr id="10" name="Group 9"/>
              <p:cNvGrpSpPr/>
              <p:nvPr/>
            </p:nvGrpSpPr>
            <p:grpSpPr>
              <a:xfrm>
                <a:off x="2782420" y="2743123"/>
                <a:ext cx="1075306" cy="1293235"/>
                <a:chOff x="2782420" y="2743123"/>
                <a:chExt cx="1075306" cy="1293235"/>
              </a:xfrm>
            </p:grpSpPr>
            <p:cxnSp>
              <p:nvCxnSpPr>
                <p:cNvPr id="16" name="Straight Connector 15"/>
                <p:cNvCxnSpPr/>
                <p:nvPr/>
              </p:nvCxnSpPr>
              <p:spPr>
                <a:xfrm>
                  <a:off x="2782422" y="2743200"/>
                  <a:ext cx="646576" cy="224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2700000">
                  <a:off x="2943326" y="2933040"/>
                  <a:ext cx="914400" cy="9144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782420" y="4033961"/>
                  <a:ext cx="646577" cy="239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812894" y="3881562"/>
                  <a:ext cx="0" cy="1523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12894" y="2743123"/>
                  <a:ext cx="0" cy="1523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1412903" y="2542152"/>
                <a:ext cx="3385608" cy="152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e 11"/>
              <p:cNvSpPr/>
              <p:nvPr/>
            </p:nvSpPr>
            <p:spPr>
              <a:xfrm rot="16200000">
                <a:off x="4377707" y="1315937"/>
                <a:ext cx="914400" cy="2811823"/>
              </a:xfrm>
              <a:prstGeom prst="pie">
                <a:avLst>
                  <a:gd name="adj1" fmla="val 8972069"/>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Rectangle 13"/>
              <p:cNvSpPr/>
              <p:nvPr/>
            </p:nvSpPr>
            <p:spPr>
              <a:xfrm>
                <a:off x="1381393" y="2666923"/>
                <a:ext cx="3457642" cy="638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p:cNvCxnSpPr/>
              <p:nvPr/>
            </p:nvCxnSpPr>
            <p:spPr>
              <a:xfrm>
                <a:off x="3105707" y="2334287"/>
                <a:ext cx="1" cy="62563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2" name="Pie 31"/>
            <p:cNvSpPr/>
            <p:nvPr/>
          </p:nvSpPr>
          <p:spPr>
            <a:xfrm rot="5400000" flipH="1">
              <a:off x="6659330" y="551745"/>
              <a:ext cx="914400" cy="2810487"/>
            </a:xfrm>
            <a:prstGeom prst="pie">
              <a:avLst>
                <a:gd name="adj1" fmla="val 8972069"/>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66" name="Group 65"/>
          <p:cNvGrpSpPr/>
          <p:nvPr/>
        </p:nvGrpSpPr>
        <p:grpSpPr>
          <a:xfrm>
            <a:off x="5967412" y="3868925"/>
            <a:ext cx="5941601" cy="1916576"/>
            <a:chOff x="5967412" y="3868925"/>
            <a:chExt cx="5941601" cy="1916576"/>
          </a:xfrm>
        </p:grpSpPr>
        <p:grpSp>
          <p:nvGrpSpPr>
            <p:cNvPr id="62" name="Group 61"/>
            <p:cNvGrpSpPr/>
            <p:nvPr/>
          </p:nvGrpSpPr>
          <p:grpSpPr>
            <a:xfrm>
              <a:off x="7135999" y="3868925"/>
              <a:ext cx="4773014" cy="1916576"/>
              <a:chOff x="7131237" y="3868925"/>
              <a:chExt cx="4773014" cy="1916576"/>
            </a:xfrm>
          </p:grpSpPr>
          <p:grpSp>
            <p:nvGrpSpPr>
              <p:cNvPr id="46" name="Group 45"/>
              <p:cNvGrpSpPr/>
              <p:nvPr/>
            </p:nvGrpSpPr>
            <p:grpSpPr>
              <a:xfrm>
                <a:off x="7131237" y="3868925"/>
                <a:ext cx="4773014" cy="1916576"/>
                <a:chOff x="1465531" y="2119782"/>
                <a:chExt cx="4775287" cy="1916576"/>
              </a:xfrm>
            </p:grpSpPr>
            <p:grpSp>
              <p:nvGrpSpPr>
                <p:cNvPr id="48" name="Group 47"/>
                <p:cNvGrpSpPr/>
                <p:nvPr/>
              </p:nvGrpSpPr>
              <p:grpSpPr>
                <a:xfrm>
                  <a:off x="2782420" y="2743123"/>
                  <a:ext cx="1075306" cy="1293235"/>
                  <a:chOff x="2782420" y="2743123"/>
                  <a:chExt cx="1075306" cy="1293235"/>
                </a:xfrm>
              </p:grpSpPr>
              <p:cxnSp>
                <p:nvCxnSpPr>
                  <p:cNvPr id="53" name="Straight Connector 52"/>
                  <p:cNvCxnSpPr/>
                  <p:nvPr/>
                </p:nvCxnSpPr>
                <p:spPr>
                  <a:xfrm>
                    <a:off x="2782422" y="2743200"/>
                    <a:ext cx="646576" cy="224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2700000">
                    <a:off x="2943326" y="2933040"/>
                    <a:ext cx="914400" cy="9144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782420" y="4033961"/>
                    <a:ext cx="646577" cy="239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812894" y="3881562"/>
                    <a:ext cx="0" cy="1523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812894" y="2743123"/>
                    <a:ext cx="0" cy="1523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9" name="Rectangle 48"/>
                <p:cNvSpPr/>
                <p:nvPr/>
              </p:nvSpPr>
              <p:spPr>
                <a:xfrm>
                  <a:off x="1465531" y="2119782"/>
                  <a:ext cx="3349594" cy="152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Pie 49"/>
                <p:cNvSpPr/>
                <p:nvPr/>
              </p:nvSpPr>
              <p:spPr>
                <a:xfrm rot="16200000">
                  <a:off x="4455906" y="1237738"/>
                  <a:ext cx="758002" cy="2811823"/>
                </a:xfrm>
                <a:prstGeom prst="pie">
                  <a:avLst>
                    <a:gd name="adj1" fmla="val 9191394"/>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Rectangle 50"/>
                <p:cNvSpPr/>
                <p:nvPr/>
              </p:nvSpPr>
              <p:spPr>
                <a:xfrm>
                  <a:off x="1517938" y="2666923"/>
                  <a:ext cx="3241539" cy="638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Pie 57"/>
              <p:cNvSpPr/>
              <p:nvPr/>
            </p:nvSpPr>
            <p:spPr>
              <a:xfrm rot="5400000" flipV="1">
                <a:off x="9908234" y="3155899"/>
                <a:ext cx="914400" cy="2543323"/>
              </a:xfrm>
              <a:prstGeom prst="pie">
                <a:avLst>
                  <a:gd name="adj1" fmla="val 14149056"/>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 name="Right Triangle 58"/>
              <p:cNvSpPr/>
              <p:nvPr/>
            </p:nvSpPr>
            <p:spPr>
              <a:xfrm rot="10800000">
                <a:off x="9750599" y="4024213"/>
                <a:ext cx="555288" cy="750372"/>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Pie 62"/>
            <p:cNvSpPr/>
            <p:nvPr/>
          </p:nvSpPr>
          <p:spPr>
            <a:xfrm rot="5400000" flipH="1">
              <a:off x="6823386" y="3156612"/>
              <a:ext cx="768108" cy="2480055"/>
            </a:xfrm>
            <a:prstGeom prst="pie">
              <a:avLst>
                <a:gd name="adj1" fmla="val 9360435"/>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 name="Pie 63"/>
            <p:cNvSpPr/>
            <p:nvPr/>
          </p:nvSpPr>
          <p:spPr>
            <a:xfrm rot="5400000" flipV="1">
              <a:off x="10065396" y="3308299"/>
              <a:ext cx="914400" cy="2543323"/>
            </a:xfrm>
            <a:prstGeom prst="pie">
              <a:avLst>
                <a:gd name="adj1" fmla="val 14149056"/>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 name="Right Triangle 64"/>
            <p:cNvSpPr/>
            <p:nvPr/>
          </p:nvSpPr>
          <p:spPr>
            <a:xfrm rot="10800000">
              <a:off x="9907761" y="4026485"/>
              <a:ext cx="555288" cy="750372"/>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Pie 66"/>
          <p:cNvSpPr/>
          <p:nvPr/>
        </p:nvSpPr>
        <p:spPr>
          <a:xfrm rot="16200000" flipH="1" flipV="1">
            <a:off x="6719981" y="3153142"/>
            <a:ext cx="914400" cy="2543323"/>
          </a:xfrm>
          <a:prstGeom prst="pie">
            <a:avLst>
              <a:gd name="adj1" fmla="val 14149056"/>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 name="Right Triangle 67"/>
          <p:cNvSpPr/>
          <p:nvPr/>
        </p:nvSpPr>
        <p:spPr>
          <a:xfrm rot="10800000" flipH="1">
            <a:off x="7151022" y="4021421"/>
            <a:ext cx="612469" cy="750372"/>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8455059" y="4022262"/>
            <a:ext cx="638716" cy="40008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p:nvPr/>
        </p:nvCxnSpPr>
        <p:spPr>
          <a:xfrm>
            <a:off x="8761092" y="3628694"/>
            <a:ext cx="1" cy="1152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D4DE389-5791-4072-9875-E8740BF22665}" type="slidenum">
              <a:rPr lang="en-US" sz="1600" b="1" smtClean="0">
                <a:solidFill>
                  <a:schemeClr val="bg1"/>
                </a:solidFill>
                <a:latin typeface="Century Gothic" panose="020B0502020202020204" pitchFamily="34" charset="0"/>
              </a:rPr>
              <a:pPr algn="ctr"/>
              <a:t>38</a:t>
            </a:fld>
            <a:r>
              <a:rPr lang="en-US" sz="1600" b="1" dirty="0" smtClean="0">
                <a:solidFill>
                  <a:schemeClr val="bg1"/>
                </a:solidFill>
                <a:latin typeface="Century Gothic" panose="020B0502020202020204" pitchFamily="34" charset="0"/>
              </a:rPr>
              <a:t>7</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83617441"/>
      </p:ext>
    </p:extLst>
  </p:cSld>
  <p:clrMapOvr>
    <a:masterClrMapping/>
  </p:clrMapOvr>
  <p:transition spd="slow"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657225" y="1166843"/>
            <a:ext cx="10901363" cy="4524315"/>
          </a:xfrm>
          <a:prstGeom prst="rect">
            <a:avLst/>
          </a:prstGeom>
          <a:noFill/>
        </p:spPr>
        <p:txBody>
          <a:bodyPr wrap="square" rtlCol="0">
            <a:spAutoFit/>
          </a:bodyPr>
          <a:lstStyle/>
          <a:p>
            <a:pPr algn="ctr"/>
            <a:r>
              <a:rPr lang="en-US" sz="2400" b="1" dirty="0" smtClean="0">
                <a:solidFill>
                  <a:srgbClr val="002060"/>
                </a:solidFill>
                <a:latin typeface="Century Gothic" panose="020B0502020202020204" pitchFamily="34" charset="0"/>
              </a:rPr>
              <a:t>6 SERVICES</a:t>
            </a: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6.1 HOT WATER SUPPLY:</a:t>
            </a:r>
          </a:p>
          <a:p>
            <a:pPr marL="538163"/>
            <a:r>
              <a:rPr lang="en-US" sz="2400" b="1" dirty="0" smtClean="0">
                <a:solidFill>
                  <a:srgbClr val="002060"/>
                </a:solidFill>
                <a:latin typeface="Century Gothic" panose="020B0502020202020204" pitchFamily="34" charset="0"/>
              </a:rPr>
              <a:t>LISTS TYPES OF NON-ELECTRICAL WATER HEATERS</a:t>
            </a:r>
          </a:p>
          <a:p>
            <a:pPr marL="538163" indent="-538163"/>
            <a:r>
              <a:rPr lang="en-US" sz="2400" b="1" dirty="0" smtClean="0">
                <a:solidFill>
                  <a:srgbClr val="002060"/>
                </a:solidFill>
                <a:latin typeface="Century Gothic" panose="020B0502020202020204" pitchFamily="34" charset="0"/>
              </a:rPr>
              <a:t>      PERFORMANCE AND INSTALLATION REQUIREMENTS</a:t>
            </a:r>
          </a:p>
          <a:p>
            <a:pPr marL="538163" indent="-538163"/>
            <a:r>
              <a:rPr lang="en-US" sz="2400" b="1" dirty="0" smtClean="0">
                <a:solidFill>
                  <a:srgbClr val="002060"/>
                </a:solidFill>
                <a:latin typeface="Century Gothic" panose="020B0502020202020204" pitchFamily="34" charset="0"/>
              </a:rPr>
              <a:t>      TABLE OF HOT WATER CONSUMPTION, USAGE AND STORAGE FOR EACH OCCUPANCY CATEGORY</a:t>
            </a:r>
          </a:p>
          <a:p>
            <a:pPr marL="538163" indent="-538163"/>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6.2 LIGHTING:</a:t>
            </a:r>
          </a:p>
          <a:p>
            <a:pPr marL="538163" indent="-538163"/>
            <a:r>
              <a:rPr lang="en-US" sz="2400" b="1" dirty="0" smtClean="0">
                <a:solidFill>
                  <a:srgbClr val="002060"/>
                </a:solidFill>
                <a:latin typeface="Century Gothic" panose="020B0502020202020204" pitchFamily="34" charset="0"/>
              </a:rPr>
              <a:t>      TABLE OF DESIGN UTILIZATION RATES</a:t>
            </a: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sym typeface="Symbol" panose="05050102010706020507" pitchFamily="18" charset="2"/>
              </a:rPr>
              <a:t> </a:t>
            </a: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D4DE389-5791-4072-9875-E8740BF22665}" type="slidenum">
              <a:rPr lang="en-US" sz="1600" b="1" smtClean="0">
                <a:solidFill>
                  <a:schemeClr val="bg1"/>
                </a:solidFill>
                <a:latin typeface="Century Gothic" panose="020B0502020202020204" pitchFamily="34" charset="0"/>
              </a:rPr>
              <a:pPr algn="ctr"/>
              <a:t>39</a:t>
            </a:fld>
            <a:r>
              <a:rPr lang="en-US" sz="1600" b="1" dirty="0" smtClean="0">
                <a:solidFill>
                  <a:schemeClr val="bg1"/>
                </a:solidFill>
                <a:latin typeface="Century Gothic" panose="020B0502020202020204" pitchFamily="34" charset="0"/>
              </a:rPr>
              <a:t>8</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47677004"/>
      </p:ext>
    </p:extLst>
  </p:cSld>
  <p:clrMapOvr>
    <a:masterClrMapping/>
  </p:clrMapOvr>
  <p:transition spd="slow"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8258" y="0"/>
            <a:ext cx="1179307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Slide Number Placeholder 1"/>
          <p:cNvSpPr>
            <a:spLocks noGrp="1"/>
          </p:cNvSpPr>
          <p:nvPr>
            <p:ph type="sldNum" sz="quarter" idx="12"/>
          </p:nvPr>
        </p:nvSpPr>
        <p:spPr>
          <a:xfrm>
            <a:off x="10225824" y="6492876"/>
            <a:ext cx="442175" cy="365125"/>
          </a:xfrm>
        </p:spPr>
        <p:txBody>
          <a:bodyPr/>
          <a:lstStyle/>
          <a:p>
            <a:pPr algn="ctr"/>
            <a:fld id="{DD4DE389-5791-4072-9875-E8740BF22665}" type="slidenum">
              <a:rPr lang="en-US" sz="1600" b="1" smtClean="0">
                <a:solidFill>
                  <a:schemeClr val="bg1"/>
                </a:solidFill>
                <a:latin typeface="Century Gothic" panose="020B0502020202020204" pitchFamily="34" charset="0"/>
              </a:rPr>
              <a:pPr algn="ctr"/>
              <a:t>4</a:t>
            </a:fld>
            <a:endParaRPr lang="en-US" sz="1600" b="1" dirty="0">
              <a:solidFill>
                <a:schemeClr val="bg1"/>
              </a:solidFill>
              <a:latin typeface="Century Gothic" panose="020B0502020202020204" pitchFamily="34" charset="0"/>
            </a:endParaRPr>
          </a:p>
        </p:txBody>
      </p:sp>
      <p:grpSp>
        <p:nvGrpSpPr>
          <p:cNvPr id="14" name="Group 13"/>
          <p:cNvGrpSpPr/>
          <p:nvPr/>
        </p:nvGrpSpPr>
        <p:grpSpPr>
          <a:xfrm>
            <a:off x="527749" y="262931"/>
            <a:ext cx="11136503" cy="6063198"/>
            <a:chOff x="527749" y="397401"/>
            <a:chExt cx="11136503" cy="6063198"/>
          </a:xfrm>
        </p:grpSpPr>
        <p:sp>
          <p:nvSpPr>
            <p:cNvPr id="6" name="TextBox 5"/>
            <p:cNvSpPr txBox="1"/>
            <p:nvPr/>
          </p:nvSpPr>
          <p:spPr>
            <a:xfrm>
              <a:off x="527749" y="397401"/>
              <a:ext cx="11136503" cy="6063198"/>
            </a:xfrm>
            <a:prstGeom prst="rect">
              <a:avLst/>
            </a:prstGeom>
            <a:noFill/>
          </p:spPr>
          <p:txBody>
            <a:bodyPr wrap="square" rtlCol="0">
              <a:spAutoFit/>
            </a:bodyPr>
            <a:lstStyle/>
            <a:p>
              <a:pPr algn="ctr"/>
              <a:endParaRPr lang="en-US" sz="2400" b="1" dirty="0">
                <a:solidFill>
                  <a:srgbClr val="002060"/>
                </a:solidFill>
                <a:latin typeface="Century Gothic" panose="020B0502020202020204" pitchFamily="34" charset="0"/>
              </a:endParaRPr>
            </a:p>
            <a:p>
              <a:pPr>
                <a:buClr>
                  <a:srgbClr val="002060"/>
                </a:buClr>
              </a:pPr>
              <a:r>
                <a:rPr lang="en-US" sz="2000" b="1" dirty="0" smtClean="0">
                  <a:solidFill>
                    <a:srgbClr val="002060"/>
                  </a:solidFill>
                  <a:latin typeface="Century Gothic" panose="020B0502020202020204" pitchFamily="34" charset="0"/>
                </a:rPr>
                <a:t>3.1 REGULATION A: GENERAL REQUIREMENTS </a:t>
              </a:r>
              <a:r>
                <a:rPr lang="en-US" sz="2000" b="1" dirty="0" smtClean="0">
                  <a:solidFill>
                    <a:srgbClr val="FF0000"/>
                  </a:solidFill>
                  <a:latin typeface="Century Gothic" panose="020B0502020202020204" pitchFamily="34" charset="0"/>
                </a:rPr>
                <a:t>(NEW INTRODUCTION)</a:t>
              </a:r>
            </a:p>
            <a:p>
              <a:r>
                <a:rPr lang="en-US" sz="2000" b="1" dirty="0" smtClean="0">
                  <a:solidFill>
                    <a:srgbClr val="FF0000"/>
                  </a:solidFill>
                  <a:latin typeface="Century Gothic" panose="020B0502020202020204" pitchFamily="34" charset="0"/>
                </a:rPr>
                <a:t> </a:t>
              </a:r>
            </a:p>
            <a:p>
              <a:r>
                <a:rPr lang="en-US" sz="2000" b="1" dirty="0" smtClean="0">
                  <a:solidFill>
                    <a:srgbClr val="002060"/>
                  </a:solidFill>
                  <a:latin typeface="Century Gothic" panose="020B0502020202020204" pitchFamily="34" charset="0"/>
                </a:rPr>
                <a:t>3.1.1 Have you read and is your application in compliance with Regulation A</a:t>
              </a:r>
            </a:p>
            <a:p>
              <a:r>
                <a:rPr lang="en-US" sz="2000" b="1" dirty="0">
                  <a:solidFill>
                    <a:srgbClr val="002060"/>
                  </a:solidFill>
                  <a:latin typeface="Century Gothic" panose="020B0502020202020204" pitchFamily="34" charset="0"/>
                </a:rPr>
                <a:t> </a:t>
              </a:r>
              <a:r>
                <a:rPr lang="en-US" sz="2000" b="1" dirty="0" smtClean="0">
                  <a:solidFill>
                    <a:srgbClr val="002060"/>
                  </a:solidFill>
                  <a:latin typeface="Century Gothic" panose="020B0502020202020204" pitchFamily="34" charset="0"/>
                </a:rPr>
                <a:t>                                                                                                                   Yes               No  </a:t>
              </a:r>
            </a:p>
            <a:p>
              <a:pPr marL="631825" indent="-631825"/>
              <a:r>
                <a:rPr lang="en-US" sz="2000" b="1" dirty="0" smtClean="0">
                  <a:solidFill>
                    <a:srgbClr val="002060"/>
                  </a:solidFill>
                  <a:latin typeface="Century Gothic" panose="020B0502020202020204" pitchFamily="34" charset="0"/>
                </a:rPr>
                <a:t>3.1.2 Is this an addition/extension that is going to be structurally supported by the existing    building in terms of regulation A1(3)                                              Yes               No</a:t>
              </a:r>
            </a:p>
            <a:p>
              <a:pPr marL="631825" indent="-631825"/>
              <a:endParaRPr lang="en-US" sz="2000" b="1" dirty="0" smtClean="0">
                <a:solidFill>
                  <a:srgbClr val="002060"/>
                </a:solidFill>
                <a:latin typeface="Century Gothic" panose="020B0502020202020204" pitchFamily="34" charset="0"/>
              </a:endParaRPr>
            </a:p>
            <a:p>
              <a:pPr marL="631825" indent="-631825"/>
              <a:r>
                <a:rPr lang="en-US" sz="2000" b="1" dirty="0" smtClean="0">
                  <a:solidFill>
                    <a:srgbClr val="002060"/>
                  </a:solidFill>
                  <a:latin typeface="Century Gothic" panose="020B0502020202020204" pitchFamily="34" charset="0"/>
                </a:rPr>
                <a:t>3.1.3 If yes to 3.1.2, please provide name of competent person who will be appointed to judge that the existing building will be capable of carrying any additional structural load and, in writing, will so inform the local authority at submission of the building application</a:t>
              </a:r>
            </a:p>
            <a:p>
              <a:pPr marL="631825" indent="-631825"/>
              <a:r>
                <a:rPr lang="en-US" sz="2000" b="1" dirty="0">
                  <a:solidFill>
                    <a:srgbClr val="002060"/>
                  </a:solidFill>
                  <a:latin typeface="Century Gothic" panose="020B0502020202020204" pitchFamily="34" charset="0"/>
                </a:rPr>
                <a:t>	N</a:t>
              </a:r>
              <a:r>
                <a:rPr lang="en-US" sz="2000" b="1" dirty="0" smtClean="0">
                  <a:solidFill>
                    <a:srgbClr val="002060"/>
                  </a:solidFill>
                  <a:latin typeface="Century Gothic" panose="020B0502020202020204" pitchFamily="34" charset="0"/>
                </a:rPr>
                <a:t>ame of Competent Person (Structures)……………………</a:t>
              </a:r>
            </a:p>
            <a:p>
              <a:pPr marL="631825" indent="-631825"/>
              <a:r>
                <a:rPr lang="en-US" sz="2000" b="1" dirty="0">
                  <a:solidFill>
                    <a:srgbClr val="002060"/>
                  </a:solidFill>
                  <a:latin typeface="Century Gothic" panose="020B0502020202020204" pitchFamily="34" charset="0"/>
                </a:rPr>
                <a:t>	</a:t>
              </a:r>
              <a:r>
                <a:rPr lang="en-US" sz="2000" b="1" dirty="0" smtClean="0">
                  <a:solidFill>
                    <a:srgbClr val="002060"/>
                  </a:solidFill>
                  <a:latin typeface="Century Gothic" panose="020B0502020202020204" pitchFamily="34" charset="0"/>
                </a:rPr>
                <a:t>ECSA Registration Number……………………………………..</a:t>
              </a:r>
            </a:p>
            <a:p>
              <a:pPr marL="631825" indent="-631825"/>
              <a:endParaRPr lang="en-US" sz="2000" b="1" dirty="0" smtClean="0">
                <a:solidFill>
                  <a:srgbClr val="002060"/>
                </a:solidFill>
                <a:latin typeface="Century Gothic" panose="020B0502020202020204" pitchFamily="34" charset="0"/>
              </a:endParaRPr>
            </a:p>
            <a:p>
              <a:pPr marL="631825" indent="-631825"/>
              <a:r>
                <a:rPr lang="en-US" sz="2000" b="1" dirty="0" smtClean="0">
                  <a:solidFill>
                    <a:srgbClr val="002060"/>
                  </a:solidFill>
                  <a:latin typeface="Century Gothic" panose="020B0502020202020204" pitchFamily="34" charset="0"/>
                </a:rPr>
                <a:t>3.1.4 if this submission was the subject of a preliminary plans and enquiries submission in terms of Regulation A3, a copy of the written comments received from the local Authority must be attached to the application    </a:t>
              </a:r>
            </a:p>
            <a:p>
              <a:pPr marL="342900" indent="-342900">
                <a:buFont typeface="Wingdings" panose="05000000000000000000" pitchFamily="2" charset="2"/>
                <a:buChar char="Ø"/>
              </a:pPr>
              <a:endParaRPr lang="en-US" sz="2400" b="1" dirty="0">
                <a:solidFill>
                  <a:srgbClr val="002060"/>
                </a:solidFill>
                <a:latin typeface="Century Gothic" panose="020B0502020202020204" pitchFamily="34" charset="0"/>
              </a:endParaRPr>
            </a:p>
          </p:txBody>
        </p:sp>
        <p:grpSp>
          <p:nvGrpSpPr>
            <p:cNvPr id="9" name="Group 8"/>
            <p:cNvGrpSpPr/>
            <p:nvPr/>
          </p:nvGrpSpPr>
          <p:grpSpPr>
            <a:xfrm>
              <a:off x="9403901" y="1732781"/>
              <a:ext cx="1694243" cy="274320"/>
              <a:chOff x="9511477" y="2597679"/>
              <a:chExt cx="1694243" cy="274320"/>
            </a:xfrm>
          </p:grpSpPr>
          <p:sp>
            <p:nvSpPr>
              <p:cNvPr id="7" name="Rectangle 6"/>
              <p:cNvSpPr>
                <a:spLocks noChangeAspect="1"/>
              </p:cNvSpPr>
              <p:nvPr/>
            </p:nvSpPr>
            <p:spPr>
              <a:xfrm>
                <a:off x="9511477" y="2597679"/>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a:spLocks noChangeAspect="1"/>
              </p:cNvSpPr>
              <p:nvPr/>
            </p:nvSpPr>
            <p:spPr>
              <a:xfrm>
                <a:off x="10931400" y="2597679"/>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p:nvPr/>
          </p:nvGrpSpPr>
          <p:grpSpPr>
            <a:xfrm>
              <a:off x="9403901" y="2346063"/>
              <a:ext cx="1694243" cy="274320"/>
              <a:chOff x="9505562" y="2597833"/>
              <a:chExt cx="1694243" cy="274320"/>
            </a:xfrm>
          </p:grpSpPr>
          <p:sp>
            <p:nvSpPr>
              <p:cNvPr id="11" name="Rectangle 10"/>
              <p:cNvSpPr>
                <a:spLocks noChangeAspect="1"/>
              </p:cNvSpPr>
              <p:nvPr/>
            </p:nvSpPr>
            <p:spPr>
              <a:xfrm>
                <a:off x="9505562" y="2597833"/>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a:spLocks noChangeAspect="1"/>
              </p:cNvSpPr>
              <p:nvPr/>
            </p:nvSpPr>
            <p:spPr>
              <a:xfrm>
                <a:off x="10925485" y="2597833"/>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6" name="Rounded Rectangle 15"/>
          <p:cNvSpPr/>
          <p:nvPr/>
        </p:nvSpPr>
        <p:spPr>
          <a:xfrm>
            <a:off x="2343648" y="1876121"/>
            <a:ext cx="2416611" cy="3389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911601" y="3090038"/>
            <a:ext cx="4429187" cy="3389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4</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570034783"/>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657225" y="797511"/>
            <a:ext cx="10901363" cy="5262979"/>
          </a:xfrm>
          <a:prstGeom prst="rect">
            <a:avLst/>
          </a:prstGeom>
          <a:noFill/>
        </p:spPr>
        <p:txBody>
          <a:bodyPr wrap="square" rtlCol="0">
            <a:spAutoFit/>
          </a:bodyPr>
          <a:lstStyle/>
          <a:p>
            <a:pPr algn="ctr"/>
            <a:r>
              <a:rPr lang="en-US" sz="2400" b="1" dirty="0" smtClean="0">
                <a:solidFill>
                  <a:srgbClr val="002060"/>
                </a:solidFill>
                <a:latin typeface="Century Gothic" panose="020B0502020202020204" pitchFamily="34" charset="0"/>
              </a:rPr>
              <a:t>ANNEX A: SA ENERGY TRAJECTORY (INFORMATIVE)</a:t>
            </a:r>
          </a:p>
          <a:p>
            <a:pPr algn="ctr"/>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PROVIDES AN OUTLINE OF THE ENERGY TRAJECTORY CONTAINED IN THE DRAFT ENERGY EFFICIENCY STRATEGY</a:t>
            </a:r>
          </a:p>
          <a:p>
            <a:endParaRPr lang="en-US" sz="2400" b="1" dirty="0" smtClean="0">
              <a:solidFill>
                <a:srgbClr val="002060"/>
              </a:solidFill>
              <a:latin typeface="Century Gothic" panose="020B0502020202020204" pitchFamily="34" charset="0"/>
            </a:endParaRPr>
          </a:p>
          <a:p>
            <a:pPr algn="ctr"/>
            <a:r>
              <a:rPr lang="en-US" sz="2400" b="1" dirty="0" smtClean="0">
                <a:solidFill>
                  <a:srgbClr val="002060"/>
                </a:solidFill>
                <a:latin typeface="Century Gothic" panose="020B0502020202020204" pitchFamily="34" charset="0"/>
              </a:rPr>
              <a:t>ANNEX B PERFORMANCE VALUES (INFORMATIVE)</a:t>
            </a:r>
          </a:p>
          <a:p>
            <a:pPr algn="ctr"/>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PROVIDES PERFORMANCE GUIDELINES FOR DESIGNERS PERTAINING TO ENERGY USAGE</a:t>
            </a:r>
          </a:p>
          <a:p>
            <a:endParaRPr lang="en-US" sz="2400" b="1" dirty="0" smtClean="0">
              <a:solidFill>
                <a:srgbClr val="002060"/>
              </a:solidFill>
              <a:latin typeface="Century Gothic" panose="020B0502020202020204" pitchFamily="34" charset="0"/>
            </a:endParaRPr>
          </a:p>
          <a:p>
            <a:pPr algn="ctr"/>
            <a:r>
              <a:rPr lang="en-US" sz="2400" b="1" dirty="0" smtClean="0">
                <a:solidFill>
                  <a:srgbClr val="002060"/>
                </a:solidFill>
                <a:latin typeface="Century Gothic" panose="020B0502020202020204" pitchFamily="34" charset="0"/>
              </a:rPr>
              <a:t>ANNEX C SOLAR REFLECTANCE (INFORMATIVE)</a:t>
            </a:r>
          </a:p>
          <a:p>
            <a:pPr algn="ctr"/>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DEFINES TERMS ASSOCIATED WITH SOLAR RADIATION PLUS A TABLE OF THE SRI VALUES OF TYPICAL ROOFING MATERIALS  </a:t>
            </a: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D4DE389-5791-4072-9875-E8740BF22665}" type="slidenum">
              <a:rPr lang="en-US" sz="1600" b="1" smtClean="0">
                <a:solidFill>
                  <a:schemeClr val="bg1"/>
                </a:solidFill>
                <a:latin typeface="Century Gothic" panose="020B0502020202020204" pitchFamily="34" charset="0"/>
              </a:rPr>
              <a:pPr algn="ctr"/>
              <a:t>40</a:t>
            </a:fld>
            <a:r>
              <a:rPr lang="en-US" sz="1600" b="1" dirty="0" smtClean="0">
                <a:solidFill>
                  <a:schemeClr val="bg1"/>
                </a:solidFill>
                <a:latin typeface="Century Gothic" panose="020B0502020202020204" pitchFamily="34" charset="0"/>
              </a:rPr>
              <a:t>9</a:t>
            </a:r>
          </a:p>
        </p:txBody>
      </p:sp>
    </p:spTree>
    <p:extLst>
      <p:ext uri="{BB962C8B-B14F-4D97-AF65-F5344CB8AC3E}">
        <p14:creationId xmlns:p14="http://schemas.microsoft.com/office/powerpoint/2010/main" val="3099676166"/>
      </p:ext>
    </p:extLst>
  </p:cSld>
  <p:clrMapOvr>
    <a:masterClrMapping/>
  </p:clrMapOvr>
  <p:transition spd="slow"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8" name="TextBox 7"/>
          <p:cNvSpPr txBox="1"/>
          <p:nvPr/>
        </p:nvSpPr>
        <p:spPr>
          <a:xfrm>
            <a:off x="657225" y="982177"/>
            <a:ext cx="10901363" cy="4893647"/>
          </a:xfrm>
          <a:prstGeom prst="rect">
            <a:avLst/>
          </a:prstGeom>
          <a:noFill/>
        </p:spPr>
        <p:txBody>
          <a:bodyPr wrap="square" rtlCol="0">
            <a:spAutoFit/>
          </a:bodyPr>
          <a:lstStyle/>
          <a:p>
            <a:pPr algn="ctr"/>
            <a:r>
              <a:rPr lang="en-US" sz="2400" b="1" dirty="0" smtClean="0">
                <a:solidFill>
                  <a:srgbClr val="002060"/>
                </a:solidFill>
                <a:latin typeface="Century Gothic" panose="020B0502020202020204" pitchFamily="34" charset="0"/>
              </a:rPr>
              <a:t>ANNEX D: THE INSTALLATION OF INSULATION IN ROOF ASSEMBLIES (INFORMATIVE)</a:t>
            </a:r>
          </a:p>
          <a:p>
            <a:r>
              <a:rPr lang="en-US" sz="2400" b="1" dirty="0" smtClean="0">
                <a:solidFill>
                  <a:srgbClr val="002060"/>
                </a:solidFill>
                <a:latin typeface="Century Gothic" panose="020B0502020202020204" pitchFamily="34" charset="0"/>
              </a:rPr>
              <a:t>CONTAINS GUIDELINES AND GRAPHICS OF HOW TO INSTALL INSULATION</a:t>
            </a:r>
          </a:p>
          <a:p>
            <a:endParaRPr lang="en-US" sz="2400" b="1" dirty="0" smtClean="0">
              <a:solidFill>
                <a:srgbClr val="002060"/>
              </a:solidFill>
              <a:latin typeface="Century Gothic" panose="020B0502020202020204" pitchFamily="34" charset="0"/>
            </a:endParaRPr>
          </a:p>
          <a:p>
            <a:pPr algn="ctr"/>
            <a:r>
              <a:rPr lang="en-US" sz="2400" b="1" dirty="0" smtClean="0">
                <a:solidFill>
                  <a:srgbClr val="002060"/>
                </a:solidFill>
                <a:latin typeface="Century Gothic" panose="020B0502020202020204" pitchFamily="34" charset="0"/>
              </a:rPr>
              <a:t>ANNEX E: WHOLE GLAZING ELEMENT PERFORMANCE (INFORMATIVE)</a:t>
            </a:r>
          </a:p>
          <a:p>
            <a:pPr algn="ctr"/>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COMPRISES A TABLE OF PERFORMANCE FIGURES FOR DIFFERENT TYPES OF FRAMED GLASS</a:t>
            </a:r>
          </a:p>
          <a:p>
            <a:endParaRPr lang="en-US" sz="2400" b="1" dirty="0" smtClean="0">
              <a:solidFill>
                <a:srgbClr val="002060"/>
              </a:solidFill>
              <a:latin typeface="Century Gothic" panose="020B0502020202020204" pitchFamily="34" charset="0"/>
            </a:endParaRPr>
          </a:p>
          <a:p>
            <a:pPr algn="ctr"/>
            <a:r>
              <a:rPr lang="en-US" sz="2400" b="1" dirty="0" smtClean="0">
                <a:solidFill>
                  <a:srgbClr val="002060"/>
                </a:solidFill>
                <a:latin typeface="Century Gothic" panose="020B0502020202020204" pitchFamily="34" charset="0"/>
              </a:rPr>
              <a:t>ANNEX F: SHADING DEVISES (INFORMATIVE)</a:t>
            </a:r>
          </a:p>
          <a:p>
            <a:pPr algn="ctr"/>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GRAPHIC REPRESENTATION OF 12 SHADING DEVICES, BOTH FIXED AND MECHANICALLY OPERATED   </a:t>
            </a: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40</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74154121"/>
      </p:ext>
    </p:extLst>
  </p:cSld>
  <p:clrMapOvr>
    <a:masterClrMapping/>
  </p:clrMapOvr>
  <p:transition spd="slow"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1706" y="0"/>
            <a:ext cx="11631706"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p:cNvSpPr txBox="1"/>
          <p:nvPr/>
        </p:nvSpPr>
        <p:spPr>
          <a:xfrm>
            <a:off x="2514600" y="2685872"/>
            <a:ext cx="7162800" cy="1200329"/>
          </a:xfrm>
          <a:prstGeom prst="rect">
            <a:avLst/>
          </a:prstGeom>
          <a:noFill/>
        </p:spPr>
        <p:txBody>
          <a:bodyPr wrap="square" rtlCol="0">
            <a:spAutoFit/>
          </a:bodyPr>
          <a:lstStyle/>
          <a:p>
            <a:pPr algn="ctr"/>
            <a:r>
              <a:rPr lang="en-US" sz="7200" b="1" dirty="0">
                <a:solidFill>
                  <a:srgbClr val="002060"/>
                </a:solidFill>
                <a:latin typeface="Century Gothic" panose="020B0502020202020204" pitchFamily="34" charset="0"/>
              </a:rPr>
              <a:t>QUESTIONS</a:t>
            </a:r>
          </a:p>
        </p:txBody>
      </p:sp>
      <p:sp>
        <p:nvSpPr>
          <p:cNvPr id="7" name="Slide Number Placeholder 1"/>
          <p:cNvSpPr txBox="1">
            <a:spLocks/>
          </p:cNvSpPr>
          <p:nvPr/>
        </p:nvSpPr>
        <p:spPr>
          <a:xfrm>
            <a:off x="11391237" y="6454775"/>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41</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62530188"/>
      </p:ext>
    </p:extLst>
  </p:cSld>
  <p:clrMapOvr>
    <a:masterClrMapping/>
  </p:clrMapOvr>
  <p:transition spd="slow"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1706" y="0"/>
            <a:ext cx="11779623"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Slide Number Placeholder 1"/>
          <p:cNvSpPr>
            <a:spLocks noGrp="1"/>
          </p:cNvSpPr>
          <p:nvPr>
            <p:ph type="sldNum" sz="quarter" idx="12"/>
          </p:nvPr>
        </p:nvSpPr>
        <p:spPr>
          <a:xfrm>
            <a:off x="11682488" y="6479228"/>
            <a:ext cx="282054" cy="365125"/>
          </a:xfrm>
        </p:spPr>
        <p:txBody>
          <a:bodyPr/>
          <a:lstStyle/>
          <a:p>
            <a:fld id="{DD4DE389-5791-4072-9875-E8740BF22665}" type="slidenum">
              <a:rPr lang="en-US" sz="1600" b="1" smtClean="0">
                <a:solidFill>
                  <a:schemeClr val="bg1"/>
                </a:solidFill>
                <a:latin typeface="Century Gothic" panose="020B0502020202020204" pitchFamily="34" charset="0"/>
              </a:rPr>
              <a:pPr/>
              <a:t>5</a:t>
            </a:fld>
            <a:endParaRPr lang="en-US" sz="1600" b="1" dirty="0">
              <a:solidFill>
                <a:schemeClr val="bg1"/>
              </a:solidFill>
              <a:latin typeface="Century Gothic" panose="020B0502020202020204" pitchFamily="34" charset="0"/>
            </a:endParaRPr>
          </a:p>
        </p:txBody>
      </p:sp>
      <p:sp>
        <p:nvSpPr>
          <p:cNvPr id="6" name="TextBox 5"/>
          <p:cNvSpPr txBox="1"/>
          <p:nvPr/>
        </p:nvSpPr>
        <p:spPr>
          <a:xfrm>
            <a:off x="640609" y="491822"/>
            <a:ext cx="10910783" cy="5940088"/>
          </a:xfrm>
          <a:prstGeom prst="rect">
            <a:avLst/>
          </a:prstGeom>
          <a:noFill/>
        </p:spPr>
        <p:txBody>
          <a:bodyPr wrap="square" rtlCol="0">
            <a:spAutoFit/>
          </a:bodyPr>
          <a:lstStyle/>
          <a:p>
            <a:pPr>
              <a:buClr>
                <a:srgbClr val="002060"/>
              </a:buClr>
            </a:pPr>
            <a:r>
              <a:rPr lang="en-US" sz="2000" b="1" dirty="0" smtClean="0">
                <a:solidFill>
                  <a:srgbClr val="002060"/>
                </a:solidFill>
                <a:latin typeface="Century Gothic" panose="020B0502020202020204" pitchFamily="34" charset="0"/>
              </a:rPr>
              <a:t>3.4 REGULATION D: PUBLIC SAFETY</a:t>
            </a:r>
          </a:p>
          <a:p>
            <a:endParaRPr lang="en-US" sz="2000" b="1" dirty="0" smtClean="0">
              <a:solidFill>
                <a:srgbClr val="002060"/>
              </a:solidFill>
              <a:latin typeface="Century Gothic" panose="020B0502020202020204" pitchFamily="34" charset="0"/>
            </a:endParaRPr>
          </a:p>
          <a:p>
            <a:r>
              <a:rPr lang="en-US" sz="2000" b="1" dirty="0" smtClean="0">
                <a:solidFill>
                  <a:srgbClr val="002060"/>
                </a:solidFill>
                <a:latin typeface="Century Gothic" panose="020B0502020202020204" pitchFamily="34" charset="0"/>
              </a:rPr>
              <a:t>3.4.1 Is compliance with this regulation applicable                            Yes               No</a:t>
            </a:r>
          </a:p>
          <a:p>
            <a:endParaRPr lang="en-US" sz="2000" b="1" dirty="0">
              <a:solidFill>
                <a:srgbClr val="002060"/>
              </a:solidFill>
              <a:latin typeface="Century Gothic" panose="020B0502020202020204" pitchFamily="34" charset="0"/>
            </a:endParaRPr>
          </a:p>
          <a:p>
            <a:r>
              <a:rPr lang="en-US" sz="2000" b="1" dirty="0" smtClean="0">
                <a:solidFill>
                  <a:srgbClr val="002060"/>
                </a:solidFill>
                <a:latin typeface="Century Gothic" panose="020B0502020202020204" pitchFamily="34" charset="0"/>
              </a:rPr>
              <a:t>3.4.2 Do changes in level comply with the requirements of sans 10400-D</a:t>
            </a:r>
          </a:p>
          <a:p>
            <a:r>
              <a:rPr lang="en-US" sz="2000" b="1" dirty="0" smtClean="0">
                <a:solidFill>
                  <a:srgbClr val="002060"/>
                </a:solidFill>
                <a:latin typeface="Century Gothic" panose="020B0502020202020204" pitchFamily="34" charset="0"/>
              </a:rPr>
              <a:t>                                                                           Not applicable             Yes               No</a:t>
            </a:r>
          </a:p>
          <a:p>
            <a:endParaRPr lang="en-US" sz="2000" b="1" dirty="0" smtClean="0">
              <a:solidFill>
                <a:srgbClr val="002060"/>
              </a:solidFill>
              <a:latin typeface="Century Gothic" panose="020B0502020202020204" pitchFamily="34" charset="0"/>
            </a:endParaRPr>
          </a:p>
          <a:p>
            <a:r>
              <a:rPr lang="en-US" sz="2000" b="1" dirty="0" smtClean="0">
                <a:solidFill>
                  <a:srgbClr val="002060"/>
                </a:solidFill>
                <a:latin typeface="Century Gothic" panose="020B0502020202020204" pitchFamily="34" charset="0"/>
              </a:rPr>
              <a:t>3.4.3 are there any barriers (balustrades etc.) To be provided          Yes               </a:t>
            </a:r>
            <a:r>
              <a:rPr lang="en-US" sz="2000" b="1" dirty="0">
                <a:solidFill>
                  <a:srgbClr val="002060"/>
                </a:solidFill>
                <a:latin typeface="Century Gothic" panose="020B0502020202020204" pitchFamily="34" charset="0"/>
              </a:rPr>
              <a:t>N</a:t>
            </a:r>
            <a:r>
              <a:rPr lang="en-US" sz="2000" b="1" dirty="0" smtClean="0">
                <a:solidFill>
                  <a:srgbClr val="002060"/>
                </a:solidFill>
                <a:latin typeface="Century Gothic" panose="020B0502020202020204" pitchFamily="34" charset="0"/>
              </a:rPr>
              <a:t>o</a:t>
            </a:r>
          </a:p>
          <a:p>
            <a:endParaRPr lang="en-US" sz="2000" b="1" dirty="0" smtClean="0">
              <a:solidFill>
                <a:srgbClr val="002060"/>
              </a:solidFill>
              <a:latin typeface="Century Gothic" panose="020B0502020202020204" pitchFamily="34" charset="0"/>
            </a:endParaRPr>
          </a:p>
          <a:p>
            <a:pPr marL="631825" indent="-174625" defTabSz="631825"/>
            <a:r>
              <a:rPr lang="en-US" sz="2000" b="1" dirty="0" smtClean="0">
                <a:solidFill>
                  <a:srgbClr val="002060"/>
                </a:solidFill>
                <a:latin typeface="Century Gothic" panose="020B0502020202020204" pitchFamily="34" charset="0"/>
              </a:rPr>
              <a:t>3.4.4 If yes to 3.4.3 please provide name of competent person who will be appointed to assess the structural integrity in terms of regulation B</a:t>
            </a:r>
          </a:p>
          <a:p>
            <a:pPr marL="631825"/>
            <a:r>
              <a:rPr lang="en-US" sz="2000" b="1" dirty="0" smtClean="0">
                <a:solidFill>
                  <a:srgbClr val="002060"/>
                </a:solidFill>
                <a:latin typeface="Century Gothic" panose="020B0502020202020204" pitchFamily="34" charset="0"/>
              </a:rPr>
              <a:t>Name of competent person (structures)………………………………..</a:t>
            </a:r>
          </a:p>
          <a:p>
            <a:pPr marL="631825"/>
            <a:r>
              <a:rPr lang="en-US" sz="2000" b="1" dirty="0" smtClean="0">
                <a:solidFill>
                  <a:srgbClr val="002060"/>
                </a:solidFill>
                <a:latin typeface="Century Gothic" panose="020B0502020202020204" pitchFamily="34" charset="0"/>
              </a:rPr>
              <a:t>Esca registration number………………………………………………….</a:t>
            </a:r>
          </a:p>
          <a:p>
            <a:endParaRPr lang="en-US" sz="2000" b="1" dirty="0" smtClean="0">
              <a:solidFill>
                <a:srgbClr val="002060"/>
              </a:solidFill>
              <a:latin typeface="Century Gothic" panose="020B0502020202020204" pitchFamily="34" charset="0"/>
            </a:endParaRPr>
          </a:p>
          <a:p>
            <a:r>
              <a:rPr lang="en-US" sz="2000" b="1" dirty="0" smtClean="0">
                <a:solidFill>
                  <a:srgbClr val="002060"/>
                </a:solidFill>
                <a:latin typeface="Century Gothic" panose="020B0502020202020204" pitchFamily="34" charset="0"/>
              </a:rPr>
              <a:t>3.4.5 do ramps and driveways comply with the requirements of sans 10400-D</a:t>
            </a:r>
          </a:p>
          <a:p>
            <a:r>
              <a:rPr lang="en-US" sz="2000" b="1" dirty="0" smtClean="0">
                <a:solidFill>
                  <a:srgbClr val="002060"/>
                </a:solidFill>
                <a:latin typeface="Century Gothic" panose="020B0502020202020204" pitchFamily="34" charset="0"/>
              </a:rPr>
              <a:t>                                                                              Not applicable           Yes              No</a:t>
            </a:r>
          </a:p>
          <a:p>
            <a:endParaRPr lang="en-US" sz="2000" b="1" dirty="0" smtClean="0">
              <a:solidFill>
                <a:srgbClr val="002060"/>
              </a:solidFill>
              <a:latin typeface="Century Gothic" panose="020B0502020202020204" pitchFamily="34" charset="0"/>
            </a:endParaRPr>
          </a:p>
          <a:p>
            <a:r>
              <a:rPr lang="en-US" sz="2000" b="1" dirty="0" smtClean="0">
                <a:solidFill>
                  <a:srgbClr val="002060"/>
                </a:solidFill>
                <a:latin typeface="Century Gothic" panose="020B0502020202020204" pitchFamily="34" charset="0"/>
              </a:rPr>
              <a:t>3.4.6 does the access to swimming pools comply with the requirements of sans 10400-D</a:t>
            </a:r>
          </a:p>
          <a:p>
            <a:r>
              <a:rPr lang="en-US" sz="2000" b="1" dirty="0" smtClean="0">
                <a:solidFill>
                  <a:srgbClr val="002060"/>
                </a:solidFill>
                <a:latin typeface="Century Gothic" panose="020B0502020202020204" pitchFamily="34" charset="0"/>
              </a:rPr>
              <a:t>                                                                              Not applicable           Yes              No</a:t>
            </a:r>
            <a:endParaRPr lang="en-US" sz="2000" b="1" dirty="0">
              <a:solidFill>
                <a:srgbClr val="002060"/>
              </a:solidFill>
              <a:latin typeface="Century Gothic" panose="020B0502020202020204" pitchFamily="34" charset="0"/>
            </a:endParaRPr>
          </a:p>
        </p:txBody>
      </p:sp>
      <p:grpSp>
        <p:nvGrpSpPr>
          <p:cNvPr id="7" name="Group 6"/>
          <p:cNvGrpSpPr/>
          <p:nvPr/>
        </p:nvGrpSpPr>
        <p:grpSpPr>
          <a:xfrm>
            <a:off x="9532020" y="1287036"/>
            <a:ext cx="1650403" cy="274320"/>
            <a:chOff x="9538371" y="1872631"/>
            <a:chExt cx="1650403" cy="274320"/>
          </a:xfrm>
        </p:grpSpPr>
        <p:sp>
          <p:nvSpPr>
            <p:cNvPr id="8" name="Rectangle 7"/>
            <p:cNvSpPr>
              <a:spLocks noChangeAspect="1"/>
            </p:cNvSpPr>
            <p:nvPr/>
          </p:nvSpPr>
          <p:spPr>
            <a:xfrm>
              <a:off x="9538371" y="1872631"/>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a:spLocks noChangeAspect="1"/>
            </p:cNvSpPr>
            <p:nvPr/>
          </p:nvSpPr>
          <p:spPr>
            <a:xfrm>
              <a:off x="10914454" y="1872631"/>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8208676" y="2214625"/>
            <a:ext cx="2973638" cy="306593"/>
            <a:chOff x="8208676" y="2053261"/>
            <a:chExt cx="2973638" cy="306593"/>
          </a:xfrm>
        </p:grpSpPr>
        <p:sp>
          <p:nvSpPr>
            <p:cNvPr id="11" name="Rectangle 10"/>
            <p:cNvSpPr>
              <a:spLocks noChangeAspect="1"/>
            </p:cNvSpPr>
            <p:nvPr/>
          </p:nvSpPr>
          <p:spPr>
            <a:xfrm>
              <a:off x="8208676" y="2085534"/>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9531911" y="2053261"/>
              <a:ext cx="1650403" cy="274320"/>
              <a:chOff x="9538371" y="1872631"/>
              <a:chExt cx="1650403" cy="274320"/>
            </a:xfrm>
          </p:grpSpPr>
          <p:sp>
            <p:nvSpPr>
              <p:cNvPr id="13" name="Rectangle 12"/>
              <p:cNvSpPr>
                <a:spLocks noChangeAspect="1"/>
              </p:cNvSpPr>
              <p:nvPr/>
            </p:nvSpPr>
            <p:spPr>
              <a:xfrm>
                <a:off x="9538371" y="1872631"/>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a:spLocks noChangeAspect="1"/>
              </p:cNvSpPr>
              <p:nvPr/>
            </p:nvSpPr>
            <p:spPr>
              <a:xfrm>
                <a:off x="10914454" y="1872631"/>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5" name="Group 14"/>
          <p:cNvGrpSpPr/>
          <p:nvPr/>
        </p:nvGrpSpPr>
        <p:grpSpPr>
          <a:xfrm>
            <a:off x="9544613" y="2803305"/>
            <a:ext cx="1650403" cy="274320"/>
            <a:chOff x="9538371" y="1872631"/>
            <a:chExt cx="1650403" cy="274320"/>
          </a:xfrm>
        </p:grpSpPr>
        <p:sp>
          <p:nvSpPr>
            <p:cNvPr id="16" name="Rectangle 15"/>
            <p:cNvSpPr>
              <a:spLocks noChangeAspect="1"/>
            </p:cNvSpPr>
            <p:nvPr/>
          </p:nvSpPr>
          <p:spPr>
            <a:xfrm>
              <a:off x="9538371" y="1872631"/>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a:spLocks noChangeAspect="1"/>
            </p:cNvSpPr>
            <p:nvPr/>
          </p:nvSpPr>
          <p:spPr>
            <a:xfrm>
              <a:off x="10914454" y="1872631"/>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8227348" y="5262526"/>
            <a:ext cx="2973638" cy="306593"/>
            <a:chOff x="8208676" y="2053261"/>
            <a:chExt cx="2973638" cy="306593"/>
          </a:xfrm>
        </p:grpSpPr>
        <p:sp>
          <p:nvSpPr>
            <p:cNvPr id="20" name="Rectangle 19"/>
            <p:cNvSpPr>
              <a:spLocks noChangeAspect="1"/>
            </p:cNvSpPr>
            <p:nvPr/>
          </p:nvSpPr>
          <p:spPr>
            <a:xfrm>
              <a:off x="8208676" y="2085534"/>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p:cNvGrpSpPr/>
            <p:nvPr/>
          </p:nvGrpSpPr>
          <p:grpSpPr>
            <a:xfrm>
              <a:off x="9531911" y="2053261"/>
              <a:ext cx="1650403" cy="274320"/>
              <a:chOff x="9538371" y="1872631"/>
              <a:chExt cx="1650403" cy="274320"/>
            </a:xfrm>
          </p:grpSpPr>
          <p:sp>
            <p:nvSpPr>
              <p:cNvPr id="22" name="Rectangle 21"/>
              <p:cNvSpPr>
                <a:spLocks noChangeAspect="1"/>
              </p:cNvSpPr>
              <p:nvPr/>
            </p:nvSpPr>
            <p:spPr>
              <a:xfrm>
                <a:off x="9538371" y="1872631"/>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a:spLocks noChangeAspect="1"/>
              </p:cNvSpPr>
              <p:nvPr/>
            </p:nvSpPr>
            <p:spPr>
              <a:xfrm>
                <a:off x="10914454" y="1872631"/>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4" name="Group 23"/>
          <p:cNvGrpSpPr/>
          <p:nvPr/>
        </p:nvGrpSpPr>
        <p:grpSpPr>
          <a:xfrm>
            <a:off x="8221378" y="6135938"/>
            <a:ext cx="2973638" cy="306593"/>
            <a:chOff x="8208676" y="2053261"/>
            <a:chExt cx="2973638" cy="306593"/>
          </a:xfrm>
        </p:grpSpPr>
        <p:sp>
          <p:nvSpPr>
            <p:cNvPr id="25" name="Rectangle 24"/>
            <p:cNvSpPr>
              <a:spLocks noChangeAspect="1"/>
            </p:cNvSpPr>
            <p:nvPr/>
          </p:nvSpPr>
          <p:spPr>
            <a:xfrm>
              <a:off x="8208676" y="2085534"/>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p:cNvGrpSpPr/>
            <p:nvPr/>
          </p:nvGrpSpPr>
          <p:grpSpPr>
            <a:xfrm>
              <a:off x="9531911" y="2053261"/>
              <a:ext cx="1650403" cy="274320"/>
              <a:chOff x="9538371" y="1872631"/>
              <a:chExt cx="1650403" cy="274320"/>
            </a:xfrm>
          </p:grpSpPr>
          <p:sp>
            <p:nvSpPr>
              <p:cNvPr id="27" name="Rectangle 26"/>
              <p:cNvSpPr>
                <a:spLocks noChangeAspect="1"/>
              </p:cNvSpPr>
              <p:nvPr/>
            </p:nvSpPr>
            <p:spPr>
              <a:xfrm>
                <a:off x="9538371" y="1872631"/>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a:spLocks noChangeAspect="1"/>
              </p:cNvSpPr>
              <p:nvPr/>
            </p:nvSpPr>
            <p:spPr>
              <a:xfrm>
                <a:off x="10914454" y="1872631"/>
                <a:ext cx="274320" cy="274320"/>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169317858"/>
      </p:ext>
    </p:extLst>
  </p:cSld>
  <p:clrMapOvr>
    <a:masterClrMapping/>
  </p:clrMapOvr>
  <p:transition spd="slow"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2" name="Slide Number Placeholder 1"/>
          <p:cNvSpPr>
            <a:spLocks noGrp="1"/>
          </p:cNvSpPr>
          <p:nvPr>
            <p:ph type="sldNum" sz="quarter" idx="12"/>
          </p:nvPr>
        </p:nvSpPr>
        <p:spPr>
          <a:xfrm>
            <a:off x="8534400" y="6492876"/>
            <a:ext cx="2133600" cy="365125"/>
          </a:xfrm>
        </p:spPr>
        <p:txBody>
          <a:bodyPr/>
          <a:lstStyle/>
          <a:p>
            <a:fld id="{DD4DE389-5791-4072-9875-E8740BF22665}" type="slidenum">
              <a:rPr lang="en-US" smtClean="0"/>
              <a:pPr/>
              <a:t>6</a:t>
            </a:fld>
            <a:endParaRPr lang="en-US" dirty="0"/>
          </a:p>
        </p:txBody>
      </p:sp>
      <p:sp>
        <p:nvSpPr>
          <p:cNvPr id="7" name="Rectangle 6"/>
          <p:cNvSpPr/>
          <p:nvPr/>
        </p:nvSpPr>
        <p:spPr>
          <a:xfrm>
            <a:off x="779929" y="2459504"/>
            <a:ext cx="10650071" cy="1938992"/>
          </a:xfrm>
          <a:prstGeom prst="rect">
            <a:avLst/>
          </a:prstGeom>
        </p:spPr>
        <p:txBody>
          <a:bodyPr wrap="square">
            <a:spAutoFit/>
          </a:bodyPr>
          <a:lstStyle/>
          <a:p>
            <a:r>
              <a:rPr lang="en-US" sz="2400" b="1" dirty="0">
                <a:solidFill>
                  <a:srgbClr val="002060"/>
                </a:solidFill>
                <a:latin typeface="Century Gothic" panose="020B0502020202020204" pitchFamily="34" charset="0"/>
              </a:rPr>
              <a:t>REGULATION E: DEMOLITION WORK </a:t>
            </a:r>
            <a:r>
              <a:rPr lang="en-US" sz="2400" b="1" dirty="0">
                <a:solidFill>
                  <a:srgbClr val="FF0000"/>
                </a:solidFill>
                <a:latin typeface="Century Gothic" panose="020B0502020202020204" pitchFamily="34" charset="0"/>
              </a:rPr>
              <a:t>(NEW INTRODUCTION)</a:t>
            </a:r>
          </a:p>
          <a:p>
            <a:endParaRPr lang="en-US" sz="2400" b="1" dirty="0">
              <a:solidFill>
                <a:srgbClr val="002060"/>
              </a:solidFill>
              <a:latin typeface="Century Gothic" panose="020B0502020202020204" pitchFamily="34" charset="0"/>
            </a:endParaRPr>
          </a:p>
          <a:p>
            <a:r>
              <a:rPr lang="en-US" sz="2400" b="1" dirty="0">
                <a:solidFill>
                  <a:srgbClr val="002060"/>
                </a:solidFill>
                <a:latin typeface="Century Gothic" panose="020B0502020202020204" pitchFamily="34" charset="0"/>
              </a:rPr>
              <a:t>REGULATION F: SITE OPERATIONS </a:t>
            </a:r>
            <a:r>
              <a:rPr lang="en-US" sz="2400" b="1" dirty="0">
                <a:solidFill>
                  <a:srgbClr val="FF0000"/>
                </a:solidFill>
                <a:latin typeface="Century Gothic" panose="020B0502020202020204" pitchFamily="34" charset="0"/>
              </a:rPr>
              <a:t>(CONSIDERABLY EXPANDED TO INCLUDE SUCH ITEMS AS PROTECTION OF PUBLIC, PREPARATION OF SITE, SOIL POISONING, UNREASONABLE LEVELS OF NOISE, DUST, ETC.)</a:t>
            </a:r>
          </a:p>
        </p:txBody>
      </p:sp>
      <p:sp>
        <p:nvSpPr>
          <p:cNvPr id="8"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latin typeface="Century Gothic" panose="020B0502020202020204" pitchFamily="34" charset="0"/>
              </a:rPr>
              <a:t>6</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57260329"/>
      </p:ext>
    </p:extLst>
  </p:cSld>
  <p:clrMapOvr>
    <a:masterClrMapping/>
  </p:clrMapOvr>
  <p:transition spd="slow"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52730"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THHE </a:t>
              </a:r>
              <a:endParaRPr lang="en-US" dirty="0"/>
            </a:p>
          </p:txBody>
        </p:sp>
      </p:grpSp>
      <p:sp>
        <p:nvSpPr>
          <p:cNvPr id="2" name="Slide Number Placeholder 1"/>
          <p:cNvSpPr>
            <a:spLocks noGrp="1"/>
          </p:cNvSpPr>
          <p:nvPr>
            <p:ph type="sldNum" sz="quarter" idx="12"/>
          </p:nvPr>
        </p:nvSpPr>
        <p:spPr>
          <a:xfrm>
            <a:off x="9736344" y="6454775"/>
            <a:ext cx="2133600" cy="365125"/>
          </a:xfrm>
        </p:spPr>
        <p:txBody>
          <a:bodyPr/>
          <a:lstStyle/>
          <a:p>
            <a:fld id="{DD4DE389-5791-4072-9875-E8740BF22665}" type="slidenum">
              <a:rPr lang="en-US" sz="1600" b="1" smtClean="0">
                <a:solidFill>
                  <a:schemeClr val="bg1"/>
                </a:solidFill>
                <a:latin typeface="Century Gothic" panose="020B0502020202020204" pitchFamily="34" charset="0"/>
              </a:rPr>
              <a:pPr/>
              <a:t>7</a:t>
            </a:fld>
            <a:endParaRPr lang="en-US" sz="1600" b="1" dirty="0">
              <a:solidFill>
                <a:schemeClr val="bg1"/>
              </a:solidFill>
              <a:latin typeface="Century Gothic" panose="020B0502020202020204" pitchFamily="34" charset="0"/>
            </a:endParaRPr>
          </a:p>
        </p:txBody>
      </p:sp>
      <p:grpSp>
        <p:nvGrpSpPr>
          <p:cNvPr id="8" name="Group 7"/>
          <p:cNvGrpSpPr/>
          <p:nvPr/>
        </p:nvGrpSpPr>
        <p:grpSpPr>
          <a:xfrm>
            <a:off x="477078" y="1298741"/>
            <a:ext cx="11251096" cy="4403339"/>
            <a:chOff x="477078" y="179823"/>
            <a:chExt cx="11251096" cy="4403339"/>
          </a:xfrm>
        </p:grpSpPr>
        <p:sp>
          <p:nvSpPr>
            <p:cNvPr id="6" name="TextBox 5"/>
            <p:cNvSpPr txBox="1"/>
            <p:nvPr/>
          </p:nvSpPr>
          <p:spPr>
            <a:xfrm>
              <a:off x="477078" y="179823"/>
              <a:ext cx="11251096" cy="1323439"/>
            </a:xfrm>
            <a:prstGeom prst="rect">
              <a:avLst/>
            </a:prstGeom>
            <a:noFill/>
          </p:spPr>
          <p:txBody>
            <a:bodyPr wrap="square" rtlCol="0">
              <a:spAutoFit/>
            </a:bodyPr>
            <a:lstStyle/>
            <a:p>
              <a:pPr algn="ctr"/>
              <a:r>
                <a:rPr lang="en-US" sz="2800" b="1" dirty="0" smtClean="0">
                  <a:solidFill>
                    <a:srgbClr val="002060"/>
                  </a:solidFill>
                  <a:latin typeface="Century Gothic" panose="020B0502020202020204" pitchFamily="34" charset="0"/>
                </a:rPr>
                <a:t>FORMS 2 &amp; 3</a:t>
              </a:r>
            </a:p>
            <a:p>
              <a:pPr algn="ctr"/>
              <a:endParaRPr lang="en-US" sz="2800" b="1" dirty="0" smtClean="0">
                <a:solidFill>
                  <a:srgbClr val="002060"/>
                </a:solidFill>
                <a:latin typeface="Century Gothic" panose="020B0502020202020204" pitchFamily="34" charset="0"/>
              </a:endParaRPr>
            </a:p>
            <a:p>
              <a:pPr algn="ctr"/>
              <a:r>
                <a:rPr lang="en-US" sz="2400" b="1" dirty="0" smtClean="0">
                  <a:solidFill>
                    <a:srgbClr val="002060"/>
                  </a:solidFill>
                  <a:latin typeface="Century Gothic" panose="020B0502020202020204" pitchFamily="34" charset="0"/>
                </a:rPr>
                <a:t>CONTENT BASICALLY THE SAME </a:t>
              </a:r>
              <a:r>
                <a:rPr lang="en-US" sz="2400" b="1" dirty="0" smtClean="0">
                  <a:solidFill>
                    <a:srgbClr val="FF0000"/>
                  </a:solidFill>
                  <a:latin typeface="Century Gothic" panose="020B0502020202020204" pitchFamily="34" charset="0"/>
                </a:rPr>
                <a:t>(JUST REFORMATTED)</a:t>
              </a:r>
              <a:endParaRPr lang="en-US" sz="2800" b="1" dirty="0" smtClean="0">
                <a:solidFill>
                  <a:srgbClr val="FF0000"/>
                </a:solidFill>
                <a:latin typeface="Century Gothic" panose="020B0502020202020204" pitchFamily="34" charset="0"/>
              </a:endParaRPr>
            </a:p>
          </p:txBody>
        </p:sp>
        <p:sp>
          <p:nvSpPr>
            <p:cNvPr id="7" name="TextBox 6"/>
            <p:cNvSpPr txBox="1"/>
            <p:nvPr/>
          </p:nvSpPr>
          <p:spPr>
            <a:xfrm>
              <a:off x="477078" y="2767280"/>
              <a:ext cx="11251096" cy="1815882"/>
            </a:xfrm>
            <a:prstGeom prst="rect">
              <a:avLst/>
            </a:prstGeom>
            <a:noFill/>
          </p:spPr>
          <p:txBody>
            <a:bodyPr wrap="square" rtlCol="0">
              <a:spAutoFit/>
            </a:bodyPr>
            <a:lstStyle/>
            <a:p>
              <a:pPr algn="ctr"/>
              <a:r>
                <a:rPr lang="en-US" sz="2800" b="1" dirty="0" smtClean="0">
                  <a:solidFill>
                    <a:srgbClr val="002060"/>
                  </a:solidFill>
                  <a:latin typeface="Century Gothic" panose="020B0502020202020204" pitchFamily="34" charset="0"/>
                </a:rPr>
                <a:t>FORM 4</a:t>
              </a:r>
            </a:p>
            <a:p>
              <a:pPr algn="ctr"/>
              <a:endParaRPr lang="en-US" sz="2800" b="1" dirty="0" smtClean="0">
                <a:solidFill>
                  <a:srgbClr val="002060"/>
                </a:solidFill>
                <a:latin typeface="Century Gothic" panose="020B0502020202020204" pitchFamily="34" charset="0"/>
              </a:endParaRPr>
            </a:p>
            <a:p>
              <a:pPr algn="ctr"/>
              <a:r>
                <a:rPr lang="en-US" sz="2400" b="1" dirty="0" smtClean="0">
                  <a:solidFill>
                    <a:srgbClr val="002060"/>
                  </a:solidFill>
                  <a:latin typeface="Century Gothic" panose="020B0502020202020204" pitchFamily="34" charset="0"/>
                </a:rPr>
                <a:t>CONTENT THE SAME </a:t>
              </a:r>
              <a:r>
                <a:rPr lang="en-US" sz="2400" b="1" dirty="0">
                  <a:solidFill>
                    <a:srgbClr val="FF0000"/>
                  </a:solidFill>
                  <a:latin typeface="Century Gothic" panose="020B0502020202020204" pitchFamily="34" charset="0"/>
                </a:rPr>
                <a:t>(JUST REFORMATTED)</a:t>
              </a:r>
            </a:p>
            <a:p>
              <a:pPr algn="ctr"/>
              <a:endParaRPr lang="en-US" sz="2800" b="1" dirty="0" smtClean="0">
                <a:solidFill>
                  <a:srgbClr val="002060"/>
                </a:solidFill>
                <a:latin typeface="Century Gothic" panose="020B0502020202020204" pitchFamily="34" charset="0"/>
              </a:endParaRPr>
            </a:p>
          </p:txBody>
        </p:sp>
      </p:grpSp>
    </p:spTree>
    <p:extLst>
      <p:ext uri="{BB962C8B-B14F-4D97-AF65-F5344CB8AC3E}">
        <p14:creationId xmlns:p14="http://schemas.microsoft.com/office/powerpoint/2010/main" val="267714323"/>
      </p:ext>
    </p:extLst>
  </p:cSld>
  <p:clrMapOvr>
    <a:masterClrMapping/>
  </p:clrMapOvr>
  <p:transition spd="slow"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153" y="0"/>
            <a:ext cx="11770521"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a:t>
              </a:r>
              <a:endParaRPr lang="en-US" dirty="0"/>
            </a:p>
          </p:txBody>
        </p:sp>
      </p:grpSp>
      <p:sp>
        <p:nvSpPr>
          <p:cNvPr id="2" name="Slide Number Placeholder 1"/>
          <p:cNvSpPr>
            <a:spLocks noGrp="1"/>
          </p:cNvSpPr>
          <p:nvPr>
            <p:ph type="sldNum" sz="quarter" idx="12"/>
          </p:nvPr>
        </p:nvSpPr>
        <p:spPr>
          <a:xfrm>
            <a:off x="9830944" y="6479228"/>
            <a:ext cx="2133600" cy="365125"/>
          </a:xfrm>
        </p:spPr>
        <p:txBody>
          <a:bodyPr/>
          <a:lstStyle/>
          <a:p>
            <a:fld id="{DD4DE389-5791-4072-9875-E8740BF22665}" type="slidenum">
              <a:rPr lang="en-US" sz="1600" b="1" smtClean="0">
                <a:solidFill>
                  <a:schemeClr val="bg1"/>
                </a:solidFill>
                <a:latin typeface="Century Gothic" panose="020B0502020202020204" pitchFamily="34" charset="0"/>
              </a:rPr>
              <a:pPr/>
              <a:t>8</a:t>
            </a:fld>
            <a:endParaRPr lang="en-US" sz="1600" b="1" dirty="0">
              <a:solidFill>
                <a:schemeClr val="bg1"/>
              </a:solidFill>
              <a:latin typeface="Century Gothic" panose="020B0502020202020204" pitchFamily="34" charset="0"/>
            </a:endParaRPr>
          </a:p>
        </p:txBody>
      </p:sp>
      <p:sp>
        <p:nvSpPr>
          <p:cNvPr id="8" name="TextBox 7"/>
          <p:cNvSpPr txBox="1"/>
          <p:nvPr/>
        </p:nvSpPr>
        <p:spPr>
          <a:xfrm>
            <a:off x="1060174" y="735955"/>
            <a:ext cx="10071651" cy="5016758"/>
          </a:xfrm>
          <a:prstGeom prst="rect">
            <a:avLst/>
          </a:prstGeom>
          <a:noFill/>
        </p:spPr>
        <p:txBody>
          <a:bodyPr wrap="square" rtlCol="0">
            <a:spAutoFit/>
          </a:bodyPr>
          <a:lstStyle/>
          <a:p>
            <a:pPr algn="ctr"/>
            <a:r>
              <a:rPr lang="en-US" sz="2800" b="1" dirty="0" smtClean="0">
                <a:solidFill>
                  <a:srgbClr val="002060"/>
                </a:solidFill>
                <a:latin typeface="Century Gothic" panose="020B0502020202020204" pitchFamily="34" charset="0"/>
              </a:rPr>
              <a:t>AMENDMENTS TO SANS 10400-B: STRUCTURAL DESIGN</a:t>
            </a:r>
          </a:p>
          <a:p>
            <a:pPr algn="ctr"/>
            <a:endParaRPr lang="en-US" sz="28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NORMATIVE REFERENCES:</a:t>
            </a:r>
          </a:p>
          <a:p>
            <a:pPr marL="1076325"/>
            <a:r>
              <a:rPr lang="en-US" sz="2400" b="1" dirty="0" smtClean="0">
                <a:solidFill>
                  <a:srgbClr val="002060"/>
                </a:solidFill>
                <a:latin typeface="Century Gothic" panose="020B0502020202020204" pitchFamily="34" charset="0"/>
              </a:rPr>
              <a:t>SANS 517 </a:t>
            </a:r>
            <a:r>
              <a:rPr lang="en-US" sz="2400" b="1" i="1" dirty="0" smtClean="0">
                <a:solidFill>
                  <a:srgbClr val="002060"/>
                </a:solidFill>
                <a:latin typeface="Century Gothic" panose="020B0502020202020204" pitchFamily="34" charset="0"/>
              </a:rPr>
              <a:t>LIGHT WEIGHT STEEL FRAME BUILDINGS</a:t>
            </a:r>
            <a:r>
              <a:rPr lang="en-US" sz="2400" b="1" i="1" dirty="0">
                <a:solidFill>
                  <a:srgbClr val="FF0000"/>
                </a:solidFill>
                <a:latin typeface="Century Gothic" panose="020B0502020202020204" pitchFamily="34" charset="0"/>
              </a:rPr>
              <a:t>(NEW) </a:t>
            </a:r>
            <a:endParaRPr lang="en-US" sz="2400" b="1" i="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DEFINITIONS</a:t>
            </a:r>
            <a:endParaRPr lang="en-US" sz="2400" b="1" dirty="0">
              <a:solidFill>
                <a:srgbClr val="002060"/>
              </a:solidFill>
              <a:latin typeface="Century Gothic" panose="020B0502020202020204" pitchFamily="34" charset="0"/>
            </a:endParaRPr>
          </a:p>
          <a:p>
            <a:pPr marL="1076325"/>
            <a:r>
              <a:rPr lang="en-US" sz="2400" b="1" dirty="0" smtClean="0">
                <a:solidFill>
                  <a:srgbClr val="002060"/>
                </a:solidFill>
                <a:latin typeface="Century Gothic" panose="020B0502020202020204" pitchFamily="34" charset="0"/>
              </a:rPr>
              <a:t>BARRIER: ALL WALLS, CURTAIN WALLS, PARTITIONS, BALUSTRADES </a:t>
            </a:r>
            <a:r>
              <a:rPr lang="en-US" sz="2400" b="1" smtClean="0">
                <a:solidFill>
                  <a:srgbClr val="002060"/>
                </a:solidFill>
                <a:latin typeface="Century Gothic" panose="020B0502020202020204" pitchFamily="34" charset="0"/>
              </a:rPr>
              <a:t>AND ALL GLAZED </a:t>
            </a:r>
            <a:r>
              <a:rPr lang="en-US" sz="2400" b="1" dirty="0" smtClean="0">
                <a:solidFill>
                  <a:srgbClr val="002060"/>
                </a:solidFill>
                <a:latin typeface="Century Gothic" panose="020B0502020202020204" pitchFamily="34" charset="0"/>
              </a:rPr>
              <a:t>AREAS, WHETHER PERMANENT OR TEMPORARY</a:t>
            </a:r>
            <a:r>
              <a:rPr lang="en-US" sz="2400" b="1" smtClean="0">
                <a:solidFill>
                  <a:srgbClr val="002060"/>
                </a:solidFill>
                <a:latin typeface="Century Gothic" panose="020B0502020202020204" pitchFamily="34" charset="0"/>
              </a:rPr>
              <a:t>, INTENDED TO </a:t>
            </a:r>
            <a:r>
              <a:rPr lang="en-US" sz="2400" b="1" dirty="0" smtClean="0">
                <a:solidFill>
                  <a:srgbClr val="002060"/>
                </a:solidFill>
                <a:latin typeface="Century Gothic" panose="020B0502020202020204" pitchFamily="34" charset="0"/>
              </a:rPr>
              <a:t>ACT AS A BARRIER TO PREVENT PEOPLE FROM FALLING </a:t>
            </a:r>
            <a:r>
              <a:rPr lang="en-US" sz="2400" b="1" dirty="0">
                <a:solidFill>
                  <a:srgbClr val="FF0000"/>
                </a:solidFill>
                <a:latin typeface="Century Gothic" panose="020B0502020202020204" pitchFamily="34" charset="0"/>
              </a:rPr>
              <a:t>(NEW)</a:t>
            </a:r>
            <a:endParaRPr lang="en-US" sz="2400" b="1" dirty="0" smtClean="0">
              <a:solidFill>
                <a:srgbClr val="002060"/>
              </a:solidFill>
              <a:latin typeface="Century Gothic" panose="020B0502020202020204" pitchFamily="34" charset="0"/>
            </a:endParaRP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REQUIREMENTS</a:t>
            </a:r>
          </a:p>
          <a:p>
            <a:pPr marL="1076325"/>
            <a:r>
              <a:rPr lang="en-US" sz="2400" b="1" dirty="0" smtClean="0">
                <a:solidFill>
                  <a:srgbClr val="002060"/>
                </a:solidFill>
                <a:latin typeface="Century Gothic" panose="020B0502020202020204" pitchFamily="34" charset="0"/>
              </a:rPr>
              <a:t>GENERAL: CLAUSE PERTAINING TO LIGHT WEIGHT STEEL FRAME BUILDINGS (SANS 517) </a:t>
            </a:r>
            <a:r>
              <a:rPr lang="en-US" sz="2400" b="1" dirty="0">
                <a:solidFill>
                  <a:srgbClr val="FF0000"/>
                </a:solidFill>
                <a:latin typeface="Century Gothic" panose="020B0502020202020204" pitchFamily="34" charset="0"/>
              </a:rPr>
              <a:t>(NEW) </a:t>
            </a:r>
            <a:endParaRPr lang="en-US" sz="2400" b="1" dirty="0" smtClean="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319555387"/>
      </p:ext>
    </p:extLst>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1705" y="0"/>
            <a:ext cx="11779623" cy="6858000"/>
            <a:chOff x="18197" y="0"/>
            <a:chExt cx="9144000" cy="6858000"/>
          </a:xfrm>
        </p:grpSpPr>
        <p:sp>
          <p:nvSpPr>
            <p:cNvPr id="4" name="Rectangle 3"/>
            <p:cNvSpPr/>
            <p:nvPr/>
          </p:nvSpPr>
          <p:spPr>
            <a:xfrm>
              <a:off x="18197"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70597" y="76200"/>
              <a:ext cx="8839200" cy="670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p:cNvSpPr txBox="1"/>
          <p:nvPr/>
        </p:nvSpPr>
        <p:spPr>
          <a:xfrm>
            <a:off x="618566" y="1351508"/>
            <a:ext cx="10945906" cy="4154984"/>
          </a:xfrm>
          <a:prstGeom prst="rect">
            <a:avLst/>
          </a:prstGeom>
          <a:noFill/>
        </p:spPr>
        <p:txBody>
          <a:bodyPr wrap="square" rtlCol="0">
            <a:spAutoFit/>
          </a:bodyPr>
          <a:lstStyle/>
          <a:p>
            <a:r>
              <a:rPr lang="en-US" sz="2400" b="1" dirty="0" smtClean="0">
                <a:solidFill>
                  <a:srgbClr val="002060"/>
                </a:solidFill>
                <a:latin typeface="Century Gothic" panose="020B0502020202020204" pitchFamily="34" charset="0"/>
              </a:rPr>
              <a:t>4.2 RATIONAL DESIGN AND RATIONAL ASSESSMENT</a:t>
            </a:r>
          </a:p>
          <a:p>
            <a:r>
              <a:rPr lang="en-US" sz="2400" b="1" dirty="0" smtClean="0">
                <a:solidFill>
                  <a:srgbClr val="002060"/>
                </a:solidFill>
                <a:latin typeface="Century Gothic" panose="020B0502020202020204" pitchFamily="34" charset="0"/>
              </a:rPr>
              <a:t> </a:t>
            </a:r>
          </a:p>
          <a:p>
            <a:r>
              <a:rPr lang="en-US" sz="2400" b="1" dirty="0" smtClean="0">
                <a:solidFill>
                  <a:srgbClr val="002060"/>
                </a:solidFill>
                <a:latin typeface="Century Gothic" panose="020B0502020202020204" pitchFamily="34" charset="0"/>
              </a:rPr>
              <a:t>4.2.1.1 BARRIERS TO HAVE A DESIGN WORKING LIFE OF 30 YEARS </a:t>
            </a:r>
            <a:r>
              <a:rPr lang="en-US" sz="2400" b="1" dirty="0" smtClean="0">
                <a:solidFill>
                  <a:srgbClr val="FF0000"/>
                </a:solidFill>
                <a:latin typeface="Century Gothic" panose="020B0502020202020204" pitchFamily="34" charset="0"/>
              </a:rPr>
              <a:t>(NEW)</a:t>
            </a:r>
          </a:p>
          <a:p>
            <a:endParaRPr lang="en-US" sz="2400" b="1" dirty="0" smtClean="0">
              <a:solidFill>
                <a:srgbClr val="002060"/>
              </a:solidFill>
              <a:latin typeface="Century Gothic" panose="020B0502020202020204" pitchFamily="34" charset="0"/>
            </a:endParaRPr>
          </a:p>
          <a:p>
            <a:pPr marL="1076325" indent="-1076325"/>
            <a:r>
              <a:rPr lang="en-US" sz="2400" b="1" dirty="0" smtClean="0">
                <a:solidFill>
                  <a:srgbClr val="002060"/>
                </a:solidFill>
                <a:latin typeface="Century Gothic" panose="020B0502020202020204" pitchFamily="34" charset="0"/>
              </a:rPr>
              <a:t>4.2.1.3 WIND LOADING: AMENDED TO ALIGN WITH REVISED TERMINOLOGY IN SANS 10160-3</a:t>
            </a: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4.2.1.5 </a:t>
            </a:r>
            <a:r>
              <a:rPr lang="en-US" sz="2400" b="1" dirty="0" smtClean="0">
                <a:solidFill>
                  <a:srgbClr val="FF0000"/>
                </a:solidFill>
                <a:latin typeface="Century Gothic" panose="020B0502020202020204" pitchFamily="34" charset="0"/>
              </a:rPr>
              <a:t>SANS 517 AND SANS 10082 ADDED</a:t>
            </a:r>
            <a:r>
              <a:rPr lang="en-US" sz="2400" b="1" dirty="0" smtClean="0">
                <a:solidFill>
                  <a:srgbClr val="002060"/>
                </a:solidFill>
                <a:latin typeface="Century Gothic" panose="020B0502020202020204" pitchFamily="34" charset="0"/>
              </a:rPr>
              <a:t> TO LIST OF DESIGN STANDARDS</a:t>
            </a:r>
          </a:p>
          <a:p>
            <a:endParaRPr lang="en-US" sz="2400" b="1" dirty="0" smtClean="0">
              <a:solidFill>
                <a:srgbClr val="002060"/>
              </a:solidFill>
              <a:latin typeface="Century Gothic" panose="020B0502020202020204" pitchFamily="34" charset="0"/>
            </a:endParaRPr>
          </a:p>
          <a:p>
            <a:r>
              <a:rPr lang="en-US" sz="2400" b="1" dirty="0" smtClean="0">
                <a:solidFill>
                  <a:srgbClr val="002060"/>
                </a:solidFill>
                <a:latin typeface="Century Gothic" panose="020B0502020202020204" pitchFamily="34" charset="0"/>
              </a:rPr>
              <a:t>TABLE 1: TITLE EXPANDED TO INCLUDE </a:t>
            </a:r>
            <a:r>
              <a:rPr lang="en-US" sz="2400" b="1" dirty="0" smtClean="0">
                <a:solidFill>
                  <a:srgbClr val="FF0000"/>
                </a:solidFill>
                <a:latin typeface="Century Gothic" panose="020B0502020202020204" pitchFamily="34" charset="0"/>
              </a:rPr>
              <a:t>DOMESTIC RESIDENCES</a:t>
            </a:r>
          </a:p>
          <a:p>
            <a:pPr marL="1250950"/>
            <a:r>
              <a:rPr lang="en-US" sz="2400" b="1" dirty="0" smtClean="0">
                <a:solidFill>
                  <a:srgbClr val="002060"/>
                </a:solidFill>
                <a:latin typeface="Century Gothic" panose="020B0502020202020204" pitchFamily="34" charset="0"/>
              </a:rPr>
              <a:t>ROOF ELEMENTS: </a:t>
            </a:r>
            <a:r>
              <a:rPr lang="en-US" sz="2400" b="1" dirty="0" smtClean="0">
                <a:solidFill>
                  <a:srgbClr val="FF0000"/>
                </a:solidFill>
                <a:latin typeface="Century Gothic" panose="020B0502020202020204" pitchFamily="34" charset="0"/>
              </a:rPr>
              <a:t>CANOPIES </a:t>
            </a:r>
            <a:r>
              <a:rPr lang="en-US" sz="2400" b="1" dirty="0" smtClean="0">
                <a:solidFill>
                  <a:srgbClr val="002060"/>
                </a:solidFill>
                <a:latin typeface="Century Gothic" panose="020B0502020202020204" pitchFamily="34" charset="0"/>
              </a:rPr>
              <a:t>INCLUDED UNDER LOCAL EFFECT</a:t>
            </a:r>
          </a:p>
        </p:txBody>
      </p:sp>
      <p:sp>
        <p:nvSpPr>
          <p:cNvPr id="7" name="Slide Number Placeholder 1"/>
          <p:cNvSpPr txBox="1">
            <a:spLocks/>
          </p:cNvSpPr>
          <p:nvPr/>
        </p:nvSpPr>
        <p:spPr>
          <a:xfrm>
            <a:off x="11522368" y="6492876"/>
            <a:ext cx="44217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latin typeface="Century Gothic" panose="020B0502020202020204" pitchFamily="34" charset="0"/>
              </a:rPr>
              <a:t>9</a:t>
            </a:r>
          </a:p>
        </p:txBody>
      </p:sp>
    </p:spTree>
    <p:extLst>
      <p:ext uri="{BB962C8B-B14F-4D97-AF65-F5344CB8AC3E}">
        <p14:creationId xmlns:p14="http://schemas.microsoft.com/office/powerpoint/2010/main" val="2191989426"/>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Category xmlns="c88c95d7-c677-4fb8-ae3a-09b92888576a"/>
    <TaxCatchAll xmlns="04f8aa70-7e56-4b6c-876e-82692cd4222e"/>
    <_dlc_DocId xmlns="04f8aa70-7e56-4b6c-876e-82692cd4222e">NRCS-1797567310-219</_dlc_DocId>
    <_dlc_DocIdUrl xmlns="04f8aa70-7e56-4b6c-876e-82692cd4222e">
      <Url>http://prod.nrcs.local/_layouts/15/DocIdRedir.aspx?ID=NRCS-1797567310-219</Url>
      <Description>NRCS-1797567310-219</Description>
    </_dlc_DocIdUrl>
    <Tag xmlns="c88c95d7-c677-4fb8-ae3a-09b92888576a">Form</Tag>
    <Business_x0020_Unit xmlns="04f8aa70-7e56-4b6c-876e-82692cd4222e" xsi:nil="true"/>
    <Year xmlns="c88c95d7-c677-4fb8-ae3a-09b92888576a" xsi:nil="true"/>
    <Quarter xmlns="c88c95d7-c677-4fb8-ae3a-09b92888576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88CAEA5109A8478A5F4AFD8FAB5222" ma:contentTypeVersion="11" ma:contentTypeDescription="Create a new document." ma:contentTypeScope="" ma:versionID="a4fc293570d8c46a6396a9901fcaba07">
  <xsd:schema xmlns:xsd="http://www.w3.org/2001/XMLSchema" xmlns:xs="http://www.w3.org/2001/XMLSchema" xmlns:p="http://schemas.microsoft.com/office/2006/metadata/properties" xmlns:ns1="http://schemas.microsoft.com/sharepoint/v3" xmlns:ns2="04f8aa70-7e56-4b6c-876e-82692cd4222e" xmlns:ns3="c88c95d7-c677-4fb8-ae3a-09b92888576a" targetNamespace="http://schemas.microsoft.com/office/2006/metadata/properties" ma:root="true" ma:fieldsID="849088bd431fe1cb27c964334881edf4" ns1:_="" ns2:_="" ns3:_="">
    <xsd:import namespace="http://schemas.microsoft.com/sharepoint/v3"/>
    <xsd:import namespace="04f8aa70-7e56-4b6c-876e-82692cd4222e"/>
    <xsd:import namespace="c88c95d7-c677-4fb8-ae3a-09b92888576a"/>
    <xsd:element name="properties">
      <xsd:complexType>
        <xsd:sequence>
          <xsd:element name="documentManagement">
            <xsd:complexType>
              <xsd:all>
                <xsd:element ref="ns1:PublishingStartDate" minOccurs="0"/>
                <xsd:element ref="ns1:PublishingExpirationDate" minOccurs="0"/>
                <xsd:element ref="ns2:SharedWithUsers" minOccurs="0"/>
                <xsd:element ref="ns3:Category" minOccurs="0"/>
                <xsd:element ref="ns2:TaxCatchAll" minOccurs="0"/>
                <xsd:element ref="ns2:_dlc_DocId" minOccurs="0"/>
                <xsd:element ref="ns2:_dlc_DocIdUrl" minOccurs="0"/>
                <xsd:element ref="ns2:_dlc_DocIdPersistId" minOccurs="0"/>
                <xsd:element ref="ns2:Business_x0020_Unit" minOccurs="0"/>
                <xsd:element ref="ns3:Tag" minOccurs="0"/>
                <xsd:element ref="ns3:Year" minOccurs="0"/>
                <xsd:element ref="ns3:Quarter"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f8aa70-7e56-4b6c-876e-82692cd4222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2" nillable="true" ma:displayName="Taxonomy Catch All Column" ma:hidden="true" ma:list="{c75ffc17-69a3-404d-9a64-3854396bdc4f}" ma:internalName="TaxCatchAll" ma:showField="CatchAllData" ma:web="04f8aa70-7e56-4b6c-876e-82692cd4222e">
      <xsd:complexType>
        <xsd:complexContent>
          <xsd:extension base="dms:MultiChoiceLookup">
            <xsd:sequence>
              <xsd:element name="Value" type="dms:Lookup" maxOccurs="unbounded" minOccurs="0" nillable="true"/>
            </xsd:sequence>
          </xsd:extension>
        </xsd:complexContent>
      </xsd:complex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Business_x0020_Unit" ma:index="16" nillable="true" ma:displayName="Business Unit" ma:format="Dropdown" ma:internalName="Business_x0020_Unit">
      <xsd:simpleType>
        <xsd:restriction base="dms:Choice">
          <xsd:enumeration value="Automotive"/>
          <xsd:enumeration value="Food and Associated Industries"/>
          <xsd:enumeration value="Legal Metrology"/>
          <xsd:enumeration value="Legal"/>
          <xsd:enumeration value="Human Resoure"/>
          <xsd:enumeration value="CMM"/>
          <xsd:enumeration value="Electrotech"/>
          <xsd:enumeration value="Internal Audit"/>
          <xsd:enumeration value="NBR"/>
          <xsd:enumeration value="RRD"/>
        </xsd:restriction>
      </xsd:simple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8c95d7-c677-4fb8-ae3a-09b92888576a" elementFormDefault="qualified">
    <xsd:import namespace="http://schemas.microsoft.com/office/2006/documentManagement/types"/>
    <xsd:import namespace="http://schemas.microsoft.com/office/infopath/2007/PartnerControls"/>
    <xsd:element name="Category" ma:index="11" nillable="true" ma:displayName="Category" ma:internalName="Category">
      <xsd:complexType>
        <xsd:complexContent>
          <xsd:extension base="dms:MultiChoice">
            <xsd:sequence>
              <xsd:element name="Value" maxOccurs="unbounded" minOccurs="0" nillable="true">
                <xsd:simpleType>
                  <xsd:restriction base="dms:Choice">
                    <xsd:enumeration value="Motorcycle"/>
                    <xsd:enumeration value="Load Bodies"/>
                    <xsd:enumeration value="Tractors"/>
                    <xsd:enumeration value="O3/O4 Vehicle Homologation"/>
                    <xsd:enumeration value="O1/O2 Vehicle Homologation"/>
                    <xsd:enumeration value="N2/N3 vehicle Homologation"/>
                    <xsd:enumeration value="N1 Vehicle Homologation"/>
                    <xsd:enumeration value="M2/M3 Vehicle Homologation"/>
                    <xsd:enumeration value="M1 Vehicle Homologation"/>
                    <xsd:enumeration value="General"/>
                    <xsd:enumeration value="Approval Requirements"/>
                  </xsd:restriction>
                </xsd:simpleType>
              </xsd:element>
            </xsd:sequence>
          </xsd:extension>
        </xsd:complexContent>
      </xsd:complexType>
    </xsd:element>
    <xsd:element name="Tag" ma:index="17" nillable="true" ma:displayName="Tag" ma:default="Form" ma:format="Dropdown" ma:internalName="Tag">
      <xsd:simpleType>
        <xsd:restriction base="dms:Choice">
          <xsd:enumeration value="Form"/>
          <xsd:enumeration value="General"/>
        </xsd:restriction>
      </xsd:simpleType>
    </xsd:element>
    <xsd:element name="Year" ma:index="18" nillable="true" ma:displayName="Year" ma:internalName="Year" ma:percentage="FALSE">
      <xsd:simpleType>
        <xsd:restriction base="dms:Number"/>
      </xsd:simpleType>
    </xsd:element>
    <xsd:element name="Quarter" ma:index="19" nillable="true" ma:displayName="Quarter" ma:internalName="Quarter" ma:percentage="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E15BB47-CB9C-460C-AEA7-00545FC3148D}"/>
</file>

<file path=customXml/itemProps2.xml><?xml version="1.0" encoding="utf-8"?>
<ds:datastoreItem xmlns:ds="http://schemas.openxmlformats.org/officeDocument/2006/customXml" ds:itemID="{89A15C84-24FC-4C15-8CEB-515F585D660D}"/>
</file>

<file path=customXml/itemProps3.xml><?xml version="1.0" encoding="utf-8"?>
<ds:datastoreItem xmlns:ds="http://schemas.openxmlformats.org/officeDocument/2006/customXml" ds:itemID="{A47EC9A9-35A4-4FD1-B03A-6A22BF28632C}"/>
</file>

<file path=customXml/itemProps4.xml><?xml version="1.0" encoding="utf-8"?>
<ds:datastoreItem xmlns:ds="http://schemas.openxmlformats.org/officeDocument/2006/customXml" ds:itemID="{0F064F0A-ECBD-450E-A373-88A5DFCC0254}"/>
</file>

<file path=docProps/app.xml><?xml version="1.0" encoding="utf-8"?>
<Properties xmlns="http://schemas.openxmlformats.org/officeDocument/2006/extended-properties" xmlns:vt="http://schemas.openxmlformats.org/officeDocument/2006/docPropsVTypes">
  <TotalTime>2167</TotalTime>
  <Words>1956</Words>
  <Application>Microsoft Office PowerPoint</Application>
  <PresentationFormat>Widescreen</PresentationFormat>
  <Paragraphs>419</Paragraphs>
  <Slides>42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Calibri Light</vt:lpstr>
      <vt:lpstr>Century Gothic</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White</dc:creator>
  <cp:lastModifiedBy>Semakaleng Masilo</cp:lastModifiedBy>
  <cp:revision>183</cp:revision>
  <dcterms:created xsi:type="dcterms:W3CDTF">2019-11-11T09:10:18Z</dcterms:created>
  <dcterms:modified xsi:type="dcterms:W3CDTF">2019-11-22T08:53:41Z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0x0101004F88CAEA5109A8478A5F4AFD8FAB5222</vt:lpwstr>
  </property>
  <property fmtid="{D5CDD505-2E9C-101B-9397-08002B2CF9AE}" pid="3" name="_dlc_DocIdItemGuid">
    <vt:lpwstr>983e85f5-46d9-40b8-8d04-47b9c710c163</vt:lpwstr>
  </property>
</Properties>
</file>