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wmf" ContentType="image/x-wmf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6" r:id="rId1"/>
  </p:sldMasterIdLst>
  <p:notesMasterIdLst>
    <p:notesMasterId r:id="rId91"/>
  </p:notesMasterIdLst>
  <p:sldIdLst>
    <p:sldId id="1040" r:id="rId2"/>
    <p:sldId id="761" r:id="rId3"/>
    <p:sldId id="1022" r:id="rId4"/>
    <p:sldId id="1046" r:id="rId5"/>
    <p:sldId id="1037" r:id="rId6"/>
    <p:sldId id="1038" r:id="rId7"/>
    <p:sldId id="1039" r:id="rId8"/>
    <p:sldId id="691" r:id="rId9"/>
    <p:sldId id="353" r:id="rId10"/>
    <p:sldId id="394" r:id="rId11"/>
    <p:sldId id="767" r:id="rId12"/>
    <p:sldId id="511" r:id="rId13"/>
    <p:sldId id="1051" r:id="rId14"/>
    <p:sldId id="760" r:id="rId15"/>
    <p:sldId id="1043" r:id="rId16"/>
    <p:sldId id="592" r:id="rId17"/>
    <p:sldId id="673" r:id="rId18"/>
    <p:sldId id="589" r:id="rId19"/>
    <p:sldId id="786" r:id="rId20"/>
    <p:sldId id="787" r:id="rId21"/>
    <p:sldId id="1035" r:id="rId22"/>
    <p:sldId id="1026" r:id="rId23"/>
    <p:sldId id="1036" r:id="rId24"/>
    <p:sldId id="959" r:id="rId25"/>
    <p:sldId id="1047" r:id="rId26"/>
    <p:sldId id="583" r:id="rId27"/>
    <p:sldId id="885" r:id="rId28"/>
    <p:sldId id="883" r:id="rId29"/>
    <p:sldId id="1027" r:id="rId30"/>
    <p:sldId id="1028" r:id="rId31"/>
    <p:sldId id="692" r:id="rId32"/>
    <p:sldId id="586" r:id="rId33"/>
    <p:sldId id="920" r:id="rId34"/>
    <p:sldId id="892" r:id="rId35"/>
    <p:sldId id="795" r:id="rId36"/>
    <p:sldId id="427" r:id="rId37"/>
    <p:sldId id="700" r:id="rId38"/>
    <p:sldId id="780" r:id="rId39"/>
    <p:sldId id="890" r:id="rId40"/>
    <p:sldId id="876" r:id="rId41"/>
    <p:sldId id="887" r:id="rId42"/>
    <p:sldId id="613" r:id="rId43"/>
    <p:sldId id="1042" r:id="rId44"/>
    <p:sldId id="525" r:id="rId45"/>
    <p:sldId id="931" r:id="rId46"/>
    <p:sldId id="781" r:id="rId47"/>
    <p:sldId id="1045" r:id="rId48"/>
    <p:sldId id="901" r:id="rId49"/>
    <p:sldId id="1044" r:id="rId50"/>
    <p:sldId id="913" r:id="rId51"/>
    <p:sldId id="894" r:id="rId52"/>
    <p:sldId id="667" r:id="rId53"/>
    <p:sldId id="804" r:id="rId54"/>
    <p:sldId id="938" r:id="rId55"/>
    <p:sldId id="1005" r:id="rId56"/>
    <p:sldId id="1001" r:id="rId57"/>
    <p:sldId id="935" r:id="rId58"/>
    <p:sldId id="936" r:id="rId59"/>
    <p:sldId id="937" r:id="rId60"/>
    <p:sldId id="745" r:id="rId61"/>
    <p:sldId id="559" r:id="rId62"/>
    <p:sldId id="615" r:id="rId63"/>
    <p:sldId id="616" r:id="rId64"/>
    <p:sldId id="617" r:id="rId65"/>
    <p:sldId id="846" r:id="rId66"/>
    <p:sldId id="911" r:id="rId67"/>
    <p:sldId id="908" r:id="rId68"/>
    <p:sldId id="793" r:id="rId69"/>
    <p:sldId id="918" r:id="rId70"/>
    <p:sldId id="1030" r:id="rId71"/>
    <p:sldId id="807" r:id="rId72"/>
    <p:sldId id="600" r:id="rId73"/>
    <p:sldId id="1048" r:id="rId74"/>
    <p:sldId id="572" r:id="rId75"/>
    <p:sldId id="839" r:id="rId76"/>
    <p:sldId id="838" r:id="rId77"/>
    <p:sldId id="548" r:id="rId78"/>
    <p:sldId id="805" r:id="rId79"/>
    <p:sldId id="826" r:id="rId80"/>
    <p:sldId id="1032" r:id="rId81"/>
    <p:sldId id="602" r:id="rId82"/>
    <p:sldId id="1034" r:id="rId83"/>
    <p:sldId id="764" r:id="rId84"/>
    <p:sldId id="753" r:id="rId85"/>
    <p:sldId id="1049" r:id="rId86"/>
    <p:sldId id="1050" r:id="rId87"/>
    <p:sldId id="932" r:id="rId88"/>
    <p:sldId id="1018" r:id="rId89"/>
    <p:sldId id="1052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31" autoAdjust="0"/>
    <p:restoredTop sz="86251" autoAdjust="0"/>
  </p:normalViewPr>
  <p:slideViewPr>
    <p:cSldViewPr snapToGrid="0">
      <p:cViewPr varScale="1">
        <p:scale>
          <a:sx n="64" d="100"/>
          <a:sy n="64" d="100"/>
        </p:scale>
        <p:origin x="828" y="66"/>
      </p:cViewPr>
      <p:guideLst/>
    </p:cSldViewPr>
  </p:slideViewPr>
  <p:outlineViewPr>
    <p:cViewPr>
      <p:scale>
        <a:sx n="33" d="100"/>
        <a:sy n="33" d="100"/>
      </p:scale>
      <p:origin x="0" y="-28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99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Relationship Id="rId98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036C0-6A5D-4A3B-98A3-97ADE39E26E1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1416D-055E-44A8-ADE5-402983A46B6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69819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D6A643A-37CE-4D40-8AFC-2528FFFE42CF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5288" y="684213"/>
            <a:ext cx="6067425" cy="34131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98" y="4324905"/>
            <a:ext cx="5048206" cy="409827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0852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6000" cy="3430587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347"/>
            <a:ext cx="5029200" cy="42219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Diagram shows yield available, at 1:50 year assurance of supply, which is only the practically and economically usable portion of the MAR at current development levels and with water infrastructure (dams) as existed in year 2000.</a:t>
            </a:r>
          </a:p>
          <a:p>
            <a:endParaRPr lang="en-US" altLang="en-US"/>
          </a:p>
          <a:p>
            <a:r>
              <a:rPr lang="en-US" altLang="en-US"/>
              <a:t>Requirements for the ecological Reserve (which needs to remain in the rivers) already allowed for. Thus "water available" after providing for Reserve.</a:t>
            </a:r>
          </a:p>
          <a:p>
            <a:endParaRPr lang="en-US" altLang="en-US"/>
          </a:p>
          <a:p>
            <a:r>
              <a:rPr lang="en-US" altLang="en-US"/>
              <a:t>OBSERVATIONS</a:t>
            </a:r>
          </a:p>
          <a:p>
            <a:r>
              <a:rPr lang="en-US" altLang="en-US"/>
              <a:t>    Dominance of surface water (± 80 %).</a:t>
            </a:r>
          </a:p>
          <a:p>
            <a:r>
              <a:rPr lang="en-US" altLang="en-US"/>
              <a:t>    Re-use of return flows greater than groundwater use.</a:t>
            </a:r>
          </a:p>
          <a:p>
            <a:r>
              <a:rPr lang="en-US" altLang="en-US"/>
              <a:t>    (Return flows to ocean not included).</a:t>
            </a:r>
          </a:p>
          <a:p>
            <a:r>
              <a:rPr lang="en-US" altLang="en-US"/>
              <a:t>    80 % of water from 20 % of land area in south east of  country.</a:t>
            </a:r>
          </a:p>
          <a:p>
            <a:r>
              <a:rPr lang="en-US" altLang="en-US"/>
              <a:t>    Large transfers into drier areas.</a:t>
            </a:r>
          </a:p>
          <a:p>
            <a:endParaRPr lang="en-US" altLang="en-US"/>
          </a:p>
          <a:p>
            <a:r>
              <a:rPr lang="en-US" altLang="en-US"/>
              <a:t>"Transfers" to Lower Vaal, Lower Orange are releases along river from upstream.</a:t>
            </a:r>
          </a:p>
          <a:p>
            <a:endParaRPr lang="en-US" altLang="en-US"/>
          </a:p>
          <a:p>
            <a:r>
              <a:rPr lang="en-US" altLang="en-US"/>
              <a:t>NOTE: Yields given at standardised 98% assurance of supply (or 1 in 50 year risk of failure).</a:t>
            </a:r>
          </a:p>
        </p:txBody>
      </p:sp>
    </p:spTree>
    <p:extLst>
      <p:ext uri="{BB962C8B-B14F-4D97-AF65-F5344CB8AC3E}">
        <p14:creationId xmlns:p14="http://schemas.microsoft.com/office/powerpoint/2010/main" val="3646283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ZA" altLang="en-US" dirty="0">
                <a:ea typeface="ＭＳ Ｐゴシック" pitchFamily="34" charset="-128"/>
              </a:rPr>
              <a:t>South Africa is still heavily reliant of surface water and</a:t>
            </a:r>
            <a:r>
              <a:rPr lang="en-ZA" altLang="en-US" baseline="0" dirty="0">
                <a:ea typeface="ＭＳ Ｐゴシック" pitchFamily="34" charset="-128"/>
              </a:rPr>
              <a:t> its development </a:t>
            </a:r>
            <a:endParaRPr lang="en-ZA" alt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ZA" alt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ZA" altLang="en-US" dirty="0">
                <a:ea typeface="ＭＳ Ｐゴシック" pitchFamily="34" charset="-128"/>
              </a:rPr>
              <a:t>Ground water reflects</a:t>
            </a:r>
            <a:r>
              <a:rPr lang="en-ZA" altLang="en-US" baseline="0" dirty="0">
                <a:ea typeface="ＭＳ Ｐゴシック" pitchFamily="34" charset="-128"/>
              </a:rPr>
              <a:t> 9% use and is under utilised, under valued and not well managed.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ZA" altLang="en-US" baseline="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ZA" altLang="en-US" dirty="0">
                <a:ea typeface="ＭＳ Ｐゴシック" pitchFamily="34" charset="-128"/>
              </a:rPr>
              <a:t> At 14% re-use is already a major</a:t>
            </a:r>
            <a:r>
              <a:rPr lang="en-ZA" altLang="en-US" baseline="0" dirty="0">
                <a:ea typeface="ＭＳ Ｐゴシック" pitchFamily="34" charset="-128"/>
              </a:rPr>
              <a:t> component of the water mix albeit mostly indirectly. Direct re-use especially in the coastal areas must be encouraged </a:t>
            </a:r>
            <a:endParaRPr lang="en-ZA" alt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ZA" altLang="en-US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ZA" altLang="en-US" dirty="0">
                <a:ea typeface="ＭＳ Ｐゴシック" pitchFamily="34" charset="-128"/>
              </a:rPr>
              <a:t>There is a large scope of increasing</a:t>
            </a:r>
            <a:r>
              <a:rPr lang="en-ZA" altLang="en-US" baseline="0" dirty="0">
                <a:ea typeface="ＭＳ Ｐゴシック" pitchFamily="34" charset="-128"/>
              </a:rPr>
              <a:t> d</a:t>
            </a:r>
            <a:r>
              <a:rPr lang="en-ZA" altLang="en-US" dirty="0">
                <a:ea typeface="ＭＳ Ｐゴシック" pitchFamily="34" charset="-128"/>
              </a:rPr>
              <a:t>esalination  which is currently at less than  1%. Inland measures are in place to desalinate acid</a:t>
            </a:r>
            <a:r>
              <a:rPr lang="en-ZA" altLang="en-US" baseline="0" dirty="0">
                <a:ea typeface="ＭＳ Ｐゴシック" pitchFamily="34" charset="-128"/>
              </a:rPr>
              <a:t> mine water</a:t>
            </a:r>
            <a:r>
              <a:rPr lang="en-ZA" altLang="en-US" dirty="0">
                <a:ea typeface="ＭＳ Ｐゴシック" pitchFamily="34" charset="-128"/>
              </a:rPr>
              <a:t> and brackish water</a:t>
            </a:r>
            <a:r>
              <a:rPr lang="en-ZA" altLang="en-US" baseline="0" dirty="0">
                <a:ea typeface="ＭＳ Ｐゴシック" pitchFamily="34" charset="-128"/>
              </a:rPr>
              <a:t> resources whilst coastal areas have an opportunity to desalinate sea water.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ZA" altLang="en-US" baseline="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ZA" altLang="en-US" baseline="0" dirty="0">
                <a:ea typeface="ＭＳ Ｐゴシック" pitchFamily="34" charset="-128"/>
              </a:rPr>
              <a:t>We are obliged to apply and improve integrated water resource management to ensure continued water security</a:t>
            </a:r>
            <a:endParaRPr lang="en-ZA" altLang="en-US" dirty="0">
              <a:ea typeface="ＭＳ Ｐゴシック" pitchFamily="34" charset="-128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99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BF08893-A924-4422-967A-0873F0ABFB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B89DFD-2789-47D7-9256-73456F139F58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874946" name="Rectangle 2">
            <a:extLst>
              <a:ext uri="{FF2B5EF4-FFF2-40B4-BE49-F238E27FC236}">
                <a16:creationId xmlns:a16="http://schemas.microsoft.com/office/drawing/2014/main" id="{6994102D-0788-4C87-98F3-48559F99E7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2388" y="736600"/>
            <a:ext cx="6569075" cy="3695700"/>
          </a:xfrm>
          <a:ln/>
        </p:spPr>
      </p:sp>
      <p:sp>
        <p:nvSpPr>
          <p:cNvPr id="1874947" name="Rectangle 3">
            <a:extLst>
              <a:ext uri="{FF2B5EF4-FFF2-40B4-BE49-F238E27FC236}">
                <a16:creationId xmlns:a16="http://schemas.microsoft.com/office/drawing/2014/main" id="{EBBA95DD-13D5-4682-87F6-B584769854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9000" y="4678363"/>
            <a:ext cx="4891088" cy="1976437"/>
          </a:xfrm>
        </p:spPr>
        <p:txBody>
          <a:bodyPr/>
          <a:lstStyle/>
          <a:p>
            <a:r>
              <a:rPr lang="en-US" altLang="en-US"/>
              <a:t>A CLOSER LOOK AT THE CROCODILE WEST AND MARICO WMA:</a:t>
            </a:r>
          </a:p>
          <a:p>
            <a:endParaRPr lang="en-US" altLang="en-US"/>
          </a:p>
          <a:p>
            <a:r>
              <a:rPr lang="en-US" altLang="en-US"/>
              <a:t>Nearly half of available water from transfers in</a:t>
            </a:r>
          </a:p>
          <a:p>
            <a:endParaRPr lang="en-US" altLang="en-US"/>
          </a:p>
          <a:p>
            <a:r>
              <a:rPr lang="en-US" altLang="en-US"/>
              <a:t>Close to 30 % from return flows which become available for re-use</a:t>
            </a:r>
          </a:p>
          <a:p>
            <a:r>
              <a:rPr lang="en-US" altLang="en-US"/>
              <a:t>(mainly originating from transfers).</a:t>
            </a:r>
          </a:p>
          <a:p>
            <a:endParaRPr lang="en-US" altLang="en-US"/>
          </a:p>
          <a:p>
            <a:r>
              <a:rPr lang="en-US" altLang="en-US"/>
              <a:t>Local natural resources within WMA less than 25 %.</a:t>
            </a:r>
          </a:p>
        </p:txBody>
      </p:sp>
    </p:spTree>
    <p:extLst>
      <p:ext uri="{BB962C8B-B14F-4D97-AF65-F5344CB8AC3E}">
        <p14:creationId xmlns:p14="http://schemas.microsoft.com/office/powerpoint/2010/main" val="839031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4213"/>
            <a:ext cx="6096000" cy="3430587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508" y="4342450"/>
            <a:ext cx="5028986" cy="46041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ON NATIONAL SCALE: Still a small surplus for the country. However, national total alone can be misleading because average does not show regional and local surpluses and/or deficits.</a:t>
            </a:r>
          </a:p>
          <a:p>
            <a:r>
              <a:rPr lang="en-US" altLang="en-US">
                <a:ea typeface="ＭＳ Ｐゴシック" pitchFamily="34" charset="-128"/>
              </a:rPr>
              <a:t>Note: Reserve quantity is included in the requirements.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Some WMAs in surplus (e.g. Upper Orange, Mzimvubu to Keiskamma)</a:t>
            </a:r>
          </a:p>
          <a:p>
            <a:r>
              <a:rPr lang="en-US" altLang="en-US">
                <a:ea typeface="ＭＳ Ｐゴシック" pitchFamily="34" charset="-128"/>
              </a:rPr>
              <a:t>Some WMAs in deficits (e.g. Mvoti to Umzimkulu, Berg).</a:t>
            </a:r>
          </a:p>
          <a:p>
            <a:r>
              <a:rPr lang="en-US" altLang="en-US">
                <a:ea typeface="ＭＳ Ｐゴシック" pitchFamily="34" charset="-128"/>
              </a:rPr>
              <a:t>Total RSA in surplus, however:</a:t>
            </a:r>
          </a:p>
          <a:p>
            <a:r>
              <a:rPr lang="en-US" altLang="en-US">
                <a:ea typeface="ＭＳ Ｐゴシック" pitchFamily="34" charset="-128"/>
              </a:rPr>
              <a:t>	11 WMAs in deficits in 2000</a:t>
            </a:r>
          </a:p>
          <a:p>
            <a:r>
              <a:rPr lang="en-US" altLang="en-US">
                <a:ea typeface="ＭＳ Ｐゴシック" pitchFamily="34" charset="-128"/>
              </a:rPr>
              <a:t>	8 WMAs in surplus in 2000</a:t>
            </a:r>
          </a:p>
          <a:p>
            <a:r>
              <a:rPr lang="en-US" altLang="en-US">
                <a:ea typeface="ＭＳ Ｐゴシック" pitchFamily="34" charset="-128"/>
              </a:rPr>
              <a:t>Important to note that the balances include the Reserve.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Further imbalances within WMAs, also within sub-areas.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BACKGROUND ONLY, SHOULD THE QUESTION BE ASKED: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   Upper Vaal shows surplus, based on assuming maximum transfer capacity</a:t>
            </a:r>
          </a:p>
          <a:p>
            <a:r>
              <a:rPr lang="en-US" altLang="en-US">
                <a:ea typeface="ＭＳ Ｐゴシック" pitchFamily="34" charset="-128"/>
              </a:rPr>
              <a:t>   In practice, however, only transfer water as needed.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TO PRESENTER: Do not spend too much time on this diagram, rather focus on "The Future“.</a:t>
            </a:r>
          </a:p>
        </p:txBody>
      </p:sp>
    </p:spTree>
    <p:extLst>
      <p:ext uri="{BB962C8B-B14F-4D97-AF65-F5344CB8AC3E}">
        <p14:creationId xmlns:p14="http://schemas.microsoft.com/office/powerpoint/2010/main" val="1211767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ON NATIONAL SCALE: Still a small surplus for the country. However, national total alone can be misleading because average does not show regional and local surpluses and/or deficits.</a:t>
            </a:r>
          </a:p>
          <a:p>
            <a:r>
              <a:rPr lang="en-US" altLang="en-US">
                <a:ea typeface="ＭＳ Ｐゴシック" pitchFamily="34" charset="-128"/>
              </a:rPr>
              <a:t>Note: Reserve quantity is included in the requirements.</a:t>
            </a:r>
          </a:p>
          <a:p>
            <a:endParaRPr lang="en-US" altLang="en-US">
              <a:ea typeface="ＭＳ Ｐゴシック" pitchFamily="34" charset="-128"/>
            </a:endParaRPr>
          </a:p>
          <a:p>
            <a:r>
              <a:rPr lang="en-US" altLang="en-US">
                <a:ea typeface="ＭＳ Ｐゴシック" pitchFamily="34" charset="-128"/>
              </a:rPr>
              <a:t>Some WMAs in surplus (e.g. Upper Orange, Mzimvubu to Keiskamma)</a:t>
            </a:r>
          </a:p>
          <a:p>
            <a:r>
              <a:rPr lang="en-US" altLang="en-US">
                <a:ea typeface="ＭＳ Ｐゴシック" pitchFamily="34" charset="-128"/>
              </a:rPr>
              <a:t>Some WMAs in deficits (e.g. Mvoti to Umzimkulu, Berg).</a:t>
            </a:r>
          </a:p>
          <a:p>
            <a:r>
              <a:rPr lang="en-US" altLang="en-US">
                <a:ea typeface="ＭＳ Ｐゴシック" pitchFamily="34" charset="-128"/>
              </a:rPr>
              <a:t>Total RSA in surplus, however:</a:t>
            </a:r>
          </a:p>
          <a:p>
            <a:r>
              <a:rPr lang="en-US" altLang="en-US">
                <a:ea typeface="ＭＳ Ｐゴシック" pitchFamily="34" charset="-128"/>
              </a:rPr>
              <a:t>	11 WMAs in deficits in 2000</a:t>
            </a:r>
          </a:p>
          <a:p>
            <a:r>
              <a:rPr lang="en-US" altLang="en-US">
                <a:ea typeface="ＭＳ Ｐゴシック" pitchFamily="34" charset="-128"/>
              </a:rPr>
              <a:t>	8 WMAs in surplus in 2000</a:t>
            </a:r>
          </a:p>
          <a:p>
            <a:r>
              <a:rPr lang="en-US" altLang="en-US">
                <a:ea typeface="ＭＳ Ｐゴシック" pitchFamily="34" charset="-128"/>
              </a:rPr>
              <a:t>Important to note that the balances include the Reserve.</a:t>
            </a:r>
          </a:p>
          <a:p>
            <a:endParaRPr lang="en-ZA" altLang="en-US">
              <a:ea typeface="ＭＳ Ｐゴシック" pitchFamily="34" charset="-128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32FBDA49-9837-48FC-AE25-6F6AB3E55D1A}" type="slidenum">
              <a:rPr lang="en-US" altLang="en-US" sz="1200" smtClean="0">
                <a:latin typeface="Calibri" pitchFamily="34" charset="0"/>
              </a:rPr>
              <a:pPr eaLnBrk="1" hangingPunct="1">
                <a:defRPr/>
              </a:pPr>
              <a:t>41</a:t>
            </a:fld>
            <a:endParaRPr lang="en-US" altLang="en-US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28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ＭＳ Ｐゴシック" pitchFamily="34" charset="-128"/>
              </a:rPr>
              <a:t>This slide shows the location of all WWTWs comprising 1155  of which 824 are municipal works</a:t>
            </a:r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/>
            <a:fld id="{35019B84-EEF6-499B-94D5-FC14D97EBC0D}" type="slidenum">
              <a:rPr lang="en-GB" altLang="en-US" sz="1200"/>
              <a:pPr algn="r" eaLnBrk="1" hangingPunct="1"/>
              <a:t>53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50278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1416D-055E-44A8-ADE5-402983A46B69}" type="slidenum">
              <a:rPr lang="en-ZA" smtClean="0"/>
              <a:t>54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8301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27674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5264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355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/>
          </a:p>
        </p:txBody>
      </p:sp>
      <p:sp>
        <p:nvSpPr>
          <p:cNvPr id="7066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6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0662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8806FDA-A87A-4A88-B06F-20B486F2965E}" type="slidenum">
              <a:rPr lang="en-GB" altLang="en-US" smtClean="0">
                <a:latin typeface="Arial" pitchFamily="34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9132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1D2E9409-B850-404A-9F10-875D50FA17F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A37928AD-5C63-4FDB-B670-08E24C46C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altLang="en-US"/>
              <a:t>`</a:t>
            </a:r>
          </a:p>
        </p:txBody>
      </p:sp>
      <p:sp>
        <p:nvSpPr>
          <p:cNvPr id="72708" name="Header Placeholder 3">
            <a:extLst>
              <a:ext uri="{FF2B5EF4-FFF2-40B4-BE49-F238E27FC236}">
                <a16:creationId xmlns:a16="http://schemas.microsoft.com/office/drawing/2014/main" id="{F15EE656-3C4D-4957-8381-F109C24B7EA2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709" name="Date Placeholder 4">
            <a:extLst>
              <a:ext uri="{FF2B5EF4-FFF2-40B4-BE49-F238E27FC236}">
                <a16:creationId xmlns:a16="http://schemas.microsoft.com/office/drawing/2014/main" id="{EF3745EE-3920-477C-8D64-DE61ACD46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2710" name="Slide Number Placeholder 5">
            <a:extLst>
              <a:ext uri="{FF2B5EF4-FFF2-40B4-BE49-F238E27FC236}">
                <a16:creationId xmlns:a16="http://schemas.microsoft.com/office/drawing/2014/main" id="{70D8B097-48A7-43E5-9243-9F77087F1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BE2A1F-8BC2-45E9-8E48-7412A3F12251}" type="slidenum">
              <a:rPr lang="en-GB" altLang="en-US"/>
              <a:pPr eaLnBrk="1" hangingPunct="1"/>
              <a:t>80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23027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1BCC461F-2E5B-4101-AF04-36BFA34CC23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C1DBCFE5-92FC-40F6-B2FF-8705C938C5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ZA" altLang="en-US"/>
          </a:p>
        </p:txBody>
      </p:sp>
      <p:sp>
        <p:nvSpPr>
          <p:cNvPr id="73732" name="Header Placeholder 3">
            <a:extLst>
              <a:ext uri="{FF2B5EF4-FFF2-40B4-BE49-F238E27FC236}">
                <a16:creationId xmlns:a16="http://schemas.microsoft.com/office/drawing/2014/main" id="{0C3245EB-8A79-46DE-8087-4795525EBE95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3733" name="Date Placeholder 4">
            <a:extLst>
              <a:ext uri="{FF2B5EF4-FFF2-40B4-BE49-F238E27FC236}">
                <a16:creationId xmlns:a16="http://schemas.microsoft.com/office/drawing/2014/main" id="{51F71556-8587-448A-AAC3-BD41CEE8BF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73734" name="Slide Number Placeholder 5">
            <a:extLst>
              <a:ext uri="{FF2B5EF4-FFF2-40B4-BE49-F238E27FC236}">
                <a16:creationId xmlns:a16="http://schemas.microsoft.com/office/drawing/2014/main" id="{F6F0146E-A3B1-4BD2-9AC1-64B7FC70A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477ACE1-E3F1-44C2-B3F5-ED544382980E}" type="slidenum">
              <a:rPr lang="en-GB" altLang="en-US"/>
              <a:pPr eaLnBrk="1" hangingPunct="1"/>
              <a:t>82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itchFamily="34" charset="-128"/>
              </a:rPr>
              <a:t>This slide illustrates the supply-chain from source-to-tap and tap-to-source in a practical illustration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82921" indent="-301123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204493" indent="-240899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86291" indent="-240899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168088" indent="-240899" eaLnBrk="0" hangingPunct="0"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649885" indent="-240899" defTabSz="48179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3131683" indent="-240899" defTabSz="48179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613480" indent="-240899" defTabSz="48179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4095278" indent="-240899" defTabSz="48179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F972CA7-6A46-4A9F-ADAF-A8B887655096}" type="slidenum">
              <a:rPr lang="en-GB" sz="1300">
                <a:latin typeface="Calibri" pitchFamily="34" charset="0"/>
              </a:rPr>
              <a:pPr eaLnBrk="1" hangingPunct="1">
                <a:defRPr/>
              </a:pPr>
              <a:t>84</a:t>
            </a:fld>
            <a:endParaRPr lang="en-GB" sz="13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81416D-055E-44A8-ADE5-402983A46B69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3209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South Africa is relatively dry compared to other SADC countries</a:t>
            </a:r>
          </a:p>
          <a:p>
            <a:pPr>
              <a:buFont typeface="Arial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None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The map depicts</a:t>
            </a:r>
            <a:r>
              <a:rPr lang="en-US" sz="1200" baseline="0" dirty="0">
                <a:latin typeface="Arial" pitchFamily="34" charset="0"/>
                <a:cs typeface="Arial" pitchFamily="34" charset="0"/>
              </a:rPr>
              <a:t> that: </a:t>
            </a:r>
          </a:p>
          <a:p>
            <a:pPr>
              <a:buFont typeface="Arial" pitchFamily="34" charset="0"/>
              <a:buNone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Rainfall is relatively higher in the northern and eastern parts of Southern Africa (viz. DRC, Zambia and Mozambique)</a:t>
            </a:r>
          </a:p>
          <a:p>
            <a:pPr>
              <a:buFont typeface="Arial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The drier parts of the region include Namibia, Botswana and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South Africa</a:t>
            </a:r>
          </a:p>
          <a:p>
            <a:pPr>
              <a:buFont typeface="Arial" pitchFamily="34" charset="0"/>
              <a:buChar char="•"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ZA" sz="1200" dirty="0">
                <a:latin typeface="Arial" pitchFamily="34" charset="0"/>
                <a:cs typeface="Arial" pitchFamily="34" charset="0"/>
              </a:rPr>
              <a:t>Southern Africa only has 12.25% of the total water in Africa (i.e. highly arid region) </a:t>
            </a:r>
          </a:p>
          <a:p>
            <a:pPr>
              <a:buFont typeface="Arial" pitchFamily="34" charset="0"/>
              <a:buChar char="•"/>
            </a:pPr>
            <a:endParaRPr lang="en-ZA" sz="1200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ZA" sz="1200" dirty="0">
                <a:latin typeface="Arial" pitchFamily="34" charset="0"/>
                <a:cs typeface="Arial" pitchFamily="34" charset="0"/>
              </a:rPr>
              <a:t>Dissolved salts from host rocks in some areas (e.g. Namaqualand in the N Cape) may also impact on the quality of water 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42B5C7-AB45-4537-B522-62FCAE1E72F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9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5B762E9-963B-4FFF-A9A2-1B19F85666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2950"/>
            <a:ext cx="6619875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74FAB94A-6DC5-48E7-85E2-DADD600DF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06463" y="4714875"/>
            <a:ext cx="4984750" cy="4811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Semi-arid climate, highly variable, long droughts.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Uneven rainfall distribution, decreases from east to west.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Potential evaporation increases from east to west, in most parts much higher than rainfall.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World terms: water scarce, becoming water stressed.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Most water from surface resources.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No real large rivers in SA (Flow in Orange River only 10 % of that of Zambezi River where rivers discharge into the ocean).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Generally hard rock formations, little groundwater.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Groundwater main source in rural and dry areas (small quantities).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6081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173F-E5CB-4F46-B0DC-5A9A718FCE8F}" type="slidenum">
              <a:rPr lang="en-ZA" smtClean="0"/>
              <a:pPr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7930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742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5378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4213"/>
            <a:ext cx="6096000" cy="3430587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3441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Country subdivided into 19 WMAs to better address local conditions and to facilitate improved management of resources.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Mention that more information will be given later in the day on Cathment Management Agencies, as managing authorities for WMAs.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WMAs designated by catchment boundaries, not following provincial boundaries.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By considering national averages only, important details and differences can often be masked. Therefore even WMAs divided into sub-areas as will later be shown.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Note transfers to overcome imbalances between geographic occurrence and requirements for water (some WMAs interlinked by river).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(More detail on imbalances in slides to follow.)</a:t>
            </a: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Mzimvubu to Keiskamma WMA is only one in country not linked through transfers to another WMA.</a:t>
            </a:r>
          </a:p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  <a:p>
            <a:r>
              <a:rPr lang="en-US" altLang="en-US">
                <a:latin typeface="Arial" pitchFamily="34" charset="0"/>
                <a:ea typeface="ＭＳ Ｐゴシック" pitchFamily="34" charset="-128"/>
              </a:rPr>
              <a:t>Advise audience that more detail available in Appendix D of NWRS and in WMA reports.</a:t>
            </a:r>
          </a:p>
        </p:txBody>
      </p:sp>
    </p:spTree>
    <p:extLst>
      <p:ext uri="{BB962C8B-B14F-4D97-AF65-F5344CB8AC3E}">
        <p14:creationId xmlns:p14="http://schemas.microsoft.com/office/powerpoint/2010/main" val="81319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3342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5621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921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6353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2640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7467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94415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1072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2297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Bitmap in Graphic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331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03F434-C19C-4310-8FC7-9533E830071A}" type="datetimeFigureOut">
              <a:rPr lang="en-US" smtClean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6693B33-DD91-4F49-8408-4384B7CB044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81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258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3675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02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2180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285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07457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447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669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67000"/>
              </a:schemeClr>
            </a:gs>
            <a:gs pos="100000">
              <a:schemeClr val="accent1">
                <a:lumMod val="97000"/>
                <a:lumOff val="3000"/>
              </a:schemeClr>
            </a:gs>
            <a:gs pos="0">
              <a:srgbClr val="0000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F67E207-0A96-4D3D-8747-3F6B7634BEED}" type="datetimeFigureOut">
              <a:rPr lang="en-ZA" smtClean="0"/>
              <a:t>2018/11/22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D1EDFC4-C492-4DBA-9A5B-CE1EAC40264D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26340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64A62-981F-4948-AC97-3670C2CC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25" y="4477605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ZA" sz="2800" b="1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Fred van Zyl</a:t>
            </a:r>
            <a:br>
              <a:rPr lang="en-ZA" sz="2800" b="1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ZA" sz="2800" b="1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ZA" sz="2800" cap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November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725FB8-CC7D-44E4-8389-4DCF87C5B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25" y="724710"/>
            <a:ext cx="8534400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sz="4800" b="1" i="1" dirty="0">
                <a:solidFill>
                  <a:srgbClr val="FFFF00"/>
                </a:solidFill>
              </a:rPr>
              <a:t>Water-related Sustainable Development Goals</a:t>
            </a:r>
            <a:endParaRPr lang="en-ZA" sz="4800" dirty="0"/>
          </a:p>
        </p:txBody>
      </p:sp>
    </p:spTree>
    <p:extLst>
      <p:ext uri="{BB962C8B-B14F-4D97-AF65-F5344CB8AC3E}">
        <p14:creationId xmlns:p14="http://schemas.microsoft.com/office/powerpoint/2010/main" val="169072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2B5456-4EB6-46A4-A77D-57685401F4CC}"/>
              </a:ext>
            </a:extLst>
          </p:cNvPr>
          <p:cNvSpPr/>
          <p:nvPr/>
        </p:nvSpPr>
        <p:spPr>
          <a:xfrm>
            <a:off x="5181599" y="5511800"/>
            <a:ext cx="1969549" cy="1060186"/>
          </a:xfrm>
          <a:prstGeom prst="rect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bg1"/>
                </a:solidFill>
              </a:rPr>
              <a:t>Good Governance</a:t>
            </a:r>
          </a:p>
        </p:txBody>
      </p:sp>
      <p:sp>
        <p:nvSpPr>
          <p:cNvPr id="1839106" name="Rectangle 2">
            <a:extLst>
              <a:ext uri="{FF2B5EF4-FFF2-40B4-BE49-F238E27FC236}">
                <a16:creationId xmlns:a16="http://schemas.microsoft.com/office/drawing/2014/main" id="{F14E8919-6ECD-4E0A-89C7-7C3AD723E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altLang="en-US" b="1" cap="none" dirty="0"/>
              <a:t>Positioning Water </a:t>
            </a:r>
          </a:p>
        </p:txBody>
      </p:sp>
      <p:sp>
        <p:nvSpPr>
          <p:cNvPr id="1839107" name="Oval 3">
            <a:extLst>
              <a:ext uri="{FF2B5EF4-FFF2-40B4-BE49-F238E27FC236}">
                <a16:creationId xmlns:a16="http://schemas.microsoft.com/office/drawing/2014/main" id="{BA672EF7-B771-4527-BC7F-DAE0ED20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778000"/>
            <a:ext cx="1600200" cy="1143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b="1" dirty="0">
                <a:latin typeface="Tahoma" panose="020B0604030504040204" pitchFamily="34" charset="0"/>
              </a:rPr>
              <a:t>Water</a:t>
            </a:r>
          </a:p>
        </p:txBody>
      </p:sp>
      <p:sp>
        <p:nvSpPr>
          <p:cNvPr id="1839108" name="Oval 4">
            <a:extLst>
              <a:ext uri="{FF2B5EF4-FFF2-40B4-BE49-F238E27FC236}">
                <a16:creationId xmlns:a16="http://schemas.microsoft.com/office/drawing/2014/main" id="{52E84A59-F7CE-49F1-A778-C983A7AF5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278" y="3096507"/>
            <a:ext cx="1600200" cy="1143000"/>
          </a:xfrm>
          <a:prstGeom prst="ellipse">
            <a:avLst/>
          </a:prstGeom>
          <a:solidFill>
            <a:srgbClr val="00FF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Soil</a:t>
            </a:r>
          </a:p>
        </p:txBody>
      </p:sp>
      <p:sp>
        <p:nvSpPr>
          <p:cNvPr id="1839109" name="Oval 5">
            <a:extLst>
              <a:ext uri="{FF2B5EF4-FFF2-40B4-BE49-F238E27FC236}">
                <a16:creationId xmlns:a16="http://schemas.microsoft.com/office/drawing/2014/main" id="{0F4F4111-32A2-4ECB-B2EF-EE75CE65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814" y="4430863"/>
            <a:ext cx="1600200" cy="1143000"/>
          </a:xfrm>
          <a:prstGeom prst="ellipse">
            <a:avLst/>
          </a:prstGeom>
          <a:solidFill>
            <a:srgbClr val="00FF00"/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Air</a:t>
            </a:r>
          </a:p>
        </p:txBody>
      </p:sp>
      <p:sp>
        <p:nvSpPr>
          <p:cNvPr id="1839110" name="Oval 6">
            <a:extLst>
              <a:ext uri="{FF2B5EF4-FFF2-40B4-BE49-F238E27FC236}">
                <a16:creationId xmlns:a16="http://schemas.microsoft.com/office/drawing/2014/main" id="{339D4B8E-DA35-40A2-BBFF-D032101AE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37" y="1922139"/>
            <a:ext cx="16002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Human</a:t>
            </a:r>
          </a:p>
        </p:txBody>
      </p:sp>
      <p:sp>
        <p:nvSpPr>
          <p:cNvPr id="1839111" name="Oval 7">
            <a:extLst>
              <a:ext uri="{FF2B5EF4-FFF2-40B4-BE49-F238E27FC236}">
                <a16:creationId xmlns:a16="http://schemas.microsoft.com/office/drawing/2014/main" id="{A9BBFCEF-AA9F-4B12-87F9-264534409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37" y="2811139"/>
            <a:ext cx="16002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b="1">
                <a:solidFill>
                  <a:schemeClr val="bg1"/>
                </a:solidFill>
                <a:latin typeface="Tahoma" panose="020B0604030504040204" pitchFamily="34" charset="0"/>
              </a:rPr>
              <a:t>Financial</a:t>
            </a:r>
          </a:p>
        </p:txBody>
      </p:sp>
      <p:sp>
        <p:nvSpPr>
          <p:cNvPr id="1839112" name="Rectangle 8">
            <a:extLst>
              <a:ext uri="{FF2B5EF4-FFF2-40B4-BE49-F238E27FC236}">
                <a16:creationId xmlns:a16="http://schemas.microsoft.com/office/drawing/2014/main" id="{32D19E56-A7DD-49E6-8FD3-D955F5920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2000250" cy="952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Tahoma" panose="020B0604030504040204" pitchFamily="34" charset="0"/>
              </a:rPr>
              <a:t>Social</a:t>
            </a:r>
          </a:p>
        </p:txBody>
      </p:sp>
      <p:sp>
        <p:nvSpPr>
          <p:cNvPr id="1839113" name="Rectangle 9">
            <a:extLst>
              <a:ext uri="{FF2B5EF4-FFF2-40B4-BE49-F238E27FC236}">
                <a16:creationId xmlns:a16="http://schemas.microsoft.com/office/drawing/2014/main" id="{6C783FC5-A03D-4C98-B8D0-EE96F6464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295650"/>
            <a:ext cx="2000250" cy="952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>
                <a:solidFill>
                  <a:schemeClr val="bg1"/>
                </a:solidFill>
                <a:latin typeface="Tahoma" panose="020B0604030504040204" pitchFamily="34" charset="0"/>
              </a:rPr>
              <a:t>Economic</a:t>
            </a:r>
          </a:p>
        </p:txBody>
      </p:sp>
      <p:sp>
        <p:nvSpPr>
          <p:cNvPr id="1839114" name="Rectangle 10">
            <a:extLst>
              <a:ext uri="{FF2B5EF4-FFF2-40B4-BE49-F238E27FC236}">
                <a16:creationId xmlns:a16="http://schemas.microsoft.com/office/drawing/2014/main" id="{58009D0B-16D9-4C01-B0F6-EE8239D17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381500"/>
            <a:ext cx="2000250" cy="952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en-US" sz="2000" b="1" dirty="0">
                <a:solidFill>
                  <a:schemeClr val="bg1"/>
                </a:solidFill>
                <a:latin typeface="Tahoma" panose="020B0604030504040204" pitchFamily="34" charset="0"/>
              </a:rPr>
              <a:t>Environmental</a:t>
            </a:r>
          </a:p>
        </p:txBody>
      </p:sp>
      <p:sp>
        <p:nvSpPr>
          <p:cNvPr id="1839115" name="Oval 11">
            <a:extLst>
              <a:ext uri="{FF2B5EF4-FFF2-40B4-BE49-F238E27FC236}">
                <a16:creationId xmlns:a16="http://schemas.microsoft.com/office/drawing/2014/main" id="{6C4F5A4C-917E-47CC-8ADD-F56951D6F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7794" y="2381993"/>
            <a:ext cx="2800350" cy="3333750"/>
          </a:xfrm>
          <a:prstGeom prst="ellipse">
            <a:avLst/>
          </a:prstGeom>
          <a:solidFill>
            <a:srgbClr val="800080"/>
          </a:solidFill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  <a:t>Prosperity</a:t>
            </a:r>
            <a:b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b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  <a:t>All South</a:t>
            </a:r>
            <a:b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</a:br>
            <a:r>
              <a:rPr lang="en-US" altLang="en-US" sz="2000" b="1" dirty="0">
                <a:solidFill>
                  <a:srgbClr val="FFFFFF"/>
                </a:solidFill>
                <a:latin typeface="Tahoma" panose="020B0604030504040204" pitchFamily="34" charset="0"/>
              </a:rPr>
              <a:t>Africans</a:t>
            </a:r>
          </a:p>
        </p:txBody>
      </p:sp>
      <p:grpSp>
        <p:nvGrpSpPr>
          <p:cNvPr id="1839116" name="Group 12">
            <a:extLst>
              <a:ext uri="{FF2B5EF4-FFF2-40B4-BE49-F238E27FC236}">
                <a16:creationId xmlns:a16="http://schemas.microsoft.com/office/drawing/2014/main" id="{B323034F-50DB-4C0E-9BCD-247194722B25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1943100" y="3238500"/>
            <a:ext cx="4572000" cy="1752600"/>
            <a:chOff x="1193" y="902"/>
            <a:chExt cx="3371" cy="2512"/>
          </a:xfrm>
        </p:grpSpPr>
        <p:grpSp>
          <p:nvGrpSpPr>
            <p:cNvPr id="1839117" name="Group 13">
              <a:extLst>
                <a:ext uri="{FF2B5EF4-FFF2-40B4-BE49-F238E27FC236}">
                  <a16:creationId xmlns:a16="http://schemas.microsoft.com/office/drawing/2014/main" id="{CE07E9FA-3FDE-4C64-A6A6-F3599EC54D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3" y="902"/>
              <a:ext cx="3371" cy="2510"/>
              <a:chOff x="1193" y="902"/>
              <a:chExt cx="3371" cy="2510"/>
            </a:xfrm>
          </p:grpSpPr>
          <p:grpSp>
            <p:nvGrpSpPr>
              <p:cNvPr id="1839118" name="Group 14">
                <a:extLst>
                  <a:ext uri="{FF2B5EF4-FFF2-40B4-BE49-F238E27FC236}">
                    <a16:creationId xmlns:a16="http://schemas.microsoft.com/office/drawing/2014/main" id="{0855C7EA-BD37-4A64-AAAB-64B8FB12DA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902"/>
                <a:ext cx="3220" cy="2510"/>
                <a:chOff x="1344" y="902"/>
                <a:chExt cx="3220" cy="2510"/>
              </a:xfrm>
            </p:grpSpPr>
            <p:sp>
              <p:nvSpPr>
                <p:cNvPr id="1839119" name="Freeform 15">
                  <a:extLst>
                    <a:ext uri="{FF2B5EF4-FFF2-40B4-BE49-F238E27FC236}">
                      <a16:creationId xmlns:a16="http://schemas.microsoft.com/office/drawing/2014/main" id="{F09F49CD-9002-47B3-AF0C-E607BEE1B0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02"/>
                  <a:ext cx="3220" cy="2469"/>
                </a:xfrm>
                <a:custGeom>
                  <a:avLst/>
                  <a:gdLst>
                    <a:gd name="T0" fmla="*/ 411 w 3220"/>
                    <a:gd name="T1" fmla="*/ 0 h 2469"/>
                    <a:gd name="T2" fmla="*/ 590 w 3220"/>
                    <a:gd name="T3" fmla="*/ 241 h 2469"/>
                    <a:gd name="T4" fmla="*/ 798 w 3220"/>
                    <a:gd name="T5" fmla="*/ 513 h 2469"/>
                    <a:gd name="T6" fmla="*/ 997 w 3220"/>
                    <a:gd name="T7" fmla="*/ 776 h 2469"/>
                    <a:gd name="T8" fmla="*/ 1155 w 3220"/>
                    <a:gd name="T9" fmla="*/ 998 h 2469"/>
                    <a:gd name="T10" fmla="*/ 1310 w 3220"/>
                    <a:gd name="T11" fmla="*/ 1240 h 2469"/>
                    <a:gd name="T12" fmla="*/ 1456 w 3220"/>
                    <a:gd name="T13" fmla="*/ 1502 h 2469"/>
                    <a:gd name="T14" fmla="*/ 1571 w 3220"/>
                    <a:gd name="T15" fmla="*/ 1762 h 2469"/>
                    <a:gd name="T16" fmla="*/ 1668 w 3220"/>
                    <a:gd name="T17" fmla="*/ 1498 h 2469"/>
                    <a:gd name="T18" fmla="*/ 1795 w 3220"/>
                    <a:gd name="T19" fmla="*/ 1191 h 2469"/>
                    <a:gd name="T20" fmla="*/ 1949 w 3220"/>
                    <a:gd name="T21" fmla="*/ 895 h 2469"/>
                    <a:gd name="T22" fmla="*/ 2191 w 3220"/>
                    <a:gd name="T23" fmla="*/ 548 h 2469"/>
                    <a:gd name="T24" fmla="*/ 2425 w 3220"/>
                    <a:gd name="T25" fmla="*/ 278 h 2469"/>
                    <a:gd name="T26" fmla="*/ 2768 w 3220"/>
                    <a:gd name="T27" fmla="*/ 0 h 2469"/>
                    <a:gd name="T28" fmla="*/ 3061 w 3220"/>
                    <a:gd name="T29" fmla="*/ 130 h 2469"/>
                    <a:gd name="T30" fmla="*/ 2758 w 3220"/>
                    <a:gd name="T31" fmla="*/ 433 h 2469"/>
                    <a:gd name="T32" fmla="*/ 2481 w 3220"/>
                    <a:gd name="T33" fmla="*/ 753 h 2469"/>
                    <a:gd name="T34" fmla="*/ 2267 w 3220"/>
                    <a:gd name="T35" fmla="*/ 1050 h 2469"/>
                    <a:gd name="T36" fmla="*/ 2094 w 3220"/>
                    <a:gd name="T37" fmla="*/ 1361 h 2469"/>
                    <a:gd name="T38" fmla="*/ 1969 w 3220"/>
                    <a:gd name="T39" fmla="*/ 1638 h 2469"/>
                    <a:gd name="T40" fmla="*/ 1888 w 3220"/>
                    <a:gd name="T41" fmla="*/ 1845 h 2469"/>
                    <a:gd name="T42" fmla="*/ 1827 w 3220"/>
                    <a:gd name="T43" fmla="*/ 2050 h 2469"/>
                    <a:gd name="T44" fmla="*/ 1633 w 3220"/>
                    <a:gd name="T45" fmla="*/ 2469 h 2469"/>
                    <a:gd name="T46" fmla="*/ 1404 w 3220"/>
                    <a:gd name="T47" fmla="*/ 2050 h 2469"/>
                    <a:gd name="T48" fmla="*/ 1353 w 3220"/>
                    <a:gd name="T49" fmla="*/ 1891 h 2469"/>
                    <a:gd name="T50" fmla="*/ 1245 w 3220"/>
                    <a:gd name="T51" fmla="*/ 1689 h 2469"/>
                    <a:gd name="T52" fmla="*/ 1115 w 3220"/>
                    <a:gd name="T53" fmla="*/ 1480 h 2469"/>
                    <a:gd name="T54" fmla="*/ 979 w 3220"/>
                    <a:gd name="T55" fmla="*/ 1273 h 2469"/>
                    <a:gd name="T56" fmla="*/ 847 w 3220"/>
                    <a:gd name="T57" fmla="*/ 1075 h 2469"/>
                    <a:gd name="T58" fmla="*/ 606 w 3220"/>
                    <a:gd name="T59" fmla="*/ 747 h 2469"/>
                    <a:gd name="T60" fmla="*/ 444 w 3220"/>
                    <a:gd name="T61" fmla="*/ 538 h 2469"/>
                    <a:gd name="T62" fmla="*/ 224 w 3220"/>
                    <a:gd name="T63" fmla="*/ 266 h 2469"/>
                    <a:gd name="T64" fmla="*/ 0 w 3220"/>
                    <a:gd name="T65" fmla="*/ 0 h 2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220" h="2469">
                      <a:moveTo>
                        <a:pt x="0" y="0"/>
                      </a:moveTo>
                      <a:lnTo>
                        <a:pt x="411" y="0"/>
                      </a:lnTo>
                      <a:lnTo>
                        <a:pt x="502" y="123"/>
                      </a:lnTo>
                      <a:lnTo>
                        <a:pt x="590" y="241"/>
                      </a:lnTo>
                      <a:lnTo>
                        <a:pt x="686" y="368"/>
                      </a:lnTo>
                      <a:lnTo>
                        <a:pt x="798" y="513"/>
                      </a:lnTo>
                      <a:lnTo>
                        <a:pt x="902" y="652"/>
                      </a:lnTo>
                      <a:lnTo>
                        <a:pt x="997" y="776"/>
                      </a:lnTo>
                      <a:lnTo>
                        <a:pt x="1079" y="890"/>
                      </a:lnTo>
                      <a:lnTo>
                        <a:pt x="1155" y="998"/>
                      </a:lnTo>
                      <a:lnTo>
                        <a:pt x="1241" y="1128"/>
                      </a:lnTo>
                      <a:lnTo>
                        <a:pt x="1310" y="1240"/>
                      </a:lnTo>
                      <a:lnTo>
                        <a:pt x="1382" y="1363"/>
                      </a:lnTo>
                      <a:lnTo>
                        <a:pt x="1456" y="1502"/>
                      </a:lnTo>
                      <a:lnTo>
                        <a:pt x="1516" y="1627"/>
                      </a:lnTo>
                      <a:lnTo>
                        <a:pt x="1571" y="1762"/>
                      </a:lnTo>
                      <a:lnTo>
                        <a:pt x="1617" y="1641"/>
                      </a:lnTo>
                      <a:lnTo>
                        <a:pt x="1668" y="1498"/>
                      </a:lnTo>
                      <a:lnTo>
                        <a:pt x="1729" y="1345"/>
                      </a:lnTo>
                      <a:lnTo>
                        <a:pt x="1795" y="1191"/>
                      </a:lnTo>
                      <a:lnTo>
                        <a:pt x="1867" y="1042"/>
                      </a:lnTo>
                      <a:lnTo>
                        <a:pt x="1949" y="895"/>
                      </a:lnTo>
                      <a:lnTo>
                        <a:pt x="2048" y="736"/>
                      </a:lnTo>
                      <a:lnTo>
                        <a:pt x="2191" y="548"/>
                      </a:lnTo>
                      <a:lnTo>
                        <a:pt x="2303" y="408"/>
                      </a:lnTo>
                      <a:lnTo>
                        <a:pt x="2425" y="278"/>
                      </a:lnTo>
                      <a:lnTo>
                        <a:pt x="2552" y="166"/>
                      </a:lnTo>
                      <a:lnTo>
                        <a:pt x="2768" y="0"/>
                      </a:lnTo>
                      <a:lnTo>
                        <a:pt x="3220" y="0"/>
                      </a:lnTo>
                      <a:lnTo>
                        <a:pt x="3061" y="130"/>
                      </a:lnTo>
                      <a:lnTo>
                        <a:pt x="2898" y="289"/>
                      </a:lnTo>
                      <a:lnTo>
                        <a:pt x="2758" y="433"/>
                      </a:lnTo>
                      <a:lnTo>
                        <a:pt x="2624" y="578"/>
                      </a:lnTo>
                      <a:lnTo>
                        <a:pt x="2481" y="753"/>
                      </a:lnTo>
                      <a:lnTo>
                        <a:pt x="2354" y="924"/>
                      </a:lnTo>
                      <a:lnTo>
                        <a:pt x="2267" y="1050"/>
                      </a:lnTo>
                      <a:lnTo>
                        <a:pt x="2175" y="1215"/>
                      </a:lnTo>
                      <a:lnTo>
                        <a:pt x="2094" y="1361"/>
                      </a:lnTo>
                      <a:lnTo>
                        <a:pt x="2036" y="1482"/>
                      </a:lnTo>
                      <a:lnTo>
                        <a:pt x="1969" y="1638"/>
                      </a:lnTo>
                      <a:lnTo>
                        <a:pt x="1920" y="1760"/>
                      </a:lnTo>
                      <a:lnTo>
                        <a:pt x="1888" y="1845"/>
                      </a:lnTo>
                      <a:lnTo>
                        <a:pt x="1853" y="1956"/>
                      </a:lnTo>
                      <a:lnTo>
                        <a:pt x="1827" y="2050"/>
                      </a:lnTo>
                      <a:lnTo>
                        <a:pt x="2054" y="2050"/>
                      </a:lnTo>
                      <a:lnTo>
                        <a:pt x="1633" y="2469"/>
                      </a:lnTo>
                      <a:lnTo>
                        <a:pt x="1177" y="2050"/>
                      </a:lnTo>
                      <a:lnTo>
                        <a:pt x="1404" y="2050"/>
                      </a:lnTo>
                      <a:lnTo>
                        <a:pt x="1386" y="1977"/>
                      </a:lnTo>
                      <a:lnTo>
                        <a:pt x="1353" y="1891"/>
                      </a:lnTo>
                      <a:lnTo>
                        <a:pt x="1306" y="1800"/>
                      </a:lnTo>
                      <a:lnTo>
                        <a:pt x="1245" y="1689"/>
                      </a:lnTo>
                      <a:lnTo>
                        <a:pt x="1176" y="1576"/>
                      </a:lnTo>
                      <a:lnTo>
                        <a:pt x="1115" y="1480"/>
                      </a:lnTo>
                      <a:lnTo>
                        <a:pt x="1051" y="1381"/>
                      </a:lnTo>
                      <a:lnTo>
                        <a:pt x="979" y="1273"/>
                      </a:lnTo>
                      <a:lnTo>
                        <a:pt x="917" y="1183"/>
                      </a:lnTo>
                      <a:lnTo>
                        <a:pt x="847" y="1075"/>
                      </a:lnTo>
                      <a:lnTo>
                        <a:pt x="711" y="888"/>
                      </a:lnTo>
                      <a:lnTo>
                        <a:pt x="606" y="747"/>
                      </a:lnTo>
                      <a:lnTo>
                        <a:pt x="520" y="634"/>
                      </a:lnTo>
                      <a:lnTo>
                        <a:pt x="444" y="538"/>
                      </a:lnTo>
                      <a:lnTo>
                        <a:pt x="329" y="397"/>
                      </a:lnTo>
                      <a:lnTo>
                        <a:pt x="224" y="266"/>
                      </a:lnTo>
                      <a:lnTo>
                        <a:pt x="115" y="1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20" name="Freeform 16">
                  <a:extLst>
                    <a:ext uri="{FF2B5EF4-FFF2-40B4-BE49-F238E27FC236}">
                      <a16:creationId xmlns:a16="http://schemas.microsoft.com/office/drawing/2014/main" id="{FE12E230-B3EF-444B-80C6-A96C2CF6E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2954"/>
                  <a:ext cx="381" cy="41"/>
                </a:xfrm>
                <a:custGeom>
                  <a:avLst/>
                  <a:gdLst>
                    <a:gd name="T0" fmla="*/ 0 w 381"/>
                    <a:gd name="T1" fmla="*/ 41 h 41"/>
                    <a:gd name="T2" fmla="*/ 149 w 381"/>
                    <a:gd name="T3" fmla="*/ 0 h 41"/>
                    <a:gd name="T4" fmla="*/ 381 w 381"/>
                    <a:gd name="T5" fmla="*/ 0 h 41"/>
                    <a:gd name="T6" fmla="*/ 223 w 381"/>
                    <a:gd name="T7" fmla="*/ 41 h 41"/>
                    <a:gd name="T8" fmla="*/ 0 w 381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1" h="41">
                      <a:moveTo>
                        <a:pt x="0" y="41"/>
                      </a:moveTo>
                      <a:lnTo>
                        <a:pt x="149" y="0"/>
                      </a:lnTo>
                      <a:lnTo>
                        <a:pt x="381" y="0"/>
                      </a:lnTo>
                      <a:lnTo>
                        <a:pt x="223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21" name="Freeform 17">
                  <a:extLst>
                    <a:ext uri="{FF2B5EF4-FFF2-40B4-BE49-F238E27FC236}">
                      <a16:creationId xmlns:a16="http://schemas.microsoft.com/office/drawing/2014/main" id="{40B8748D-C44E-48E4-8D5E-7EBC0C622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8" y="2954"/>
                  <a:ext cx="572" cy="458"/>
                </a:xfrm>
                <a:custGeom>
                  <a:avLst/>
                  <a:gdLst>
                    <a:gd name="T0" fmla="*/ 0 w 572"/>
                    <a:gd name="T1" fmla="*/ 458 h 458"/>
                    <a:gd name="T2" fmla="*/ 150 w 572"/>
                    <a:gd name="T3" fmla="*/ 417 h 458"/>
                    <a:gd name="T4" fmla="*/ 572 w 572"/>
                    <a:gd name="T5" fmla="*/ 0 h 458"/>
                    <a:gd name="T6" fmla="*/ 418 w 572"/>
                    <a:gd name="T7" fmla="*/ 41 h 458"/>
                    <a:gd name="T8" fmla="*/ 0 w 572"/>
                    <a:gd name="T9" fmla="*/ 458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2" h="458">
                      <a:moveTo>
                        <a:pt x="0" y="458"/>
                      </a:moveTo>
                      <a:lnTo>
                        <a:pt x="150" y="417"/>
                      </a:lnTo>
                      <a:lnTo>
                        <a:pt x="572" y="0"/>
                      </a:lnTo>
                      <a:lnTo>
                        <a:pt x="418" y="41"/>
                      </a:lnTo>
                      <a:lnTo>
                        <a:pt x="0" y="458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22" name="Freeform 18">
                  <a:extLst>
                    <a:ext uri="{FF2B5EF4-FFF2-40B4-BE49-F238E27FC236}">
                      <a16:creationId xmlns:a16="http://schemas.microsoft.com/office/drawing/2014/main" id="{960F6640-7607-4F8A-82E7-B1C2C91BA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954"/>
                  <a:ext cx="282" cy="41"/>
                </a:xfrm>
                <a:custGeom>
                  <a:avLst/>
                  <a:gdLst>
                    <a:gd name="T0" fmla="*/ 0 w 282"/>
                    <a:gd name="T1" fmla="*/ 41 h 41"/>
                    <a:gd name="T2" fmla="*/ 235 w 282"/>
                    <a:gd name="T3" fmla="*/ 41 h 41"/>
                    <a:gd name="T4" fmla="*/ 282 w 282"/>
                    <a:gd name="T5" fmla="*/ 0 h 41"/>
                    <a:gd name="T6" fmla="*/ 144 w 282"/>
                    <a:gd name="T7" fmla="*/ 0 h 41"/>
                    <a:gd name="T8" fmla="*/ 0 w 282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41">
                      <a:moveTo>
                        <a:pt x="0" y="41"/>
                      </a:moveTo>
                      <a:lnTo>
                        <a:pt x="235" y="41"/>
                      </a:lnTo>
                      <a:lnTo>
                        <a:pt x="282" y="0"/>
                      </a:lnTo>
                      <a:lnTo>
                        <a:pt x="144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</p:grpSp>
          <p:sp>
            <p:nvSpPr>
              <p:cNvPr id="1839123" name="Freeform 19">
                <a:extLst>
                  <a:ext uri="{FF2B5EF4-FFF2-40B4-BE49-F238E27FC236}">
                    <a16:creationId xmlns:a16="http://schemas.microsoft.com/office/drawing/2014/main" id="{BFB50F03-CB6D-4D60-A0AD-0627E9A851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902"/>
                <a:ext cx="594" cy="41"/>
              </a:xfrm>
              <a:custGeom>
                <a:avLst/>
                <a:gdLst>
                  <a:gd name="T0" fmla="*/ 0 w 594"/>
                  <a:gd name="T1" fmla="*/ 41 h 41"/>
                  <a:gd name="T2" fmla="*/ 148 w 594"/>
                  <a:gd name="T3" fmla="*/ 0 h 41"/>
                  <a:gd name="T4" fmla="*/ 594 w 594"/>
                  <a:gd name="T5" fmla="*/ 0 h 41"/>
                  <a:gd name="T6" fmla="*/ 446 w 594"/>
                  <a:gd name="T7" fmla="*/ 41 h 41"/>
                  <a:gd name="T8" fmla="*/ 0 w 59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41">
                    <a:moveTo>
                      <a:pt x="0" y="41"/>
                    </a:moveTo>
                    <a:lnTo>
                      <a:pt x="148" y="0"/>
                    </a:lnTo>
                    <a:lnTo>
                      <a:pt x="594" y="0"/>
                    </a:lnTo>
                    <a:lnTo>
                      <a:pt x="446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839124" name="Freeform 20">
                <a:extLst>
                  <a:ext uri="{FF2B5EF4-FFF2-40B4-BE49-F238E27FC236}">
                    <a16:creationId xmlns:a16="http://schemas.microsoft.com/office/drawing/2014/main" id="{ADF5B6D7-A7A9-4D15-9D5A-F8B624C9BA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" y="902"/>
                <a:ext cx="558" cy="44"/>
              </a:xfrm>
              <a:custGeom>
                <a:avLst/>
                <a:gdLst>
                  <a:gd name="T0" fmla="*/ 0 w 558"/>
                  <a:gd name="T1" fmla="*/ 41 h 44"/>
                  <a:gd name="T2" fmla="*/ 153 w 558"/>
                  <a:gd name="T3" fmla="*/ 0 h 44"/>
                  <a:gd name="T4" fmla="*/ 558 w 558"/>
                  <a:gd name="T5" fmla="*/ 0 h 44"/>
                  <a:gd name="T6" fmla="*/ 406 w 558"/>
                  <a:gd name="T7" fmla="*/ 44 h 44"/>
                  <a:gd name="T8" fmla="*/ 0 w 558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8" h="44">
                    <a:moveTo>
                      <a:pt x="0" y="41"/>
                    </a:moveTo>
                    <a:lnTo>
                      <a:pt x="153" y="0"/>
                    </a:lnTo>
                    <a:lnTo>
                      <a:pt x="558" y="0"/>
                    </a:lnTo>
                    <a:lnTo>
                      <a:pt x="406" y="4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839125" name="Freeform 21">
              <a:extLst>
                <a:ext uri="{FF2B5EF4-FFF2-40B4-BE49-F238E27FC236}">
                  <a16:creationId xmlns:a16="http://schemas.microsoft.com/office/drawing/2014/main" id="{A7674BB6-3C72-4F79-944D-EE42EF6F9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945"/>
              <a:ext cx="3221" cy="2469"/>
            </a:xfrm>
            <a:custGeom>
              <a:avLst/>
              <a:gdLst>
                <a:gd name="T0" fmla="*/ 412 w 3221"/>
                <a:gd name="T1" fmla="*/ 0 h 2469"/>
                <a:gd name="T2" fmla="*/ 590 w 3221"/>
                <a:gd name="T3" fmla="*/ 241 h 2469"/>
                <a:gd name="T4" fmla="*/ 799 w 3221"/>
                <a:gd name="T5" fmla="*/ 513 h 2469"/>
                <a:gd name="T6" fmla="*/ 997 w 3221"/>
                <a:gd name="T7" fmla="*/ 776 h 2469"/>
                <a:gd name="T8" fmla="*/ 1155 w 3221"/>
                <a:gd name="T9" fmla="*/ 999 h 2469"/>
                <a:gd name="T10" fmla="*/ 1311 w 3221"/>
                <a:gd name="T11" fmla="*/ 1241 h 2469"/>
                <a:gd name="T12" fmla="*/ 1456 w 3221"/>
                <a:gd name="T13" fmla="*/ 1502 h 2469"/>
                <a:gd name="T14" fmla="*/ 1572 w 3221"/>
                <a:gd name="T15" fmla="*/ 1762 h 2469"/>
                <a:gd name="T16" fmla="*/ 1668 w 3221"/>
                <a:gd name="T17" fmla="*/ 1498 h 2469"/>
                <a:gd name="T18" fmla="*/ 1796 w 3221"/>
                <a:gd name="T19" fmla="*/ 1191 h 2469"/>
                <a:gd name="T20" fmla="*/ 1950 w 3221"/>
                <a:gd name="T21" fmla="*/ 895 h 2469"/>
                <a:gd name="T22" fmla="*/ 2192 w 3221"/>
                <a:gd name="T23" fmla="*/ 548 h 2469"/>
                <a:gd name="T24" fmla="*/ 2426 w 3221"/>
                <a:gd name="T25" fmla="*/ 278 h 2469"/>
                <a:gd name="T26" fmla="*/ 2769 w 3221"/>
                <a:gd name="T27" fmla="*/ 0 h 2469"/>
                <a:gd name="T28" fmla="*/ 3062 w 3221"/>
                <a:gd name="T29" fmla="*/ 130 h 2469"/>
                <a:gd name="T30" fmla="*/ 2758 w 3221"/>
                <a:gd name="T31" fmla="*/ 434 h 2469"/>
                <a:gd name="T32" fmla="*/ 2481 w 3221"/>
                <a:gd name="T33" fmla="*/ 753 h 2469"/>
                <a:gd name="T34" fmla="*/ 2268 w 3221"/>
                <a:gd name="T35" fmla="*/ 1050 h 2469"/>
                <a:gd name="T36" fmla="*/ 2095 w 3221"/>
                <a:gd name="T37" fmla="*/ 1361 h 2469"/>
                <a:gd name="T38" fmla="*/ 1969 w 3221"/>
                <a:gd name="T39" fmla="*/ 1638 h 2469"/>
                <a:gd name="T40" fmla="*/ 1889 w 3221"/>
                <a:gd name="T41" fmla="*/ 1845 h 2469"/>
                <a:gd name="T42" fmla="*/ 1827 w 3221"/>
                <a:gd name="T43" fmla="*/ 2050 h 2469"/>
                <a:gd name="T44" fmla="*/ 1633 w 3221"/>
                <a:gd name="T45" fmla="*/ 2469 h 2469"/>
                <a:gd name="T46" fmla="*/ 1405 w 3221"/>
                <a:gd name="T47" fmla="*/ 2050 h 2469"/>
                <a:gd name="T48" fmla="*/ 1354 w 3221"/>
                <a:gd name="T49" fmla="*/ 1891 h 2469"/>
                <a:gd name="T50" fmla="*/ 1246 w 3221"/>
                <a:gd name="T51" fmla="*/ 1690 h 2469"/>
                <a:gd name="T52" fmla="*/ 1116 w 3221"/>
                <a:gd name="T53" fmla="*/ 1480 h 2469"/>
                <a:gd name="T54" fmla="*/ 979 w 3221"/>
                <a:gd name="T55" fmla="*/ 1273 h 2469"/>
                <a:gd name="T56" fmla="*/ 848 w 3221"/>
                <a:gd name="T57" fmla="*/ 1076 h 2469"/>
                <a:gd name="T58" fmla="*/ 607 w 3221"/>
                <a:gd name="T59" fmla="*/ 747 h 2469"/>
                <a:gd name="T60" fmla="*/ 445 w 3221"/>
                <a:gd name="T61" fmla="*/ 539 h 2469"/>
                <a:gd name="T62" fmla="*/ 224 w 3221"/>
                <a:gd name="T63" fmla="*/ 266 h 2469"/>
                <a:gd name="T64" fmla="*/ 0 w 3221"/>
                <a:gd name="T65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21" h="2469">
                  <a:moveTo>
                    <a:pt x="0" y="0"/>
                  </a:moveTo>
                  <a:lnTo>
                    <a:pt x="412" y="0"/>
                  </a:lnTo>
                  <a:lnTo>
                    <a:pt x="502" y="123"/>
                  </a:lnTo>
                  <a:lnTo>
                    <a:pt x="590" y="241"/>
                  </a:lnTo>
                  <a:lnTo>
                    <a:pt x="687" y="369"/>
                  </a:lnTo>
                  <a:lnTo>
                    <a:pt x="799" y="513"/>
                  </a:lnTo>
                  <a:lnTo>
                    <a:pt x="902" y="652"/>
                  </a:lnTo>
                  <a:lnTo>
                    <a:pt x="997" y="776"/>
                  </a:lnTo>
                  <a:lnTo>
                    <a:pt x="1079" y="890"/>
                  </a:lnTo>
                  <a:lnTo>
                    <a:pt x="1155" y="999"/>
                  </a:lnTo>
                  <a:lnTo>
                    <a:pt x="1242" y="1129"/>
                  </a:lnTo>
                  <a:lnTo>
                    <a:pt x="1311" y="1241"/>
                  </a:lnTo>
                  <a:lnTo>
                    <a:pt x="1383" y="1364"/>
                  </a:lnTo>
                  <a:lnTo>
                    <a:pt x="1456" y="1502"/>
                  </a:lnTo>
                  <a:lnTo>
                    <a:pt x="1517" y="1627"/>
                  </a:lnTo>
                  <a:lnTo>
                    <a:pt x="1572" y="1762"/>
                  </a:lnTo>
                  <a:lnTo>
                    <a:pt x="1618" y="1642"/>
                  </a:lnTo>
                  <a:lnTo>
                    <a:pt x="1668" y="1498"/>
                  </a:lnTo>
                  <a:lnTo>
                    <a:pt x="1730" y="1345"/>
                  </a:lnTo>
                  <a:lnTo>
                    <a:pt x="1796" y="1191"/>
                  </a:lnTo>
                  <a:lnTo>
                    <a:pt x="1868" y="1042"/>
                  </a:lnTo>
                  <a:lnTo>
                    <a:pt x="1950" y="895"/>
                  </a:lnTo>
                  <a:lnTo>
                    <a:pt x="2049" y="736"/>
                  </a:lnTo>
                  <a:lnTo>
                    <a:pt x="2192" y="548"/>
                  </a:lnTo>
                  <a:lnTo>
                    <a:pt x="2304" y="409"/>
                  </a:lnTo>
                  <a:lnTo>
                    <a:pt x="2426" y="278"/>
                  </a:lnTo>
                  <a:lnTo>
                    <a:pt x="2552" y="167"/>
                  </a:lnTo>
                  <a:lnTo>
                    <a:pt x="2769" y="0"/>
                  </a:lnTo>
                  <a:lnTo>
                    <a:pt x="3221" y="0"/>
                  </a:lnTo>
                  <a:lnTo>
                    <a:pt x="3062" y="130"/>
                  </a:lnTo>
                  <a:lnTo>
                    <a:pt x="2899" y="289"/>
                  </a:lnTo>
                  <a:lnTo>
                    <a:pt x="2758" y="434"/>
                  </a:lnTo>
                  <a:lnTo>
                    <a:pt x="2625" y="578"/>
                  </a:lnTo>
                  <a:lnTo>
                    <a:pt x="2481" y="753"/>
                  </a:lnTo>
                  <a:lnTo>
                    <a:pt x="2355" y="924"/>
                  </a:lnTo>
                  <a:lnTo>
                    <a:pt x="2268" y="1050"/>
                  </a:lnTo>
                  <a:lnTo>
                    <a:pt x="2175" y="1215"/>
                  </a:lnTo>
                  <a:lnTo>
                    <a:pt x="2095" y="1361"/>
                  </a:lnTo>
                  <a:lnTo>
                    <a:pt x="2037" y="1483"/>
                  </a:lnTo>
                  <a:lnTo>
                    <a:pt x="1969" y="1638"/>
                  </a:lnTo>
                  <a:lnTo>
                    <a:pt x="1921" y="1761"/>
                  </a:lnTo>
                  <a:lnTo>
                    <a:pt x="1889" y="1845"/>
                  </a:lnTo>
                  <a:lnTo>
                    <a:pt x="1854" y="1956"/>
                  </a:lnTo>
                  <a:lnTo>
                    <a:pt x="1827" y="2050"/>
                  </a:lnTo>
                  <a:lnTo>
                    <a:pt x="2055" y="2050"/>
                  </a:lnTo>
                  <a:lnTo>
                    <a:pt x="1633" y="2469"/>
                  </a:lnTo>
                  <a:lnTo>
                    <a:pt x="1178" y="2050"/>
                  </a:lnTo>
                  <a:lnTo>
                    <a:pt x="1405" y="2050"/>
                  </a:lnTo>
                  <a:lnTo>
                    <a:pt x="1386" y="1978"/>
                  </a:lnTo>
                  <a:lnTo>
                    <a:pt x="1354" y="1891"/>
                  </a:lnTo>
                  <a:lnTo>
                    <a:pt x="1307" y="1801"/>
                  </a:lnTo>
                  <a:lnTo>
                    <a:pt x="1246" y="1690"/>
                  </a:lnTo>
                  <a:lnTo>
                    <a:pt x="1177" y="1577"/>
                  </a:lnTo>
                  <a:lnTo>
                    <a:pt x="1116" y="1480"/>
                  </a:lnTo>
                  <a:lnTo>
                    <a:pt x="1052" y="1382"/>
                  </a:lnTo>
                  <a:lnTo>
                    <a:pt x="979" y="1273"/>
                  </a:lnTo>
                  <a:lnTo>
                    <a:pt x="918" y="1183"/>
                  </a:lnTo>
                  <a:lnTo>
                    <a:pt x="848" y="1076"/>
                  </a:lnTo>
                  <a:lnTo>
                    <a:pt x="712" y="888"/>
                  </a:lnTo>
                  <a:lnTo>
                    <a:pt x="607" y="747"/>
                  </a:lnTo>
                  <a:lnTo>
                    <a:pt x="520" y="634"/>
                  </a:lnTo>
                  <a:lnTo>
                    <a:pt x="445" y="539"/>
                  </a:lnTo>
                  <a:lnTo>
                    <a:pt x="330" y="398"/>
                  </a:lnTo>
                  <a:lnTo>
                    <a:pt x="224" y="266"/>
                  </a:lnTo>
                  <a:lnTo>
                    <a:pt x="1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839126" name="Group 22">
            <a:extLst>
              <a:ext uri="{FF2B5EF4-FFF2-40B4-BE49-F238E27FC236}">
                <a16:creationId xmlns:a16="http://schemas.microsoft.com/office/drawing/2014/main" id="{71388819-AFE1-4ECE-BB1F-2FC6E7EE3380}"/>
              </a:ext>
            </a:extLst>
          </p:cNvPr>
          <p:cNvGrpSpPr>
            <a:grpSpLocks/>
          </p:cNvGrpSpPr>
          <p:nvPr/>
        </p:nvGrpSpPr>
        <p:grpSpPr bwMode="auto">
          <a:xfrm rot="16200000">
            <a:off x="5742314" y="3720773"/>
            <a:ext cx="3922059" cy="900112"/>
            <a:chOff x="1193" y="902"/>
            <a:chExt cx="3371" cy="2512"/>
          </a:xfrm>
        </p:grpSpPr>
        <p:grpSp>
          <p:nvGrpSpPr>
            <p:cNvPr id="1839127" name="Group 23">
              <a:extLst>
                <a:ext uri="{FF2B5EF4-FFF2-40B4-BE49-F238E27FC236}">
                  <a16:creationId xmlns:a16="http://schemas.microsoft.com/office/drawing/2014/main" id="{D9E31030-E57F-4747-BDD8-B5D32862C7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93" y="902"/>
              <a:ext cx="3371" cy="2510"/>
              <a:chOff x="1193" y="902"/>
              <a:chExt cx="3371" cy="2510"/>
            </a:xfrm>
          </p:grpSpPr>
          <p:grpSp>
            <p:nvGrpSpPr>
              <p:cNvPr id="1839128" name="Group 24">
                <a:extLst>
                  <a:ext uri="{FF2B5EF4-FFF2-40B4-BE49-F238E27FC236}">
                    <a16:creationId xmlns:a16="http://schemas.microsoft.com/office/drawing/2014/main" id="{3BE7C664-D274-4C33-9819-BE2FA4D687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902"/>
                <a:ext cx="3220" cy="2510"/>
                <a:chOff x="1344" y="902"/>
                <a:chExt cx="3220" cy="2510"/>
              </a:xfrm>
            </p:grpSpPr>
            <p:sp>
              <p:nvSpPr>
                <p:cNvPr id="1839129" name="Freeform 25">
                  <a:extLst>
                    <a:ext uri="{FF2B5EF4-FFF2-40B4-BE49-F238E27FC236}">
                      <a16:creationId xmlns:a16="http://schemas.microsoft.com/office/drawing/2014/main" id="{70CFC47B-4C23-4816-B0F9-6B7E58C69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4" y="902"/>
                  <a:ext cx="3220" cy="2469"/>
                </a:xfrm>
                <a:custGeom>
                  <a:avLst/>
                  <a:gdLst>
                    <a:gd name="T0" fmla="*/ 411 w 3220"/>
                    <a:gd name="T1" fmla="*/ 0 h 2469"/>
                    <a:gd name="T2" fmla="*/ 590 w 3220"/>
                    <a:gd name="T3" fmla="*/ 241 h 2469"/>
                    <a:gd name="T4" fmla="*/ 798 w 3220"/>
                    <a:gd name="T5" fmla="*/ 513 h 2469"/>
                    <a:gd name="T6" fmla="*/ 997 w 3220"/>
                    <a:gd name="T7" fmla="*/ 776 h 2469"/>
                    <a:gd name="T8" fmla="*/ 1155 w 3220"/>
                    <a:gd name="T9" fmla="*/ 998 h 2469"/>
                    <a:gd name="T10" fmla="*/ 1310 w 3220"/>
                    <a:gd name="T11" fmla="*/ 1240 h 2469"/>
                    <a:gd name="T12" fmla="*/ 1456 w 3220"/>
                    <a:gd name="T13" fmla="*/ 1502 h 2469"/>
                    <a:gd name="T14" fmla="*/ 1571 w 3220"/>
                    <a:gd name="T15" fmla="*/ 1762 h 2469"/>
                    <a:gd name="T16" fmla="*/ 1668 w 3220"/>
                    <a:gd name="T17" fmla="*/ 1498 h 2469"/>
                    <a:gd name="T18" fmla="*/ 1795 w 3220"/>
                    <a:gd name="T19" fmla="*/ 1191 h 2469"/>
                    <a:gd name="T20" fmla="*/ 1949 w 3220"/>
                    <a:gd name="T21" fmla="*/ 895 h 2469"/>
                    <a:gd name="T22" fmla="*/ 2191 w 3220"/>
                    <a:gd name="T23" fmla="*/ 548 h 2469"/>
                    <a:gd name="T24" fmla="*/ 2425 w 3220"/>
                    <a:gd name="T25" fmla="*/ 278 h 2469"/>
                    <a:gd name="T26" fmla="*/ 2768 w 3220"/>
                    <a:gd name="T27" fmla="*/ 0 h 2469"/>
                    <a:gd name="T28" fmla="*/ 3061 w 3220"/>
                    <a:gd name="T29" fmla="*/ 130 h 2469"/>
                    <a:gd name="T30" fmla="*/ 2758 w 3220"/>
                    <a:gd name="T31" fmla="*/ 433 h 2469"/>
                    <a:gd name="T32" fmla="*/ 2481 w 3220"/>
                    <a:gd name="T33" fmla="*/ 753 h 2469"/>
                    <a:gd name="T34" fmla="*/ 2267 w 3220"/>
                    <a:gd name="T35" fmla="*/ 1050 h 2469"/>
                    <a:gd name="T36" fmla="*/ 2094 w 3220"/>
                    <a:gd name="T37" fmla="*/ 1361 h 2469"/>
                    <a:gd name="T38" fmla="*/ 1969 w 3220"/>
                    <a:gd name="T39" fmla="*/ 1638 h 2469"/>
                    <a:gd name="T40" fmla="*/ 1888 w 3220"/>
                    <a:gd name="T41" fmla="*/ 1845 h 2469"/>
                    <a:gd name="T42" fmla="*/ 1827 w 3220"/>
                    <a:gd name="T43" fmla="*/ 2050 h 2469"/>
                    <a:gd name="T44" fmla="*/ 1633 w 3220"/>
                    <a:gd name="T45" fmla="*/ 2469 h 2469"/>
                    <a:gd name="T46" fmla="*/ 1404 w 3220"/>
                    <a:gd name="T47" fmla="*/ 2050 h 2469"/>
                    <a:gd name="T48" fmla="*/ 1353 w 3220"/>
                    <a:gd name="T49" fmla="*/ 1891 h 2469"/>
                    <a:gd name="T50" fmla="*/ 1245 w 3220"/>
                    <a:gd name="T51" fmla="*/ 1689 h 2469"/>
                    <a:gd name="T52" fmla="*/ 1115 w 3220"/>
                    <a:gd name="T53" fmla="*/ 1480 h 2469"/>
                    <a:gd name="T54" fmla="*/ 979 w 3220"/>
                    <a:gd name="T55" fmla="*/ 1273 h 2469"/>
                    <a:gd name="T56" fmla="*/ 847 w 3220"/>
                    <a:gd name="T57" fmla="*/ 1075 h 2469"/>
                    <a:gd name="T58" fmla="*/ 606 w 3220"/>
                    <a:gd name="T59" fmla="*/ 747 h 2469"/>
                    <a:gd name="T60" fmla="*/ 444 w 3220"/>
                    <a:gd name="T61" fmla="*/ 538 h 2469"/>
                    <a:gd name="T62" fmla="*/ 224 w 3220"/>
                    <a:gd name="T63" fmla="*/ 266 h 2469"/>
                    <a:gd name="T64" fmla="*/ 0 w 3220"/>
                    <a:gd name="T65" fmla="*/ 0 h 24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3220" h="2469">
                      <a:moveTo>
                        <a:pt x="0" y="0"/>
                      </a:moveTo>
                      <a:lnTo>
                        <a:pt x="411" y="0"/>
                      </a:lnTo>
                      <a:lnTo>
                        <a:pt x="502" y="123"/>
                      </a:lnTo>
                      <a:lnTo>
                        <a:pt x="590" y="241"/>
                      </a:lnTo>
                      <a:lnTo>
                        <a:pt x="686" y="368"/>
                      </a:lnTo>
                      <a:lnTo>
                        <a:pt x="798" y="513"/>
                      </a:lnTo>
                      <a:lnTo>
                        <a:pt x="902" y="652"/>
                      </a:lnTo>
                      <a:lnTo>
                        <a:pt x="997" y="776"/>
                      </a:lnTo>
                      <a:lnTo>
                        <a:pt x="1079" y="890"/>
                      </a:lnTo>
                      <a:lnTo>
                        <a:pt x="1155" y="998"/>
                      </a:lnTo>
                      <a:lnTo>
                        <a:pt x="1241" y="1128"/>
                      </a:lnTo>
                      <a:lnTo>
                        <a:pt x="1310" y="1240"/>
                      </a:lnTo>
                      <a:lnTo>
                        <a:pt x="1382" y="1363"/>
                      </a:lnTo>
                      <a:lnTo>
                        <a:pt x="1456" y="1502"/>
                      </a:lnTo>
                      <a:lnTo>
                        <a:pt x="1516" y="1627"/>
                      </a:lnTo>
                      <a:lnTo>
                        <a:pt x="1571" y="1762"/>
                      </a:lnTo>
                      <a:lnTo>
                        <a:pt x="1617" y="1641"/>
                      </a:lnTo>
                      <a:lnTo>
                        <a:pt x="1668" y="1498"/>
                      </a:lnTo>
                      <a:lnTo>
                        <a:pt x="1729" y="1345"/>
                      </a:lnTo>
                      <a:lnTo>
                        <a:pt x="1795" y="1191"/>
                      </a:lnTo>
                      <a:lnTo>
                        <a:pt x="1867" y="1042"/>
                      </a:lnTo>
                      <a:lnTo>
                        <a:pt x="1949" y="895"/>
                      </a:lnTo>
                      <a:lnTo>
                        <a:pt x="2048" y="736"/>
                      </a:lnTo>
                      <a:lnTo>
                        <a:pt x="2191" y="548"/>
                      </a:lnTo>
                      <a:lnTo>
                        <a:pt x="2303" y="408"/>
                      </a:lnTo>
                      <a:lnTo>
                        <a:pt x="2425" y="278"/>
                      </a:lnTo>
                      <a:lnTo>
                        <a:pt x="2552" y="166"/>
                      </a:lnTo>
                      <a:lnTo>
                        <a:pt x="2768" y="0"/>
                      </a:lnTo>
                      <a:lnTo>
                        <a:pt x="3220" y="0"/>
                      </a:lnTo>
                      <a:lnTo>
                        <a:pt x="3061" y="130"/>
                      </a:lnTo>
                      <a:lnTo>
                        <a:pt x="2898" y="289"/>
                      </a:lnTo>
                      <a:lnTo>
                        <a:pt x="2758" y="433"/>
                      </a:lnTo>
                      <a:lnTo>
                        <a:pt x="2624" y="578"/>
                      </a:lnTo>
                      <a:lnTo>
                        <a:pt x="2481" y="753"/>
                      </a:lnTo>
                      <a:lnTo>
                        <a:pt x="2354" y="924"/>
                      </a:lnTo>
                      <a:lnTo>
                        <a:pt x="2267" y="1050"/>
                      </a:lnTo>
                      <a:lnTo>
                        <a:pt x="2175" y="1215"/>
                      </a:lnTo>
                      <a:lnTo>
                        <a:pt x="2094" y="1361"/>
                      </a:lnTo>
                      <a:lnTo>
                        <a:pt x="2036" y="1482"/>
                      </a:lnTo>
                      <a:lnTo>
                        <a:pt x="1969" y="1638"/>
                      </a:lnTo>
                      <a:lnTo>
                        <a:pt x="1920" y="1760"/>
                      </a:lnTo>
                      <a:lnTo>
                        <a:pt x="1888" y="1845"/>
                      </a:lnTo>
                      <a:lnTo>
                        <a:pt x="1853" y="1956"/>
                      </a:lnTo>
                      <a:lnTo>
                        <a:pt x="1827" y="2050"/>
                      </a:lnTo>
                      <a:lnTo>
                        <a:pt x="2054" y="2050"/>
                      </a:lnTo>
                      <a:lnTo>
                        <a:pt x="1633" y="2469"/>
                      </a:lnTo>
                      <a:lnTo>
                        <a:pt x="1177" y="2050"/>
                      </a:lnTo>
                      <a:lnTo>
                        <a:pt x="1404" y="2050"/>
                      </a:lnTo>
                      <a:lnTo>
                        <a:pt x="1386" y="1977"/>
                      </a:lnTo>
                      <a:lnTo>
                        <a:pt x="1353" y="1891"/>
                      </a:lnTo>
                      <a:lnTo>
                        <a:pt x="1306" y="1800"/>
                      </a:lnTo>
                      <a:lnTo>
                        <a:pt x="1245" y="1689"/>
                      </a:lnTo>
                      <a:lnTo>
                        <a:pt x="1176" y="1576"/>
                      </a:lnTo>
                      <a:lnTo>
                        <a:pt x="1115" y="1480"/>
                      </a:lnTo>
                      <a:lnTo>
                        <a:pt x="1051" y="1381"/>
                      </a:lnTo>
                      <a:lnTo>
                        <a:pt x="979" y="1273"/>
                      </a:lnTo>
                      <a:lnTo>
                        <a:pt x="917" y="1183"/>
                      </a:lnTo>
                      <a:lnTo>
                        <a:pt x="847" y="1075"/>
                      </a:lnTo>
                      <a:lnTo>
                        <a:pt x="711" y="888"/>
                      </a:lnTo>
                      <a:lnTo>
                        <a:pt x="606" y="747"/>
                      </a:lnTo>
                      <a:lnTo>
                        <a:pt x="520" y="634"/>
                      </a:lnTo>
                      <a:lnTo>
                        <a:pt x="444" y="538"/>
                      </a:lnTo>
                      <a:lnTo>
                        <a:pt x="329" y="397"/>
                      </a:lnTo>
                      <a:lnTo>
                        <a:pt x="224" y="266"/>
                      </a:lnTo>
                      <a:lnTo>
                        <a:pt x="115" y="13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30" name="Freeform 26">
                  <a:extLst>
                    <a:ext uri="{FF2B5EF4-FFF2-40B4-BE49-F238E27FC236}">
                      <a16:creationId xmlns:a16="http://schemas.microsoft.com/office/drawing/2014/main" id="{518D7F02-3439-466C-9958-C19E6AA85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2954"/>
                  <a:ext cx="381" cy="41"/>
                </a:xfrm>
                <a:custGeom>
                  <a:avLst/>
                  <a:gdLst>
                    <a:gd name="T0" fmla="*/ 0 w 381"/>
                    <a:gd name="T1" fmla="*/ 41 h 41"/>
                    <a:gd name="T2" fmla="*/ 149 w 381"/>
                    <a:gd name="T3" fmla="*/ 0 h 41"/>
                    <a:gd name="T4" fmla="*/ 381 w 381"/>
                    <a:gd name="T5" fmla="*/ 0 h 41"/>
                    <a:gd name="T6" fmla="*/ 223 w 381"/>
                    <a:gd name="T7" fmla="*/ 41 h 41"/>
                    <a:gd name="T8" fmla="*/ 0 w 381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1" h="41">
                      <a:moveTo>
                        <a:pt x="0" y="41"/>
                      </a:moveTo>
                      <a:lnTo>
                        <a:pt x="149" y="0"/>
                      </a:lnTo>
                      <a:lnTo>
                        <a:pt x="381" y="0"/>
                      </a:lnTo>
                      <a:lnTo>
                        <a:pt x="223" y="41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31" name="Freeform 27">
                  <a:extLst>
                    <a:ext uri="{FF2B5EF4-FFF2-40B4-BE49-F238E27FC236}">
                      <a16:creationId xmlns:a16="http://schemas.microsoft.com/office/drawing/2014/main" id="{E8718D1C-D22E-4CFE-ABE5-0080E8307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8" y="2954"/>
                  <a:ext cx="572" cy="458"/>
                </a:xfrm>
                <a:custGeom>
                  <a:avLst/>
                  <a:gdLst>
                    <a:gd name="T0" fmla="*/ 0 w 572"/>
                    <a:gd name="T1" fmla="*/ 458 h 458"/>
                    <a:gd name="T2" fmla="*/ 150 w 572"/>
                    <a:gd name="T3" fmla="*/ 417 h 458"/>
                    <a:gd name="T4" fmla="*/ 572 w 572"/>
                    <a:gd name="T5" fmla="*/ 0 h 458"/>
                    <a:gd name="T6" fmla="*/ 418 w 572"/>
                    <a:gd name="T7" fmla="*/ 41 h 458"/>
                    <a:gd name="T8" fmla="*/ 0 w 572"/>
                    <a:gd name="T9" fmla="*/ 458 h 4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2" h="458">
                      <a:moveTo>
                        <a:pt x="0" y="458"/>
                      </a:moveTo>
                      <a:lnTo>
                        <a:pt x="150" y="417"/>
                      </a:lnTo>
                      <a:lnTo>
                        <a:pt x="572" y="0"/>
                      </a:lnTo>
                      <a:lnTo>
                        <a:pt x="418" y="41"/>
                      </a:lnTo>
                      <a:lnTo>
                        <a:pt x="0" y="458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  <p:sp>
              <p:nvSpPr>
                <p:cNvPr id="1839132" name="Freeform 28">
                  <a:extLst>
                    <a:ext uri="{FF2B5EF4-FFF2-40B4-BE49-F238E27FC236}">
                      <a16:creationId xmlns:a16="http://schemas.microsoft.com/office/drawing/2014/main" id="{2E770215-EF74-45CC-9D88-25CCE541F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954"/>
                  <a:ext cx="282" cy="41"/>
                </a:xfrm>
                <a:custGeom>
                  <a:avLst/>
                  <a:gdLst>
                    <a:gd name="T0" fmla="*/ 0 w 282"/>
                    <a:gd name="T1" fmla="*/ 41 h 41"/>
                    <a:gd name="T2" fmla="*/ 235 w 282"/>
                    <a:gd name="T3" fmla="*/ 41 h 41"/>
                    <a:gd name="T4" fmla="*/ 282 w 282"/>
                    <a:gd name="T5" fmla="*/ 0 h 41"/>
                    <a:gd name="T6" fmla="*/ 144 w 282"/>
                    <a:gd name="T7" fmla="*/ 0 h 41"/>
                    <a:gd name="T8" fmla="*/ 0 w 282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2" h="41">
                      <a:moveTo>
                        <a:pt x="0" y="41"/>
                      </a:moveTo>
                      <a:lnTo>
                        <a:pt x="235" y="41"/>
                      </a:lnTo>
                      <a:lnTo>
                        <a:pt x="282" y="0"/>
                      </a:lnTo>
                      <a:lnTo>
                        <a:pt x="144" y="0"/>
                      </a:lnTo>
                      <a:lnTo>
                        <a:pt x="0" y="41"/>
                      </a:lnTo>
                      <a:close/>
                    </a:path>
                  </a:pathLst>
                </a:custGeom>
                <a:solidFill>
                  <a:srgbClr val="008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ZA"/>
                </a:p>
              </p:txBody>
            </p:sp>
          </p:grpSp>
          <p:sp>
            <p:nvSpPr>
              <p:cNvPr id="1839133" name="Freeform 29">
                <a:extLst>
                  <a:ext uri="{FF2B5EF4-FFF2-40B4-BE49-F238E27FC236}">
                    <a16:creationId xmlns:a16="http://schemas.microsoft.com/office/drawing/2014/main" id="{2AF0EDEF-3D0E-45F2-B058-B0A3350B4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" y="902"/>
                <a:ext cx="594" cy="41"/>
              </a:xfrm>
              <a:custGeom>
                <a:avLst/>
                <a:gdLst>
                  <a:gd name="T0" fmla="*/ 0 w 594"/>
                  <a:gd name="T1" fmla="*/ 41 h 41"/>
                  <a:gd name="T2" fmla="*/ 148 w 594"/>
                  <a:gd name="T3" fmla="*/ 0 h 41"/>
                  <a:gd name="T4" fmla="*/ 594 w 594"/>
                  <a:gd name="T5" fmla="*/ 0 h 41"/>
                  <a:gd name="T6" fmla="*/ 446 w 594"/>
                  <a:gd name="T7" fmla="*/ 41 h 41"/>
                  <a:gd name="T8" fmla="*/ 0 w 594"/>
                  <a:gd name="T9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41">
                    <a:moveTo>
                      <a:pt x="0" y="41"/>
                    </a:moveTo>
                    <a:lnTo>
                      <a:pt x="148" y="0"/>
                    </a:lnTo>
                    <a:lnTo>
                      <a:pt x="594" y="0"/>
                    </a:lnTo>
                    <a:lnTo>
                      <a:pt x="446" y="41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839134" name="Freeform 30">
                <a:extLst>
                  <a:ext uri="{FF2B5EF4-FFF2-40B4-BE49-F238E27FC236}">
                    <a16:creationId xmlns:a16="http://schemas.microsoft.com/office/drawing/2014/main" id="{3340417C-3865-4503-9ABA-D46CFFB1D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3" y="902"/>
                <a:ext cx="558" cy="44"/>
              </a:xfrm>
              <a:custGeom>
                <a:avLst/>
                <a:gdLst>
                  <a:gd name="T0" fmla="*/ 0 w 558"/>
                  <a:gd name="T1" fmla="*/ 41 h 44"/>
                  <a:gd name="T2" fmla="*/ 153 w 558"/>
                  <a:gd name="T3" fmla="*/ 0 h 44"/>
                  <a:gd name="T4" fmla="*/ 558 w 558"/>
                  <a:gd name="T5" fmla="*/ 0 h 44"/>
                  <a:gd name="T6" fmla="*/ 406 w 558"/>
                  <a:gd name="T7" fmla="*/ 44 h 44"/>
                  <a:gd name="T8" fmla="*/ 0 w 558"/>
                  <a:gd name="T9" fmla="*/ 4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8" h="44">
                    <a:moveTo>
                      <a:pt x="0" y="41"/>
                    </a:moveTo>
                    <a:lnTo>
                      <a:pt x="153" y="0"/>
                    </a:lnTo>
                    <a:lnTo>
                      <a:pt x="558" y="0"/>
                    </a:lnTo>
                    <a:lnTo>
                      <a:pt x="406" y="4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ZA"/>
              </a:p>
            </p:txBody>
          </p:sp>
        </p:grpSp>
        <p:sp>
          <p:nvSpPr>
            <p:cNvPr id="1839135" name="Freeform 31">
              <a:extLst>
                <a:ext uri="{FF2B5EF4-FFF2-40B4-BE49-F238E27FC236}">
                  <a16:creationId xmlns:a16="http://schemas.microsoft.com/office/drawing/2014/main" id="{58A0322B-E20B-455E-9639-D10108DF1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4" y="945"/>
              <a:ext cx="3221" cy="2469"/>
            </a:xfrm>
            <a:custGeom>
              <a:avLst/>
              <a:gdLst>
                <a:gd name="T0" fmla="*/ 412 w 3221"/>
                <a:gd name="T1" fmla="*/ 0 h 2469"/>
                <a:gd name="T2" fmla="*/ 590 w 3221"/>
                <a:gd name="T3" fmla="*/ 241 h 2469"/>
                <a:gd name="T4" fmla="*/ 799 w 3221"/>
                <a:gd name="T5" fmla="*/ 513 h 2469"/>
                <a:gd name="T6" fmla="*/ 997 w 3221"/>
                <a:gd name="T7" fmla="*/ 776 h 2469"/>
                <a:gd name="T8" fmla="*/ 1155 w 3221"/>
                <a:gd name="T9" fmla="*/ 999 h 2469"/>
                <a:gd name="T10" fmla="*/ 1311 w 3221"/>
                <a:gd name="T11" fmla="*/ 1241 h 2469"/>
                <a:gd name="T12" fmla="*/ 1456 w 3221"/>
                <a:gd name="T13" fmla="*/ 1502 h 2469"/>
                <a:gd name="T14" fmla="*/ 1572 w 3221"/>
                <a:gd name="T15" fmla="*/ 1762 h 2469"/>
                <a:gd name="T16" fmla="*/ 1668 w 3221"/>
                <a:gd name="T17" fmla="*/ 1498 h 2469"/>
                <a:gd name="T18" fmla="*/ 1796 w 3221"/>
                <a:gd name="T19" fmla="*/ 1191 h 2469"/>
                <a:gd name="T20" fmla="*/ 1950 w 3221"/>
                <a:gd name="T21" fmla="*/ 895 h 2469"/>
                <a:gd name="T22" fmla="*/ 2192 w 3221"/>
                <a:gd name="T23" fmla="*/ 548 h 2469"/>
                <a:gd name="T24" fmla="*/ 2426 w 3221"/>
                <a:gd name="T25" fmla="*/ 278 h 2469"/>
                <a:gd name="T26" fmla="*/ 2769 w 3221"/>
                <a:gd name="T27" fmla="*/ 0 h 2469"/>
                <a:gd name="T28" fmla="*/ 3062 w 3221"/>
                <a:gd name="T29" fmla="*/ 130 h 2469"/>
                <a:gd name="T30" fmla="*/ 2758 w 3221"/>
                <a:gd name="T31" fmla="*/ 434 h 2469"/>
                <a:gd name="T32" fmla="*/ 2481 w 3221"/>
                <a:gd name="T33" fmla="*/ 753 h 2469"/>
                <a:gd name="T34" fmla="*/ 2268 w 3221"/>
                <a:gd name="T35" fmla="*/ 1050 h 2469"/>
                <a:gd name="T36" fmla="*/ 2095 w 3221"/>
                <a:gd name="T37" fmla="*/ 1361 h 2469"/>
                <a:gd name="T38" fmla="*/ 1969 w 3221"/>
                <a:gd name="T39" fmla="*/ 1638 h 2469"/>
                <a:gd name="T40" fmla="*/ 1889 w 3221"/>
                <a:gd name="T41" fmla="*/ 1845 h 2469"/>
                <a:gd name="T42" fmla="*/ 1827 w 3221"/>
                <a:gd name="T43" fmla="*/ 2050 h 2469"/>
                <a:gd name="T44" fmla="*/ 1633 w 3221"/>
                <a:gd name="T45" fmla="*/ 2469 h 2469"/>
                <a:gd name="T46" fmla="*/ 1405 w 3221"/>
                <a:gd name="T47" fmla="*/ 2050 h 2469"/>
                <a:gd name="T48" fmla="*/ 1354 w 3221"/>
                <a:gd name="T49" fmla="*/ 1891 h 2469"/>
                <a:gd name="T50" fmla="*/ 1246 w 3221"/>
                <a:gd name="T51" fmla="*/ 1690 h 2469"/>
                <a:gd name="T52" fmla="*/ 1116 w 3221"/>
                <a:gd name="T53" fmla="*/ 1480 h 2469"/>
                <a:gd name="T54" fmla="*/ 979 w 3221"/>
                <a:gd name="T55" fmla="*/ 1273 h 2469"/>
                <a:gd name="T56" fmla="*/ 848 w 3221"/>
                <a:gd name="T57" fmla="*/ 1076 h 2469"/>
                <a:gd name="T58" fmla="*/ 607 w 3221"/>
                <a:gd name="T59" fmla="*/ 747 h 2469"/>
                <a:gd name="T60" fmla="*/ 445 w 3221"/>
                <a:gd name="T61" fmla="*/ 539 h 2469"/>
                <a:gd name="T62" fmla="*/ 224 w 3221"/>
                <a:gd name="T63" fmla="*/ 266 h 2469"/>
                <a:gd name="T64" fmla="*/ 0 w 3221"/>
                <a:gd name="T65" fmla="*/ 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221" h="2469">
                  <a:moveTo>
                    <a:pt x="0" y="0"/>
                  </a:moveTo>
                  <a:lnTo>
                    <a:pt x="412" y="0"/>
                  </a:lnTo>
                  <a:lnTo>
                    <a:pt x="502" y="123"/>
                  </a:lnTo>
                  <a:lnTo>
                    <a:pt x="590" y="241"/>
                  </a:lnTo>
                  <a:lnTo>
                    <a:pt x="687" y="369"/>
                  </a:lnTo>
                  <a:lnTo>
                    <a:pt x="799" y="513"/>
                  </a:lnTo>
                  <a:lnTo>
                    <a:pt x="902" y="652"/>
                  </a:lnTo>
                  <a:lnTo>
                    <a:pt x="997" y="776"/>
                  </a:lnTo>
                  <a:lnTo>
                    <a:pt x="1079" y="890"/>
                  </a:lnTo>
                  <a:lnTo>
                    <a:pt x="1155" y="999"/>
                  </a:lnTo>
                  <a:lnTo>
                    <a:pt x="1242" y="1129"/>
                  </a:lnTo>
                  <a:lnTo>
                    <a:pt x="1311" y="1241"/>
                  </a:lnTo>
                  <a:lnTo>
                    <a:pt x="1383" y="1364"/>
                  </a:lnTo>
                  <a:lnTo>
                    <a:pt x="1456" y="1502"/>
                  </a:lnTo>
                  <a:lnTo>
                    <a:pt x="1517" y="1627"/>
                  </a:lnTo>
                  <a:lnTo>
                    <a:pt x="1572" y="1762"/>
                  </a:lnTo>
                  <a:lnTo>
                    <a:pt x="1618" y="1642"/>
                  </a:lnTo>
                  <a:lnTo>
                    <a:pt x="1668" y="1498"/>
                  </a:lnTo>
                  <a:lnTo>
                    <a:pt x="1730" y="1345"/>
                  </a:lnTo>
                  <a:lnTo>
                    <a:pt x="1796" y="1191"/>
                  </a:lnTo>
                  <a:lnTo>
                    <a:pt x="1868" y="1042"/>
                  </a:lnTo>
                  <a:lnTo>
                    <a:pt x="1950" y="895"/>
                  </a:lnTo>
                  <a:lnTo>
                    <a:pt x="2049" y="736"/>
                  </a:lnTo>
                  <a:lnTo>
                    <a:pt x="2192" y="548"/>
                  </a:lnTo>
                  <a:lnTo>
                    <a:pt x="2304" y="409"/>
                  </a:lnTo>
                  <a:lnTo>
                    <a:pt x="2426" y="278"/>
                  </a:lnTo>
                  <a:lnTo>
                    <a:pt x="2552" y="167"/>
                  </a:lnTo>
                  <a:lnTo>
                    <a:pt x="2769" y="0"/>
                  </a:lnTo>
                  <a:lnTo>
                    <a:pt x="3221" y="0"/>
                  </a:lnTo>
                  <a:lnTo>
                    <a:pt x="3062" y="130"/>
                  </a:lnTo>
                  <a:lnTo>
                    <a:pt x="2899" y="289"/>
                  </a:lnTo>
                  <a:lnTo>
                    <a:pt x="2758" y="434"/>
                  </a:lnTo>
                  <a:lnTo>
                    <a:pt x="2625" y="578"/>
                  </a:lnTo>
                  <a:lnTo>
                    <a:pt x="2481" y="753"/>
                  </a:lnTo>
                  <a:lnTo>
                    <a:pt x="2355" y="924"/>
                  </a:lnTo>
                  <a:lnTo>
                    <a:pt x="2268" y="1050"/>
                  </a:lnTo>
                  <a:lnTo>
                    <a:pt x="2175" y="1215"/>
                  </a:lnTo>
                  <a:lnTo>
                    <a:pt x="2095" y="1361"/>
                  </a:lnTo>
                  <a:lnTo>
                    <a:pt x="2037" y="1483"/>
                  </a:lnTo>
                  <a:lnTo>
                    <a:pt x="1969" y="1638"/>
                  </a:lnTo>
                  <a:lnTo>
                    <a:pt x="1921" y="1761"/>
                  </a:lnTo>
                  <a:lnTo>
                    <a:pt x="1889" y="1845"/>
                  </a:lnTo>
                  <a:lnTo>
                    <a:pt x="1854" y="1956"/>
                  </a:lnTo>
                  <a:lnTo>
                    <a:pt x="1827" y="2050"/>
                  </a:lnTo>
                  <a:lnTo>
                    <a:pt x="2055" y="2050"/>
                  </a:lnTo>
                  <a:lnTo>
                    <a:pt x="1633" y="2469"/>
                  </a:lnTo>
                  <a:lnTo>
                    <a:pt x="1178" y="2050"/>
                  </a:lnTo>
                  <a:lnTo>
                    <a:pt x="1405" y="2050"/>
                  </a:lnTo>
                  <a:lnTo>
                    <a:pt x="1386" y="1978"/>
                  </a:lnTo>
                  <a:lnTo>
                    <a:pt x="1354" y="1891"/>
                  </a:lnTo>
                  <a:lnTo>
                    <a:pt x="1307" y="1801"/>
                  </a:lnTo>
                  <a:lnTo>
                    <a:pt x="1246" y="1690"/>
                  </a:lnTo>
                  <a:lnTo>
                    <a:pt x="1177" y="1577"/>
                  </a:lnTo>
                  <a:lnTo>
                    <a:pt x="1116" y="1480"/>
                  </a:lnTo>
                  <a:lnTo>
                    <a:pt x="1052" y="1382"/>
                  </a:lnTo>
                  <a:lnTo>
                    <a:pt x="979" y="1273"/>
                  </a:lnTo>
                  <a:lnTo>
                    <a:pt x="918" y="1183"/>
                  </a:lnTo>
                  <a:lnTo>
                    <a:pt x="848" y="1076"/>
                  </a:lnTo>
                  <a:lnTo>
                    <a:pt x="712" y="888"/>
                  </a:lnTo>
                  <a:lnTo>
                    <a:pt x="607" y="747"/>
                  </a:lnTo>
                  <a:lnTo>
                    <a:pt x="520" y="634"/>
                  </a:lnTo>
                  <a:lnTo>
                    <a:pt x="445" y="539"/>
                  </a:lnTo>
                  <a:lnTo>
                    <a:pt x="330" y="398"/>
                  </a:lnTo>
                  <a:lnTo>
                    <a:pt x="224" y="266"/>
                  </a:lnTo>
                  <a:lnTo>
                    <a:pt x="116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ZA"/>
            </a:p>
          </p:txBody>
        </p:sp>
      </p:grpSp>
      <p:grpSp>
        <p:nvGrpSpPr>
          <p:cNvPr id="1839136" name="Group 32">
            <a:extLst>
              <a:ext uri="{FF2B5EF4-FFF2-40B4-BE49-F238E27FC236}">
                <a16:creationId xmlns:a16="http://schemas.microsoft.com/office/drawing/2014/main" id="{36BCF5D5-5B87-4D74-B940-42F1B8D5AF0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286000"/>
            <a:ext cx="5638800" cy="1752600"/>
            <a:chOff x="1390" y="876"/>
            <a:chExt cx="1390" cy="1006"/>
          </a:xfrm>
        </p:grpSpPr>
        <p:sp>
          <p:nvSpPr>
            <p:cNvPr id="1839137" name="Freeform 33">
              <a:extLst>
                <a:ext uri="{FF2B5EF4-FFF2-40B4-BE49-F238E27FC236}">
                  <a16:creationId xmlns:a16="http://schemas.microsoft.com/office/drawing/2014/main" id="{FAE71D7A-5ED2-4FA1-97D2-1EA6E8867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1020"/>
              <a:ext cx="863" cy="670"/>
            </a:xfrm>
            <a:custGeom>
              <a:avLst/>
              <a:gdLst>
                <a:gd name="T0" fmla="*/ 0 w 863"/>
                <a:gd name="T1" fmla="*/ 0 h 670"/>
                <a:gd name="T2" fmla="*/ 863 w 863"/>
                <a:gd name="T3" fmla="*/ 526 h 670"/>
                <a:gd name="T4" fmla="*/ 863 w 863"/>
                <a:gd name="T5" fmla="*/ 670 h 670"/>
                <a:gd name="T6" fmla="*/ 0 w 863"/>
                <a:gd name="T7" fmla="*/ 143 h 670"/>
                <a:gd name="T8" fmla="*/ 0 w 863"/>
                <a:gd name="T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3" h="670">
                  <a:moveTo>
                    <a:pt x="0" y="0"/>
                  </a:moveTo>
                  <a:lnTo>
                    <a:pt x="863" y="526"/>
                  </a:lnTo>
                  <a:lnTo>
                    <a:pt x="863" y="670"/>
                  </a:lnTo>
                  <a:lnTo>
                    <a:pt x="0" y="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99"/>
            </a:solidFill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839138" name="Freeform 34">
              <a:extLst>
                <a:ext uri="{FF2B5EF4-FFF2-40B4-BE49-F238E27FC236}">
                  <a16:creationId xmlns:a16="http://schemas.microsoft.com/office/drawing/2014/main" id="{75ABA5DB-FCCF-4D6E-A021-57CEADD4D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0" y="876"/>
              <a:ext cx="1390" cy="862"/>
            </a:xfrm>
            <a:custGeom>
              <a:avLst/>
              <a:gdLst>
                <a:gd name="T0" fmla="*/ 0 w 1390"/>
                <a:gd name="T1" fmla="*/ 144 h 862"/>
                <a:gd name="T2" fmla="*/ 336 w 1390"/>
                <a:gd name="T3" fmla="*/ 0 h 862"/>
                <a:gd name="T4" fmla="*/ 1151 w 1390"/>
                <a:gd name="T5" fmla="*/ 479 h 862"/>
                <a:gd name="T6" fmla="*/ 1390 w 1390"/>
                <a:gd name="T7" fmla="*/ 335 h 862"/>
                <a:gd name="T8" fmla="*/ 1390 w 1390"/>
                <a:gd name="T9" fmla="*/ 766 h 862"/>
                <a:gd name="T10" fmla="*/ 576 w 1390"/>
                <a:gd name="T11" fmla="*/ 862 h 862"/>
                <a:gd name="T12" fmla="*/ 863 w 1390"/>
                <a:gd name="T13" fmla="*/ 670 h 862"/>
                <a:gd name="T14" fmla="*/ 0 w 1390"/>
                <a:gd name="T15" fmla="*/ 144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0" h="862">
                  <a:moveTo>
                    <a:pt x="0" y="144"/>
                  </a:moveTo>
                  <a:lnTo>
                    <a:pt x="336" y="0"/>
                  </a:lnTo>
                  <a:lnTo>
                    <a:pt x="1151" y="479"/>
                  </a:lnTo>
                  <a:lnTo>
                    <a:pt x="1390" y="335"/>
                  </a:lnTo>
                  <a:lnTo>
                    <a:pt x="1390" y="766"/>
                  </a:lnTo>
                  <a:lnTo>
                    <a:pt x="576" y="862"/>
                  </a:lnTo>
                  <a:lnTo>
                    <a:pt x="863" y="67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  <p:sp>
          <p:nvSpPr>
            <p:cNvPr id="1839139" name="Freeform 35">
              <a:extLst>
                <a:ext uri="{FF2B5EF4-FFF2-40B4-BE49-F238E27FC236}">
                  <a16:creationId xmlns:a16="http://schemas.microsoft.com/office/drawing/2014/main" id="{3512B85A-8982-4A22-90E2-C2AE041CA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66" y="1642"/>
              <a:ext cx="814" cy="240"/>
            </a:xfrm>
            <a:custGeom>
              <a:avLst/>
              <a:gdLst>
                <a:gd name="T0" fmla="*/ 0 w 814"/>
                <a:gd name="T1" fmla="*/ 96 h 240"/>
                <a:gd name="T2" fmla="*/ 814 w 814"/>
                <a:gd name="T3" fmla="*/ 0 h 240"/>
                <a:gd name="T4" fmla="*/ 814 w 814"/>
                <a:gd name="T5" fmla="*/ 144 h 240"/>
                <a:gd name="T6" fmla="*/ 0 w 814"/>
                <a:gd name="T7" fmla="*/ 240 h 240"/>
                <a:gd name="T8" fmla="*/ 0 w 814"/>
                <a:gd name="T9" fmla="*/ 9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4" h="240">
                  <a:moveTo>
                    <a:pt x="0" y="96"/>
                  </a:moveTo>
                  <a:lnTo>
                    <a:pt x="814" y="0"/>
                  </a:lnTo>
                  <a:lnTo>
                    <a:pt x="814" y="144"/>
                  </a:lnTo>
                  <a:lnTo>
                    <a:pt x="0" y="240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000099"/>
            </a:solidFill>
            <a:ln w="381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ZA"/>
            </a:p>
          </p:txBody>
        </p:sp>
      </p:grpSp>
      <p:sp>
        <p:nvSpPr>
          <p:cNvPr id="1839140" name="AutoShape 36">
            <a:extLst>
              <a:ext uri="{FF2B5EF4-FFF2-40B4-BE49-F238E27FC236}">
                <a16:creationId xmlns:a16="http://schemas.microsoft.com/office/drawing/2014/main" id="{66AB8D8B-9B44-4AC1-934A-F6A53BD14E1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21112" y="2900599"/>
            <a:ext cx="2819400" cy="4114800"/>
          </a:xfrm>
          <a:custGeom>
            <a:avLst/>
            <a:gdLst>
              <a:gd name="G0" fmla="+- 454855 0 0"/>
              <a:gd name="G1" fmla="+- -10847047 0 0"/>
              <a:gd name="G2" fmla="+- 454855 0 -10847047"/>
              <a:gd name="G3" fmla="+- 10800 0 0"/>
              <a:gd name="G4" fmla="+- 0 0 454855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585 0 0"/>
              <a:gd name="G9" fmla="+- 0 0 -10847047"/>
              <a:gd name="G10" fmla="+- 5585 0 2700"/>
              <a:gd name="G11" fmla="cos G10 454855"/>
              <a:gd name="G12" fmla="sin G10 454855"/>
              <a:gd name="G13" fmla="cos 13500 454855"/>
              <a:gd name="G14" fmla="sin 13500 454855"/>
              <a:gd name="G15" fmla="+- G11 10800 0"/>
              <a:gd name="G16" fmla="+- G12 10800 0"/>
              <a:gd name="G17" fmla="+- G13 10800 0"/>
              <a:gd name="G18" fmla="+- G14 10800 0"/>
              <a:gd name="G19" fmla="*/ 5585 1 2"/>
              <a:gd name="G20" fmla="+- G19 5400 0"/>
              <a:gd name="G21" fmla="cos G20 454855"/>
              <a:gd name="G22" fmla="sin G20 454855"/>
              <a:gd name="G23" fmla="+- G21 10800 0"/>
              <a:gd name="G24" fmla="+- G12 G23 G22"/>
              <a:gd name="G25" fmla="+- G22 G23 G11"/>
              <a:gd name="G26" fmla="cos 10800 454855"/>
              <a:gd name="G27" fmla="sin 10800 454855"/>
              <a:gd name="G28" fmla="cos 5585 454855"/>
              <a:gd name="G29" fmla="sin 5585 454855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847047"/>
              <a:gd name="G36" fmla="sin G34 -10847047"/>
              <a:gd name="G37" fmla="+/ -10847047 454855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585 G39"/>
              <a:gd name="G43" fmla="sin 5585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2807 w 21600"/>
              <a:gd name="T5" fmla="*/ 188 h 21600"/>
              <a:gd name="T6" fmla="*/ 2867 w 21600"/>
              <a:gd name="T7" fmla="*/ 8750 h 21600"/>
              <a:gd name="T8" fmla="*/ 11838 w 21600"/>
              <a:gd name="T9" fmla="*/ 5312 h 21600"/>
              <a:gd name="T10" fmla="*/ 24201 w 21600"/>
              <a:gd name="T11" fmla="*/ 12431 h 21600"/>
              <a:gd name="T12" fmla="*/ 18290 w 21600"/>
              <a:gd name="T13" fmla="*/ 17059 h 21600"/>
              <a:gd name="T14" fmla="*/ 13663 w 21600"/>
              <a:gd name="T15" fmla="*/ 1114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344" y="11474"/>
                </a:moveTo>
                <a:cubicBezTo>
                  <a:pt x="16371" y="11250"/>
                  <a:pt x="16385" y="11025"/>
                  <a:pt x="16385" y="10800"/>
                </a:cubicBezTo>
                <a:cubicBezTo>
                  <a:pt x="16385" y="7715"/>
                  <a:pt x="13884" y="5215"/>
                  <a:pt x="10800" y="5215"/>
                </a:cubicBezTo>
                <a:cubicBezTo>
                  <a:pt x="8253" y="5215"/>
                  <a:pt x="6029" y="6937"/>
                  <a:pt x="5392" y="9402"/>
                </a:cubicBezTo>
                <a:lnTo>
                  <a:pt x="343" y="8098"/>
                </a:lnTo>
                <a:cubicBezTo>
                  <a:pt x="1575" y="3330"/>
                  <a:pt x="587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1236"/>
                  <a:pt x="21573" y="11672"/>
                  <a:pt x="21520" y="12105"/>
                </a:cubicBezTo>
                <a:lnTo>
                  <a:pt x="24201" y="12431"/>
                </a:lnTo>
                <a:lnTo>
                  <a:pt x="18290" y="17059"/>
                </a:lnTo>
                <a:lnTo>
                  <a:pt x="13663" y="11148"/>
                </a:lnTo>
                <a:lnTo>
                  <a:pt x="16344" y="11474"/>
                </a:ln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ZA"/>
          </a:p>
        </p:txBody>
      </p:sp>
      <p:sp>
        <p:nvSpPr>
          <p:cNvPr id="38" name="Oval 7">
            <a:extLst>
              <a:ext uri="{FF2B5EF4-FFF2-40B4-BE49-F238E27FC236}">
                <a16:creationId xmlns:a16="http://schemas.microsoft.com/office/drawing/2014/main" id="{0B04C980-8EB4-4A91-A684-514EE8C4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26" y="3632635"/>
            <a:ext cx="16002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Material</a:t>
            </a:r>
          </a:p>
        </p:txBody>
      </p:sp>
      <p:sp>
        <p:nvSpPr>
          <p:cNvPr id="39" name="Oval 7">
            <a:extLst>
              <a:ext uri="{FF2B5EF4-FFF2-40B4-BE49-F238E27FC236}">
                <a16:creationId xmlns:a16="http://schemas.microsoft.com/office/drawing/2014/main" id="{0CB8B515-4FF8-4504-A47C-3C0522A3F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25" y="4489005"/>
            <a:ext cx="1600200" cy="11430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Tahoma" panose="020B0604030504040204" pitchFamily="34" charset="0"/>
              </a:rPr>
              <a:t>Machines</a:t>
            </a:r>
          </a:p>
        </p:txBody>
      </p:sp>
    </p:spTree>
    <p:extLst>
      <p:ext uri="{BB962C8B-B14F-4D97-AF65-F5344CB8AC3E}">
        <p14:creationId xmlns:p14="http://schemas.microsoft.com/office/powerpoint/2010/main" val="58277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9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9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9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9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39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39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39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39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39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39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39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39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39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39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839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39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39107" grpId="0" animBg="1" autoUpdateAnimBg="0"/>
      <p:bldP spid="1839108" grpId="0" animBg="1" autoUpdateAnimBg="0"/>
      <p:bldP spid="1839109" grpId="0" animBg="1" autoUpdateAnimBg="0"/>
      <p:bldP spid="1839110" grpId="0" animBg="1" autoUpdateAnimBg="0"/>
      <p:bldP spid="1839111" grpId="0" animBg="1" autoUpdateAnimBg="0"/>
      <p:bldP spid="1839112" grpId="0" animBg="1" autoUpdateAnimBg="0"/>
      <p:bldP spid="1839113" grpId="0" animBg="1" autoUpdateAnimBg="0"/>
      <p:bldP spid="1839114" grpId="0" animBg="1" autoUpdateAnimBg="0"/>
      <p:bldP spid="1839115" grpId="0" animBg="1" autoUpdateAnimBg="0"/>
      <p:bldP spid="38" grpId="0" animBg="1" autoUpdateAnimBg="0"/>
      <p:bldP spid="39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8261"/>
            <a:ext cx="9144000" cy="162401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ZA" sz="3600" b="1" u="sng" dirty="0"/>
              <a:t>Water Obligation: Focus on Outcome</a:t>
            </a:r>
            <a:br>
              <a:rPr lang="en-ZA" sz="3600" b="1" u="sng" dirty="0"/>
            </a:br>
            <a:r>
              <a:rPr lang="en-ZA" sz="2400" b="1" u="sng" dirty="0"/>
              <a:t>(as per N </a:t>
            </a:r>
            <a:r>
              <a:rPr lang="en-ZA" sz="2400" b="1" u="sng" dirty="0" err="1"/>
              <a:t>ational</a:t>
            </a:r>
            <a:r>
              <a:rPr lang="en-ZA" sz="2400" b="1" u="sng" dirty="0"/>
              <a:t> </a:t>
            </a:r>
            <a:r>
              <a:rPr lang="en-ZA" sz="2400" b="1" u="sng" dirty="0" err="1"/>
              <a:t>WAter</a:t>
            </a:r>
            <a:r>
              <a:rPr lang="en-ZA" sz="2400" b="1" u="sng" dirty="0"/>
              <a:t>  Act)</a:t>
            </a:r>
            <a:r>
              <a:rPr lang="en-ZA" b="1" dirty="0"/>
              <a:t> </a:t>
            </a:r>
            <a:br>
              <a:rPr lang="en-ZA" b="1" dirty="0"/>
            </a:br>
            <a:r>
              <a:rPr lang="en-ZA" sz="4000" b="1" i="1" dirty="0"/>
              <a:t>Water resources must be: </a:t>
            </a: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F66CC55-69D9-4617-B6E7-4AFA9313AC6F}" type="slidenum">
              <a:rPr lang="en-ZA" altLang="en-US" sz="1800">
                <a:latin typeface="Calibri" pitchFamily="34" charset="0"/>
              </a:rPr>
              <a:pPr eaLnBrk="1" hangingPunct="1"/>
              <a:t>11</a:t>
            </a:fld>
            <a:endParaRPr lang="en-ZA" altLang="en-US" sz="1800">
              <a:latin typeface="Calibri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408489" y="2714626"/>
            <a:ext cx="2428875" cy="18573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b="1" dirty="0"/>
              <a:t>To support (achieve)</a:t>
            </a:r>
          </a:p>
        </p:txBody>
      </p:sp>
      <p:sp>
        <p:nvSpPr>
          <p:cNvPr id="9" name="Right Arrow 8"/>
          <p:cNvSpPr/>
          <p:nvPr/>
        </p:nvSpPr>
        <p:spPr>
          <a:xfrm>
            <a:off x="2095500" y="1593850"/>
            <a:ext cx="2357438" cy="1143000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protected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095500" y="2308226"/>
            <a:ext cx="2286000" cy="100012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used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2095500" y="2951164"/>
            <a:ext cx="2286000" cy="928687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developed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2095500" y="3522664"/>
            <a:ext cx="2286000" cy="100012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conserved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2095500" y="4165601"/>
            <a:ext cx="2286000" cy="1000125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managed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2095500" y="4879975"/>
            <a:ext cx="2286000" cy="928688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controlled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6845300" y="284164"/>
            <a:ext cx="3894138" cy="112712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Basic human needs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6851650" y="1065214"/>
            <a:ext cx="3816350" cy="100012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Equitable access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851650" y="1719263"/>
            <a:ext cx="3816350" cy="11430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Redressing the past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6851650" y="2489200"/>
            <a:ext cx="3816350" cy="11430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Efficient, sustainable use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6851650" y="3248025"/>
            <a:ext cx="3816350" cy="1143000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Social &amp; economic development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6851650" y="3962401"/>
            <a:ext cx="3816350" cy="128587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protecting aquatic ecosystems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6851650" y="4725988"/>
            <a:ext cx="3816350" cy="1357312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Prevent pollution &amp; degradation 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851650" y="5494339"/>
            <a:ext cx="3816350" cy="157162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Disasters, dam safety, international, growth</a:t>
            </a:r>
          </a:p>
        </p:txBody>
      </p:sp>
      <p:sp>
        <p:nvSpPr>
          <p:cNvPr id="22" name="Oval 21"/>
          <p:cNvSpPr/>
          <p:nvPr/>
        </p:nvSpPr>
        <p:spPr>
          <a:xfrm>
            <a:off x="6845301" y="249238"/>
            <a:ext cx="3819525" cy="647700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5" name="Right Arrow 24"/>
          <p:cNvSpPr/>
          <p:nvPr/>
        </p:nvSpPr>
        <p:spPr>
          <a:xfrm>
            <a:off x="2095500" y="5618164"/>
            <a:ext cx="2286000" cy="930275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/>
              <a:t>valued</a:t>
            </a:r>
          </a:p>
        </p:txBody>
      </p:sp>
    </p:spTree>
    <p:extLst>
      <p:ext uri="{BB962C8B-B14F-4D97-AF65-F5344CB8AC3E}">
        <p14:creationId xmlns:p14="http://schemas.microsoft.com/office/powerpoint/2010/main" val="119694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2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 bwMode="auto">
          <a:xfrm>
            <a:off x="1713707" y="450353"/>
            <a:ext cx="8534400" cy="1507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ZA" altLang="en-US" sz="4800" b="1" cap="none" dirty="0">
                <a:ea typeface="ＭＳ Ｐゴシック" pitchFamily="34" charset="-128"/>
              </a:rPr>
              <a:t>“The obligation”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5826E3F-751C-4C02-B948-BC8FEE40973F}" type="slidenum">
              <a:rPr lang="en-US" altLang="en-US" sz="1800">
                <a:latin typeface="Calibri" pitchFamily="34" charset="0"/>
              </a:rPr>
              <a:pPr eaLnBrk="1" hangingPunct="1"/>
              <a:t>12</a:t>
            </a:fld>
            <a:endParaRPr lang="en-US" altLang="en-US" sz="180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252" y="1957421"/>
            <a:ext cx="7754937" cy="42909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4000" b="1" dirty="0">
                <a:solidFill>
                  <a:srgbClr val="000000"/>
                </a:solidFill>
              </a:rPr>
              <a:t>We have to ensure that all people in South Africa  have access to</a:t>
            </a:r>
          </a:p>
          <a:p>
            <a:pPr algn="ctr">
              <a:defRPr/>
            </a:pPr>
            <a:r>
              <a:rPr lang="en-ZA" sz="4000" b="1" i="1" dirty="0">
                <a:solidFill>
                  <a:srgbClr val="000000"/>
                </a:solidFill>
              </a:rPr>
              <a:t>sustainable, reliable, effective, safe and affordable water services !</a:t>
            </a:r>
          </a:p>
          <a:p>
            <a:pPr algn="ctr">
              <a:defRPr/>
            </a:pP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422500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AEBB17C9-E598-4474-9745-0A02F0AF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59" y="0"/>
            <a:ext cx="338388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0D310CD-1C8E-417D-8037-F85244D91641}"/>
              </a:ext>
            </a:extLst>
          </p:cNvPr>
          <p:cNvSpPr/>
          <p:nvPr/>
        </p:nvSpPr>
        <p:spPr>
          <a:xfrm>
            <a:off x="6488936" y="1024568"/>
            <a:ext cx="1421175" cy="13881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45400D-27FB-47E2-9102-B55D0F6EAF93}"/>
              </a:ext>
            </a:extLst>
          </p:cNvPr>
          <p:cNvSpPr txBox="1"/>
          <p:nvPr/>
        </p:nvSpPr>
        <p:spPr>
          <a:xfrm>
            <a:off x="484743" y="627961"/>
            <a:ext cx="3194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3200" b="1" dirty="0"/>
              <a:t>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365446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285B5AD-FB8B-4E30-BAFB-BD2E5712C1A8}"/>
              </a:ext>
            </a:extLst>
          </p:cNvPr>
          <p:cNvSpPr/>
          <p:nvPr/>
        </p:nvSpPr>
        <p:spPr>
          <a:xfrm>
            <a:off x="0" y="-10714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Rectangle 4"/>
          <p:cNvSpPr/>
          <p:nvPr/>
        </p:nvSpPr>
        <p:spPr>
          <a:xfrm>
            <a:off x="1684161" y="501649"/>
            <a:ext cx="9108017" cy="57278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7651" name="Title 5"/>
          <p:cNvSpPr>
            <a:spLocks noGrp="1"/>
          </p:cNvSpPr>
          <p:nvPr>
            <p:ph type="title"/>
          </p:nvPr>
        </p:nvSpPr>
        <p:spPr>
          <a:xfrm>
            <a:off x="1647826" y="7967"/>
            <a:ext cx="5960886" cy="94199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ZA" b="1" dirty="0"/>
              <a:t>SDG</a:t>
            </a:r>
            <a:r>
              <a:rPr lang="en-ZA" dirty="0"/>
              <a:t>  </a:t>
            </a:r>
            <a:r>
              <a:rPr lang="en-ZA" b="1" cap="none" dirty="0"/>
              <a:t>Goal 6 Focus areas</a:t>
            </a:r>
            <a:endParaRPr lang="en-Z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CCBB7E-3C28-4497-9A12-CCCD62639E52}" type="slidenum">
              <a:rPr lang="en-ZA" smtClean="0"/>
              <a:pPr>
                <a:defRPr/>
              </a:pPr>
              <a:t>14</a:t>
            </a:fld>
            <a:endParaRPr lang="en-ZA"/>
          </a:p>
        </p:txBody>
      </p:sp>
      <p:sp>
        <p:nvSpPr>
          <p:cNvPr id="7" name="Oval 6"/>
          <p:cNvSpPr/>
          <p:nvPr/>
        </p:nvSpPr>
        <p:spPr>
          <a:xfrm>
            <a:off x="2609056" y="3867250"/>
            <a:ext cx="914400" cy="9144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8" name="Oval 7"/>
          <p:cNvSpPr/>
          <p:nvPr/>
        </p:nvSpPr>
        <p:spPr>
          <a:xfrm>
            <a:off x="5486400" y="2867198"/>
            <a:ext cx="1143000" cy="114300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9" name="Oval 8"/>
          <p:cNvSpPr/>
          <p:nvPr/>
        </p:nvSpPr>
        <p:spPr>
          <a:xfrm>
            <a:off x="8121650" y="1821089"/>
            <a:ext cx="1676400" cy="1676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0" name="Down Arrow 9"/>
          <p:cNvSpPr/>
          <p:nvPr/>
        </p:nvSpPr>
        <p:spPr>
          <a:xfrm>
            <a:off x="2824164" y="2649764"/>
            <a:ext cx="484187" cy="10668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2" name="Down Arrow 11"/>
          <p:cNvSpPr/>
          <p:nvPr/>
        </p:nvSpPr>
        <p:spPr>
          <a:xfrm>
            <a:off x="5672138" y="1870248"/>
            <a:ext cx="485775" cy="99695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3" name="Down Arrow 12"/>
          <p:cNvSpPr/>
          <p:nvPr/>
        </p:nvSpPr>
        <p:spPr>
          <a:xfrm>
            <a:off x="8645525" y="1298575"/>
            <a:ext cx="622300" cy="1028700"/>
          </a:xfrm>
          <a:prstGeom prst="down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Oval 1"/>
          <p:cNvSpPr/>
          <p:nvPr/>
        </p:nvSpPr>
        <p:spPr>
          <a:xfrm>
            <a:off x="2380456" y="1095376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4300538" y="1298575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7974013" y="1254125"/>
            <a:ext cx="4572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3</a:t>
            </a:r>
          </a:p>
        </p:txBody>
      </p:sp>
      <p:sp>
        <p:nvSpPr>
          <p:cNvPr id="3" name="Rectangle 2"/>
          <p:cNvSpPr/>
          <p:nvPr/>
        </p:nvSpPr>
        <p:spPr>
          <a:xfrm>
            <a:off x="2323866" y="1652814"/>
            <a:ext cx="1751013" cy="9969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>
                <a:solidFill>
                  <a:schemeClr val="accent1">
                    <a:lumMod val="75000"/>
                  </a:schemeClr>
                </a:solidFill>
              </a:rPr>
              <a:t>Access to reliable water&amp; sanitation services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208353" y="1095376"/>
            <a:ext cx="1751013" cy="79392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>
                <a:solidFill>
                  <a:schemeClr val="accent1">
                    <a:lumMod val="75000"/>
                  </a:schemeClr>
                </a:solidFill>
              </a:rPr>
              <a:t>Effective Water resource management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40750" y="579612"/>
            <a:ext cx="2057400" cy="7461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>
                <a:solidFill>
                  <a:schemeClr val="accent1">
                    <a:lumMod val="75000"/>
                  </a:schemeClr>
                </a:solidFill>
              </a:rPr>
              <a:t>Water within growth and development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4952999" y="3940489"/>
            <a:ext cx="2209800" cy="484187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dirty="0">
                <a:solidFill>
                  <a:schemeClr val="tx1"/>
                </a:solidFill>
              </a:rPr>
              <a:t>Water security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953000" y="4689403"/>
            <a:ext cx="2286000" cy="1014172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dirty="0">
                <a:solidFill>
                  <a:schemeClr val="tx1"/>
                </a:solidFill>
              </a:rPr>
              <a:t>Ecosystems management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6117905" y="5227179"/>
            <a:ext cx="2209800" cy="1237264"/>
          </a:xfrm>
          <a:prstGeom prst="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dirty="0">
                <a:solidFill>
                  <a:schemeClr val="tx1"/>
                </a:solidFill>
              </a:rPr>
              <a:t>Disaster management</a:t>
            </a:r>
          </a:p>
          <a:p>
            <a:pPr algn="ctr">
              <a:defRPr/>
            </a:pPr>
            <a:r>
              <a:rPr lang="en-ZA" sz="1400" dirty="0">
                <a:solidFill>
                  <a:schemeClr val="tx1"/>
                </a:solidFill>
              </a:rPr>
              <a:t>Climate change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8166102" y="3597588"/>
            <a:ext cx="1779587" cy="6858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/>
              <a:t>social</a:t>
            </a:r>
          </a:p>
        </p:txBody>
      </p:sp>
      <p:sp>
        <p:nvSpPr>
          <p:cNvPr id="27" name="Right Arrow 26"/>
          <p:cNvSpPr/>
          <p:nvPr/>
        </p:nvSpPr>
        <p:spPr>
          <a:xfrm>
            <a:off x="8166101" y="4349538"/>
            <a:ext cx="1779587" cy="6858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/>
              <a:t>economic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8166100" y="5123656"/>
            <a:ext cx="1779587" cy="68580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b="1" dirty="0"/>
              <a:t>environmental</a:t>
            </a:r>
          </a:p>
        </p:txBody>
      </p:sp>
      <p:sp>
        <p:nvSpPr>
          <p:cNvPr id="6" name="Oval 5"/>
          <p:cNvSpPr/>
          <p:nvPr/>
        </p:nvSpPr>
        <p:spPr>
          <a:xfrm>
            <a:off x="2906713" y="4165560"/>
            <a:ext cx="352425" cy="3177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9" name="Oval 28"/>
          <p:cNvSpPr/>
          <p:nvPr/>
        </p:nvSpPr>
        <p:spPr>
          <a:xfrm>
            <a:off x="5881688" y="3279808"/>
            <a:ext cx="352425" cy="3177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0" name="Oval 29"/>
          <p:cNvSpPr/>
          <p:nvPr/>
        </p:nvSpPr>
        <p:spPr>
          <a:xfrm>
            <a:off x="8793162" y="2471669"/>
            <a:ext cx="352425" cy="31778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6" name="Left-Right Arrow 15"/>
          <p:cNvSpPr/>
          <p:nvPr/>
        </p:nvSpPr>
        <p:spPr>
          <a:xfrm rot="20451226">
            <a:off x="6795640" y="2804097"/>
            <a:ext cx="1139952" cy="484632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2" name="Left-Right Arrow 31"/>
          <p:cNvSpPr/>
          <p:nvPr/>
        </p:nvSpPr>
        <p:spPr>
          <a:xfrm rot="20451226">
            <a:off x="3959162" y="3635805"/>
            <a:ext cx="1139952" cy="484632"/>
          </a:xfrm>
          <a:prstGeom prst="leftRightArrow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6" name="Right Arrow 35"/>
          <p:cNvSpPr/>
          <p:nvPr/>
        </p:nvSpPr>
        <p:spPr>
          <a:xfrm>
            <a:off x="4931333" y="4274770"/>
            <a:ext cx="2209800" cy="68569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dirty="0">
                <a:solidFill>
                  <a:schemeClr val="tx1"/>
                </a:solidFill>
              </a:rPr>
              <a:t>Resource quality</a:t>
            </a:r>
          </a:p>
        </p:txBody>
      </p:sp>
      <p:sp>
        <p:nvSpPr>
          <p:cNvPr id="17" name="Left-Right Arrow 16"/>
          <p:cNvSpPr/>
          <p:nvPr/>
        </p:nvSpPr>
        <p:spPr>
          <a:xfrm>
            <a:off x="2323866" y="6191250"/>
            <a:ext cx="7553303" cy="677464"/>
          </a:xfrm>
          <a:prstGeom prst="leftRight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Integrated Water Management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4D866C-B0DF-4B1A-9E6F-8AC110000502}"/>
              </a:ext>
            </a:extLst>
          </p:cNvPr>
          <p:cNvSpPr/>
          <p:nvPr/>
        </p:nvSpPr>
        <p:spPr>
          <a:xfrm>
            <a:off x="9936161" y="1442585"/>
            <a:ext cx="2057400" cy="108480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Goals 1 - 17</a:t>
            </a:r>
          </a:p>
        </p:txBody>
      </p:sp>
    </p:spTree>
    <p:extLst>
      <p:ext uri="{BB962C8B-B14F-4D97-AF65-F5344CB8AC3E}">
        <p14:creationId xmlns:p14="http://schemas.microsoft.com/office/powerpoint/2010/main" val="29058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2" grpId="0" animBg="1"/>
      <p:bldP spid="18" grpId="0" animBg="1"/>
      <p:bldP spid="19" grpId="0" animBg="1"/>
      <p:bldP spid="3" grpId="0" animBg="1"/>
      <p:bldP spid="20" grpId="0" animBg="1"/>
      <p:bldP spid="21" grpId="0" animBg="1"/>
      <p:bldP spid="1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6" grpId="0" animBg="1"/>
      <p:bldP spid="29" grpId="0" animBg="1"/>
      <p:bldP spid="30" grpId="0" animBg="1"/>
      <p:bldP spid="16" grpId="0" animBg="1"/>
      <p:bldP spid="32" grpId="0" animBg="1"/>
      <p:bldP spid="3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AD68F-539E-4621-8682-884E0D93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210" y="1329266"/>
            <a:ext cx="8534401" cy="1696156"/>
          </a:xfrm>
        </p:spPr>
        <p:txBody>
          <a:bodyPr>
            <a:normAutofit fontScale="90000"/>
          </a:bodyPr>
          <a:lstStyle/>
          <a:p>
            <a:pPr algn="ctr"/>
            <a:r>
              <a:rPr lang="en-ZA" sz="4900" b="1" cap="none" dirty="0"/>
              <a:t>Need Successful outcome</a:t>
            </a:r>
            <a:br>
              <a:rPr lang="en-ZA" sz="4000" b="1" cap="none" dirty="0"/>
            </a:br>
            <a:br>
              <a:rPr lang="en-ZA" sz="4000" b="1" cap="none" dirty="0"/>
            </a:br>
            <a:r>
              <a:rPr lang="en-ZA" sz="4000" b="1" cap="none" dirty="0"/>
              <a:t>Critical success factors</a:t>
            </a:r>
            <a:br>
              <a:rPr lang="en-ZA" sz="4900" b="1" cap="none" dirty="0"/>
            </a:br>
            <a:br>
              <a:rPr lang="en-ZA" cap="none" dirty="0"/>
            </a:br>
            <a:endParaRPr lang="en-ZA" cap="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4D05E-8093-44B5-8C62-D1098E8534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850" y="2177343"/>
            <a:ext cx="9440682" cy="4270957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4000" b="1" dirty="0">
                <a:solidFill>
                  <a:schemeClr val="tx1"/>
                </a:solidFill>
              </a:rPr>
              <a:t>Obligation to perform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4000" b="1" dirty="0">
                <a:solidFill>
                  <a:schemeClr val="tx1"/>
                </a:solidFill>
              </a:rPr>
              <a:t>Commitment, ownership &amp; drive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4000" b="1" dirty="0">
                <a:solidFill>
                  <a:schemeClr val="tx1"/>
                </a:solidFill>
              </a:rPr>
              <a:t>Accountability; Responsibility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4000" b="1" dirty="0">
                <a:solidFill>
                  <a:schemeClr val="tx1"/>
                </a:solidFill>
              </a:rPr>
              <a:t>Dedicated/focused action and performance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ZA" sz="4000" b="1" dirty="0">
                <a:solidFill>
                  <a:schemeClr val="tx1"/>
                </a:solidFill>
              </a:rPr>
              <a:t>Sustained management </a:t>
            </a:r>
            <a:br>
              <a:rPr lang="en-ZA" sz="4000" b="1" dirty="0">
                <a:solidFill>
                  <a:schemeClr val="tx1"/>
                </a:solidFill>
              </a:rPr>
            </a:br>
            <a:endParaRPr lang="en-ZA" sz="4000" b="1" dirty="0">
              <a:solidFill>
                <a:schemeClr val="tx1"/>
              </a:solidFill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ZA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8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85531FA3-E8A1-4A0A-BBF2-06414268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78" y="191911"/>
            <a:ext cx="9527822" cy="1143000"/>
          </a:xfrm>
        </p:spPr>
        <p:txBody>
          <a:bodyPr>
            <a:normAutofit fontScale="90000"/>
          </a:bodyPr>
          <a:lstStyle/>
          <a:p>
            <a:r>
              <a:rPr lang="en-ZA" altLang="en-US" sz="4000" b="1" cap="none" dirty="0">
                <a:ea typeface="ＭＳ Ｐゴシック" panose="020B0600070205080204" pitchFamily="34" charset="-128"/>
              </a:rPr>
              <a:t>2. Getting to grips with our water situation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9F498AB8-08E9-4EC1-B8E8-8B8AACC68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5111" y="1334911"/>
            <a:ext cx="8229600" cy="4525963"/>
          </a:xfrm>
        </p:spPr>
        <p:txBody>
          <a:bodyPr>
            <a:noAutofit/>
          </a:bodyPr>
          <a:lstStyle/>
          <a:p>
            <a:r>
              <a:rPr lang="en-ZA" altLang="en-US" sz="24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South Africa is a “fresh water” scarce country (30</a:t>
            </a:r>
            <a:r>
              <a:rPr lang="en-ZA" altLang="en-US" sz="2400" baseline="300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th</a:t>
            </a:r>
            <a:r>
              <a:rPr lang="en-ZA" altLang="en-US" sz="24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 driest country in the world)</a:t>
            </a:r>
          </a:p>
          <a:p>
            <a:r>
              <a:rPr lang="en-ZA" altLang="en-US" sz="24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High rainfall and runoff variability (unevenly distributed in space and time)</a:t>
            </a:r>
          </a:p>
          <a:p>
            <a:r>
              <a:rPr lang="en-ZA" altLang="en-US" sz="24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Need to support major social and economic development</a:t>
            </a:r>
          </a:p>
          <a:p>
            <a:r>
              <a:rPr lang="en-ZA" altLang="en-US" sz="2400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Development is not aligned with water resource availability</a:t>
            </a:r>
          </a:p>
          <a:p>
            <a:r>
              <a:rPr lang="en-ZA" altLang="en-US" sz="2400" b="1" i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South Africa is a naturally water stressed country, further challenged by the impact of supporting growth and development</a:t>
            </a:r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8E5BF9E7-259B-445A-A0F7-BF2A6773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E804B1A-CFF5-4ADC-B3B4-3C8957CC9D78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16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71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3B860FD-0E19-4876-9617-915235C70AA1}"/>
              </a:ext>
            </a:extLst>
          </p:cNvPr>
          <p:cNvSpPr/>
          <p:nvPr/>
        </p:nvSpPr>
        <p:spPr>
          <a:xfrm>
            <a:off x="0" y="0"/>
            <a:ext cx="1212066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12064" y="103702"/>
            <a:ext cx="8365401" cy="8473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Southern Africa is a water scarce country</a:t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latin typeface="Arial" pitchFamily="34" charset="0"/>
                <a:cs typeface="Arial" pitchFamily="34" charset="0"/>
              </a:rPr>
              <a:t>Regional context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148001"/>
            <a:ext cx="2133600" cy="365125"/>
          </a:xfrm>
        </p:spPr>
        <p:txBody>
          <a:bodyPr/>
          <a:lstStyle/>
          <a:p>
            <a:pPr algn="r">
              <a:defRPr/>
            </a:pPr>
            <a:fld id="{CAD041C9-F1BE-498E-A6B1-DAF350FEA22F}" type="slidenum">
              <a:rPr lang="en-US" smtClean="0">
                <a:latin typeface="Arial" pitchFamily="34" charset="0"/>
                <a:cs typeface="Arial" pitchFamily="34" charset="0"/>
              </a:rPr>
              <a:pPr algn="r">
                <a:defRPr/>
              </a:pPr>
              <a:t>17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3" name="Picture 2" descr="rainfall sad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1223" y="772688"/>
            <a:ext cx="6339087" cy="598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>
          <a:xfrm>
            <a:off x="3849511" y="4662311"/>
            <a:ext cx="4458462" cy="19719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1E7B454-B1E5-4542-8065-86AF3AE0A4A5}"/>
              </a:ext>
            </a:extLst>
          </p:cNvPr>
          <p:cNvSpPr txBox="1">
            <a:spLocks/>
          </p:cNvSpPr>
          <p:nvPr/>
        </p:nvSpPr>
        <p:spPr>
          <a:xfrm>
            <a:off x="2212064" y="186328"/>
            <a:ext cx="8365401" cy="847368"/>
          </a:xfrm>
          <a:prstGeom prst="rect">
            <a:avLst/>
          </a:prstGeom>
          <a:solidFill>
            <a:srgbClr val="0000CC"/>
          </a:solidFill>
          <a:effectLst/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b="1" dirty="0">
                <a:latin typeface="Arial" pitchFamily="34" charset="0"/>
                <a:cs typeface="Arial" pitchFamily="34" charset="0"/>
              </a:rPr>
              <a:t>Southern Africa is a water scarce country</a:t>
            </a:r>
            <a:br>
              <a:rPr lang="en-US" sz="2400" b="1" dirty="0"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latin typeface="Arial" pitchFamily="34" charset="0"/>
                <a:cs typeface="Arial" pitchFamily="34" charset="0"/>
              </a:rPr>
              <a:t>Regional context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11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>
            <a:extLst>
              <a:ext uri="{FF2B5EF4-FFF2-40B4-BE49-F238E27FC236}">
                <a16:creationId xmlns:a16="http://schemas.microsoft.com/office/drawing/2014/main" id="{88EFB327-9A75-4E75-8DFA-DA9222DD9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"/>
            <a:ext cx="7391400" cy="276999"/>
          </a:xfrm>
          <a:prstGeom prst="rect">
            <a:avLst/>
          </a:prstGeom>
          <a:solidFill>
            <a:srgbClr val="3333CC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1" charset="-128"/>
              </a:rPr>
              <a:t>National Rainfall and Evaporation</a:t>
            </a:r>
          </a:p>
        </p:txBody>
      </p:sp>
      <p:pic>
        <p:nvPicPr>
          <p:cNvPr id="10243" name="Picture 3" descr="National_RainJ">
            <a:extLst>
              <a:ext uri="{FF2B5EF4-FFF2-40B4-BE49-F238E27FC236}">
                <a16:creationId xmlns:a16="http://schemas.microsoft.com/office/drawing/2014/main" id="{F61E087E-32E3-47EF-A12C-EB2FE777A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legend">
            <a:extLst>
              <a:ext uri="{FF2B5EF4-FFF2-40B4-BE49-F238E27FC236}">
                <a16:creationId xmlns:a16="http://schemas.microsoft.com/office/drawing/2014/main" id="{837A29D0-3938-4936-9109-973B38BC5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168751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Freeform 5">
            <a:extLst>
              <a:ext uri="{FF2B5EF4-FFF2-40B4-BE49-F238E27FC236}">
                <a16:creationId xmlns:a16="http://schemas.microsoft.com/office/drawing/2014/main" id="{2764EC88-DBC4-4A51-86E6-B8B4BBED4AFF}"/>
              </a:ext>
            </a:extLst>
          </p:cNvPr>
          <p:cNvSpPr>
            <a:spLocks/>
          </p:cNvSpPr>
          <p:nvPr/>
        </p:nvSpPr>
        <p:spPr bwMode="auto">
          <a:xfrm>
            <a:off x="3657600" y="1600200"/>
            <a:ext cx="5410200" cy="4603750"/>
          </a:xfrm>
          <a:custGeom>
            <a:avLst/>
            <a:gdLst>
              <a:gd name="T0" fmla="*/ 0 w 3414"/>
              <a:gd name="T1" fmla="*/ 2147483647 h 2804"/>
              <a:gd name="T2" fmla="*/ 2147483647 w 3414"/>
              <a:gd name="T3" fmla="*/ 2147483647 h 2804"/>
              <a:gd name="T4" fmla="*/ 2147483647 w 3414"/>
              <a:gd name="T5" fmla="*/ 2147483647 h 2804"/>
              <a:gd name="T6" fmla="*/ 2147483647 w 3414"/>
              <a:gd name="T7" fmla="*/ 2147483647 h 2804"/>
              <a:gd name="T8" fmla="*/ 2147483647 w 3414"/>
              <a:gd name="T9" fmla="*/ 2147483647 h 2804"/>
              <a:gd name="T10" fmla="*/ 2147483647 w 3414"/>
              <a:gd name="T11" fmla="*/ 2147483647 h 2804"/>
              <a:gd name="T12" fmla="*/ 2147483647 w 3414"/>
              <a:gd name="T13" fmla="*/ 2147483647 h 2804"/>
              <a:gd name="T14" fmla="*/ 2147483647 w 3414"/>
              <a:gd name="T15" fmla="*/ 2147483647 h 2804"/>
              <a:gd name="T16" fmla="*/ 2147483647 w 3414"/>
              <a:gd name="T17" fmla="*/ 2147483647 h 2804"/>
              <a:gd name="T18" fmla="*/ 2147483647 w 3414"/>
              <a:gd name="T19" fmla="*/ 2147483647 h 2804"/>
              <a:gd name="T20" fmla="*/ 2147483647 w 3414"/>
              <a:gd name="T21" fmla="*/ 2147483647 h 2804"/>
              <a:gd name="T22" fmla="*/ 2147483647 w 3414"/>
              <a:gd name="T23" fmla="*/ 2147483647 h 2804"/>
              <a:gd name="T24" fmla="*/ 2147483647 w 3414"/>
              <a:gd name="T25" fmla="*/ 2147483647 h 2804"/>
              <a:gd name="T26" fmla="*/ 2147483647 w 3414"/>
              <a:gd name="T27" fmla="*/ 2147483647 h 2804"/>
              <a:gd name="T28" fmla="*/ 2147483647 w 3414"/>
              <a:gd name="T29" fmla="*/ 2147483647 h 280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3414"/>
              <a:gd name="T46" fmla="*/ 0 h 2804"/>
              <a:gd name="T47" fmla="*/ 3414 w 3414"/>
              <a:gd name="T48" fmla="*/ 2804 h 280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3414" h="2804">
                <a:moveTo>
                  <a:pt x="0" y="2804"/>
                </a:moveTo>
                <a:cubicBezTo>
                  <a:pt x="16" y="2784"/>
                  <a:pt x="39" y="2717"/>
                  <a:pt x="96" y="2684"/>
                </a:cubicBezTo>
                <a:cubicBezTo>
                  <a:pt x="153" y="2651"/>
                  <a:pt x="172" y="2615"/>
                  <a:pt x="342" y="2606"/>
                </a:cubicBezTo>
                <a:cubicBezTo>
                  <a:pt x="512" y="2597"/>
                  <a:pt x="847" y="2665"/>
                  <a:pt x="1116" y="2630"/>
                </a:cubicBezTo>
                <a:cubicBezTo>
                  <a:pt x="1385" y="2595"/>
                  <a:pt x="1751" y="2539"/>
                  <a:pt x="1958" y="2396"/>
                </a:cubicBezTo>
                <a:cubicBezTo>
                  <a:pt x="2165" y="2253"/>
                  <a:pt x="2295" y="1951"/>
                  <a:pt x="2358" y="1772"/>
                </a:cubicBezTo>
                <a:cubicBezTo>
                  <a:pt x="2421" y="1593"/>
                  <a:pt x="2241" y="1490"/>
                  <a:pt x="2334" y="1322"/>
                </a:cubicBezTo>
                <a:cubicBezTo>
                  <a:pt x="2427" y="1154"/>
                  <a:pt x="2817" y="921"/>
                  <a:pt x="2914" y="764"/>
                </a:cubicBezTo>
                <a:cubicBezTo>
                  <a:pt x="3011" y="607"/>
                  <a:pt x="2887" y="503"/>
                  <a:pt x="2914" y="380"/>
                </a:cubicBezTo>
                <a:cubicBezTo>
                  <a:pt x="2941" y="257"/>
                  <a:pt x="3030" y="52"/>
                  <a:pt x="3078" y="26"/>
                </a:cubicBezTo>
                <a:cubicBezTo>
                  <a:pt x="3126" y="0"/>
                  <a:pt x="3186" y="170"/>
                  <a:pt x="3204" y="224"/>
                </a:cubicBezTo>
                <a:cubicBezTo>
                  <a:pt x="3222" y="278"/>
                  <a:pt x="3171" y="324"/>
                  <a:pt x="3186" y="350"/>
                </a:cubicBezTo>
                <a:cubicBezTo>
                  <a:pt x="3201" y="376"/>
                  <a:pt x="3278" y="351"/>
                  <a:pt x="3294" y="380"/>
                </a:cubicBezTo>
                <a:cubicBezTo>
                  <a:pt x="3310" y="409"/>
                  <a:pt x="3262" y="498"/>
                  <a:pt x="3282" y="524"/>
                </a:cubicBezTo>
                <a:cubicBezTo>
                  <a:pt x="3302" y="550"/>
                  <a:pt x="3387" y="534"/>
                  <a:pt x="3414" y="536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ZA" altLang="en-US"/>
          </a:p>
        </p:txBody>
      </p:sp>
      <p:sp>
        <p:nvSpPr>
          <p:cNvPr id="258054" name="Text Box 6">
            <a:extLst>
              <a:ext uri="{FF2B5EF4-FFF2-40B4-BE49-F238E27FC236}">
                <a16:creationId xmlns:a16="http://schemas.microsoft.com/office/drawing/2014/main" id="{4146FC5B-D89C-4CCB-8141-D0067CEB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1" y="3581400"/>
            <a:ext cx="582275" cy="36933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1" charset="-128"/>
              </a:rPr>
              <a:t>Wet</a:t>
            </a:r>
          </a:p>
        </p:txBody>
      </p:sp>
      <p:sp>
        <p:nvSpPr>
          <p:cNvPr id="258055" name="Text Box 7">
            <a:extLst>
              <a:ext uri="{FF2B5EF4-FFF2-40B4-BE49-F238E27FC236}">
                <a16:creationId xmlns:a16="http://schemas.microsoft.com/office/drawing/2014/main" id="{F0AED3C2-823E-4060-BD76-FE963ACBFD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4191000"/>
            <a:ext cx="646331" cy="36933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ＭＳ Ｐゴシック" pitchFamily="1" charset="-128"/>
              </a:rPr>
              <a:t>Arid</a:t>
            </a:r>
          </a:p>
        </p:txBody>
      </p:sp>
    </p:spTree>
    <p:extLst>
      <p:ext uri="{BB962C8B-B14F-4D97-AF65-F5344CB8AC3E}">
        <p14:creationId xmlns:p14="http://schemas.microsoft.com/office/powerpoint/2010/main" val="2909548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distrofannualsurfaceruno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4" y="304800"/>
            <a:ext cx="8955087" cy="645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7772400" cy="1143000"/>
          </a:xfrm>
        </p:spPr>
        <p:txBody>
          <a:bodyPr/>
          <a:lstStyle/>
          <a:p>
            <a:pPr algn="l"/>
            <a:r>
              <a:rPr lang="en-US" altLang="en-US" b="1" dirty="0">
                <a:solidFill>
                  <a:srgbClr val="000099"/>
                </a:solidFill>
              </a:rPr>
              <a:t>Annual surface runoff</a:t>
            </a:r>
            <a:endParaRPr lang="en-GB" altLang="en-US" b="1" dirty="0">
              <a:solidFill>
                <a:srgbClr val="000099"/>
              </a:solidFill>
            </a:endParaRPr>
          </a:p>
        </p:txBody>
      </p:sp>
      <p:sp>
        <p:nvSpPr>
          <p:cNvPr id="260100" name="Text Box 4"/>
          <p:cNvSpPr txBox="1">
            <a:spLocks noChangeArrowheads="1"/>
          </p:cNvSpPr>
          <p:nvPr/>
        </p:nvSpPr>
        <p:spPr bwMode="auto">
          <a:xfrm>
            <a:off x="3962401" y="3733800"/>
            <a:ext cx="1031051" cy="36933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Episodic</a:t>
            </a:r>
          </a:p>
        </p:txBody>
      </p:sp>
      <p:sp>
        <p:nvSpPr>
          <p:cNvPr id="260101" name="Text Box 5"/>
          <p:cNvSpPr txBox="1">
            <a:spLocks noChangeArrowheads="1"/>
          </p:cNvSpPr>
          <p:nvPr/>
        </p:nvSpPr>
        <p:spPr bwMode="auto">
          <a:xfrm>
            <a:off x="6553200" y="2743200"/>
            <a:ext cx="1043876" cy="36933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Seasonal</a:t>
            </a:r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8534400" y="3810000"/>
            <a:ext cx="1129476" cy="36933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Perennial</a:t>
            </a:r>
          </a:p>
        </p:txBody>
      </p:sp>
    </p:spTree>
    <p:extLst>
      <p:ext uri="{BB962C8B-B14F-4D97-AF65-F5344CB8AC3E}">
        <p14:creationId xmlns:p14="http://schemas.microsoft.com/office/powerpoint/2010/main" val="787667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1207911" y="-152400"/>
            <a:ext cx="10069689" cy="708660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ZA"/>
          </a:p>
        </p:txBody>
      </p:sp>
      <p:pic>
        <p:nvPicPr>
          <p:cNvPr id="222211" name="Picture 3" descr="RSA Comi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4FB"/>
              </a:clrFrom>
              <a:clrTo>
                <a:srgbClr val="F1F4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95" y="152400"/>
            <a:ext cx="9100256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8952FC-7661-414A-A42D-31CACFF01D87}"/>
              </a:ext>
            </a:extLst>
          </p:cNvPr>
          <p:cNvSpPr/>
          <p:nvPr/>
        </p:nvSpPr>
        <p:spPr>
          <a:xfrm>
            <a:off x="-316105" y="152400"/>
            <a:ext cx="7611849" cy="17543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ZA" sz="3600" b="1" dirty="0">
                <a:solidFill>
                  <a:srgbClr val="0000CC"/>
                </a:solidFill>
              </a:rPr>
              <a:t>What is your role &amp; commitment in addressing the water resource challenges ?</a:t>
            </a:r>
          </a:p>
        </p:txBody>
      </p:sp>
    </p:spTree>
    <p:extLst>
      <p:ext uri="{BB962C8B-B14F-4D97-AF65-F5344CB8AC3E}">
        <p14:creationId xmlns:p14="http://schemas.microsoft.com/office/powerpoint/2010/main" val="58576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7772400" cy="1143000"/>
          </a:xfrm>
        </p:spPr>
        <p:txBody>
          <a:bodyPr/>
          <a:lstStyle/>
          <a:p>
            <a:r>
              <a:rPr lang="en-GB" dirty="0"/>
              <a:t>… </a:t>
            </a:r>
            <a:r>
              <a:rPr lang="en-GB" b="1" cap="none" dirty="0"/>
              <a:t>Episodic.</a:t>
            </a:r>
            <a:endParaRPr lang="en-GB" b="1" dirty="0"/>
          </a:p>
        </p:txBody>
      </p:sp>
      <p:pic>
        <p:nvPicPr>
          <p:cNvPr id="254979" name="Picture 3" descr="SL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122364"/>
            <a:ext cx="8763000" cy="55832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2663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06393"/>
            <a:ext cx="9144000" cy="517585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5488" y="63351"/>
            <a:ext cx="8350369" cy="764782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Drought is part of the Business!</a:t>
            </a:r>
          </a:p>
        </p:txBody>
      </p:sp>
      <p:sp>
        <p:nvSpPr>
          <p:cNvPr id="4" name="Down Arrow 3"/>
          <p:cNvSpPr/>
          <p:nvPr/>
        </p:nvSpPr>
        <p:spPr>
          <a:xfrm flipV="1">
            <a:off x="8915400" y="5525221"/>
            <a:ext cx="381000" cy="4572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743645" y="6016926"/>
            <a:ext cx="2924355" cy="8410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2014 is 3</a:t>
            </a:r>
            <a:r>
              <a:rPr lang="en-US" sz="2000" baseline="30000" dirty="0"/>
              <a:t>rd</a:t>
            </a:r>
            <a:r>
              <a:rPr lang="en-US" sz="2000" dirty="0"/>
              <a:t> worst drought in 30 years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5224733" y="1992702"/>
            <a:ext cx="4571999" cy="75049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60% of time below avg rainfall</a:t>
            </a:r>
          </a:p>
        </p:txBody>
      </p:sp>
    </p:spTree>
    <p:extLst>
      <p:ext uri="{BB962C8B-B14F-4D97-AF65-F5344CB8AC3E}">
        <p14:creationId xmlns:p14="http://schemas.microsoft.com/office/powerpoint/2010/main" val="1648377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0" y="260350"/>
            <a:ext cx="702151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200" dirty="0">
                <a:latin typeface="Calisto MT" pitchFamily="18" charset="0"/>
                <a:ea typeface="ＭＳ Ｐゴシック" pitchFamily="34" charset="-128"/>
              </a:rPr>
              <a:t>VARIATIONS IN RIVER FLOW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1052514"/>
          <a:ext cx="9144000" cy="580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hart" r:id="rId4" imgW="7191451" imgH="4686300" progId="Excel.Sheet.8">
                  <p:embed/>
                </p:oleObj>
              </mc:Choice>
              <mc:Fallback>
                <p:oleObj name="Chart" r:id="rId4" imgW="7191451" imgH="4686300" progId="Excel.Sheet.8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052514"/>
                        <a:ext cx="9144000" cy="580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7620000" y="2438400"/>
            <a:ext cx="1066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 sz="1000" b="1"/>
          </a:p>
        </p:txBody>
      </p:sp>
      <p:sp>
        <p:nvSpPr>
          <p:cNvPr id="1029" name="AutoShape 6"/>
          <p:cNvSpPr>
            <a:spLocks noChangeArrowheads="1"/>
          </p:cNvSpPr>
          <p:nvPr/>
        </p:nvSpPr>
        <p:spPr bwMode="auto">
          <a:xfrm rot="10800000" flipH="1">
            <a:off x="3743326" y="3770314"/>
            <a:ext cx="690563" cy="898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6203 h 21600"/>
              <a:gd name="T20" fmla="*/ 1763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9257"/>
                </a:lnTo>
                <a:lnTo>
                  <a:pt x="13226" y="9257"/>
                </a:lnTo>
                <a:lnTo>
                  <a:pt x="13226" y="16203"/>
                </a:lnTo>
                <a:lnTo>
                  <a:pt x="0" y="16203"/>
                </a:lnTo>
                <a:lnTo>
                  <a:pt x="0" y="21600"/>
                </a:lnTo>
                <a:lnTo>
                  <a:pt x="17631" y="21600"/>
                </a:lnTo>
                <a:lnTo>
                  <a:pt x="17631" y="9257"/>
                </a:lnTo>
                <a:lnTo>
                  <a:pt x="21600" y="9257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ZA" altLang="en-US"/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2979738" y="3687764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3173414" y="3770313"/>
            <a:ext cx="1138237" cy="214312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800" b="1" dirty="0">
                <a:solidFill>
                  <a:schemeClr val="bg1"/>
                </a:solidFill>
              </a:rPr>
              <a:t>Long term average</a:t>
            </a:r>
          </a:p>
        </p:txBody>
      </p:sp>
      <p:sp>
        <p:nvSpPr>
          <p:cNvPr id="3" name="Explosion 2 2"/>
          <p:cNvSpPr/>
          <p:nvPr/>
        </p:nvSpPr>
        <p:spPr>
          <a:xfrm>
            <a:off x="3513138" y="1981200"/>
            <a:ext cx="4325937" cy="1284514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66% of time below average</a:t>
            </a:r>
          </a:p>
        </p:txBody>
      </p:sp>
    </p:spTree>
    <p:extLst>
      <p:ext uri="{BB962C8B-B14F-4D97-AF65-F5344CB8AC3E}">
        <p14:creationId xmlns:p14="http://schemas.microsoft.com/office/powerpoint/2010/main" val="21387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5400" b="1" cap="none" dirty="0"/>
              <a:t>The baseline situation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1F5DA-797F-4F9A-AD42-154A6541C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ZA" sz="4800" b="1" dirty="0">
                <a:solidFill>
                  <a:schemeClr val="tx1"/>
                </a:solidFill>
              </a:rPr>
              <a:t>60 to 70% of the time we are in a “drought” situation!</a:t>
            </a:r>
          </a:p>
          <a:p>
            <a:pPr algn="ctr"/>
            <a:r>
              <a:rPr lang="en-ZA" sz="4800" b="1" dirty="0">
                <a:solidFill>
                  <a:schemeClr val="tx1"/>
                </a:solidFill>
              </a:rPr>
              <a:t>Run-off highly variable spatially and in time</a:t>
            </a:r>
          </a:p>
          <a:p>
            <a:pPr algn="ctr"/>
            <a:r>
              <a:rPr lang="en-ZA" sz="4800" b="1" dirty="0">
                <a:solidFill>
                  <a:schemeClr val="tx1"/>
                </a:solidFill>
              </a:rPr>
              <a:t>Limited base-flow</a:t>
            </a:r>
            <a:br>
              <a:rPr lang="en-ZA" sz="4800" b="1" dirty="0">
                <a:solidFill>
                  <a:schemeClr val="tx1"/>
                </a:solidFill>
              </a:rPr>
            </a:br>
            <a:br>
              <a:rPr lang="en-ZA" sz="4800" b="1" dirty="0">
                <a:solidFill>
                  <a:schemeClr val="tx1"/>
                </a:solidFill>
              </a:rPr>
            </a:br>
            <a:r>
              <a:rPr lang="en-ZA" sz="4800" b="1" dirty="0">
                <a:solidFill>
                  <a:schemeClr val="tx1"/>
                </a:solidFill>
              </a:rPr>
              <a:t>So ?????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02963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253" y="394099"/>
            <a:ext cx="8534400" cy="1507067"/>
          </a:xfrm>
        </p:spPr>
        <p:txBody>
          <a:bodyPr/>
          <a:lstStyle/>
          <a:p>
            <a:pPr algn="ctr"/>
            <a:r>
              <a:rPr lang="en-ZA" b="1" dirty="0"/>
              <a:t>So?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4253" y="1770538"/>
            <a:ext cx="8229600" cy="4525963"/>
          </a:xfrm>
        </p:spPr>
        <p:txBody>
          <a:bodyPr/>
          <a:lstStyle/>
          <a:p>
            <a:r>
              <a:rPr lang="en-ZA" sz="3600" dirty="0">
                <a:solidFill>
                  <a:schemeClr val="tx1"/>
                </a:solidFill>
              </a:rPr>
              <a:t>“Normal” in South Africa means to experience below average rainfall and run-off for 6 to 7 out of every 10 years</a:t>
            </a:r>
          </a:p>
          <a:p>
            <a:r>
              <a:rPr lang="en-ZA" sz="3600" dirty="0">
                <a:solidFill>
                  <a:schemeClr val="tx1"/>
                </a:solidFill>
              </a:rPr>
              <a:t>Some years just worse than the others</a:t>
            </a:r>
          </a:p>
          <a:p>
            <a:r>
              <a:rPr lang="en-ZA" sz="3600" dirty="0">
                <a:solidFill>
                  <a:schemeClr val="tx1"/>
                </a:solidFill>
              </a:rPr>
              <a:t>And floods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64512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F2AA9-8AB8-42FD-97AA-800E3275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336" y="1815384"/>
            <a:ext cx="9849201" cy="1507067"/>
          </a:xfrm>
        </p:spPr>
        <p:txBody>
          <a:bodyPr>
            <a:normAutofit/>
          </a:bodyPr>
          <a:lstStyle/>
          <a:p>
            <a:r>
              <a:rPr lang="en-US" altLang="en-US" b="1" cap="none" dirty="0"/>
              <a:t>3.    So, how have we survived thus far?</a:t>
            </a:r>
            <a:br>
              <a:rPr lang="en-US" altLang="en-US" b="1" cap="none" dirty="0"/>
            </a:br>
            <a:endParaRPr lang="en-ZA" b="1" cap="none" dirty="0"/>
          </a:p>
        </p:txBody>
      </p:sp>
    </p:spTree>
    <p:extLst>
      <p:ext uri="{BB962C8B-B14F-4D97-AF65-F5344CB8AC3E}">
        <p14:creationId xmlns:p14="http://schemas.microsoft.com/office/powerpoint/2010/main" val="678185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5"/>
          <p:cNvSpPr txBox="1">
            <a:spLocks noGrp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CA11F805-BB17-4CEC-9B80-9E409D995D12}" type="slidenum">
              <a:rPr lang="en-GB" altLang="en-US" sz="1400">
                <a:latin typeface="Times New Roman" pitchFamily="18" charset="0"/>
              </a:rPr>
              <a:pPr algn="r" eaLnBrk="1" hangingPunct="1"/>
              <a:t>26</a:t>
            </a:fld>
            <a:endParaRPr lang="en-GB" altLang="en-US" sz="1400">
              <a:latin typeface="Times New Roman" pitchFamily="18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6289676" y="5589627"/>
            <a:ext cx="318753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altLang="en-US" sz="3300">
                <a:solidFill>
                  <a:srgbClr val="FF3300"/>
                </a:solidFill>
                <a:latin typeface="Parisian BT" pitchFamily="82" charset="0"/>
              </a:rPr>
              <a:t>Integrated</a:t>
            </a:r>
          </a:p>
          <a:p>
            <a:pPr algn="l" eaLnBrk="1" hangingPunct="1"/>
            <a:r>
              <a:rPr lang="en-US" altLang="en-US" sz="3300">
                <a:solidFill>
                  <a:srgbClr val="FF3300"/>
                </a:solidFill>
                <a:latin typeface="Parisian BT" pitchFamily="82" charset="0"/>
              </a:rPr>
              <a:t>Vaal River System</a:t>
            </a:r>
            <a:endParaRPr lang="en-US" altLang="en-US" sz="2900">
              <a:solidFill>
                <a:srgbClr val="FF3300"/>
              </a:solidFill>
              <a:latin typeface="Parisian BT" pitchFamily="82" charset="0"/>
            </a:endParaRPr>
          </a:p>
        </p:txBody>
      </p:sp>
      <p:pic>
        <p:nvPicPr>
          <p:cNvPr id="378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515599" cy="691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 Box 10"/>
          <p:cNvSpPr txBox="1">
            <a:spLocks noChangeArrowheads="1"/>
          </p:cNvSpPr>
          <p:nvPr/>
        </p:nvSpPr>
        <p:spPr bwMode="auto">
          <a:xfrm>
            <a:off x="2393244" y="152400"/>
            <a:ext cx="7588956" cy="584775"/>
          </a:xfrm>
          <a:prstGeom prst="rect">
            <a:avLst/>
          </a:prstGeom>
          <a:solidFill>
            <a:srgbClr val="0000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altLang="en-US" sz="3200" dirty="0"/>
              <a:t>Major Infrastructure Development !</a:t>
            </a:r>
          </a:p>
        </p:txBody>
      </p:sp>
    </p:spTree>
    <p:extLst>
      <p:ext uri="{BB962C8B-B14F-4D97-AF65-F5344CB8AC3E}">
        <p14:creationId xmlns:p14="http://schemas.microsoft.com/office/powerpoint/2010/main" val="295163913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AA\Pictures\Municipal infrastructure\Picture19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557214"/>
            <a:ext cx="7493000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 bwMode="auto">
          <a:xfrm>
            <a:off x="1524000" y="1"/>
            <a:ext cx="5720862" cy="2152356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200" dirty="0">
                <a:latin typeface="Arial" pitchFamily="34" charset="0"/>
                <a:ea typeface="ＭＳ Ｐゴシック" pitchFamily="34" charset="-128"/>
              </a:rPr>
              <a:t> </a:t>
            </a:r>
            <a:r>
              <a:rPr lang="en-US" altLang="en-US" sz="2800" b="1" dirty="0">
                <a:latin typeface="Arial" pitchFamily="34" charset="0"/>
                <a:ea typeface="ＭＳ Ｐゴシック" pitchFamily="34" charset="-128"/>
              </a:rPr>
              <a:t>Extensive Water Resource Development </a:t>
            </a:r>
            <a:br>
              <a:rPr lang="en-US" altLang="en-US" sz="3200" dirty="0">
                <a:latin typeface="Arial" pitchFamily="34" charset="0"/>
                <a:ea typeface="ＭＳ Ｐゴシック" pitchFamily="34" charset="-128"/>
              </a:rPr>
            </a:br>
            <a:r>
              <a:rPr lang="en-US" altLang="en-US" sz="2800" dirty="0">
                <a:latin typeface="Arial" pitchFamily="34" charset="0"/>
                <a:ea typeface="ＭＳ Ｐゴシック" pitchFamily="34" charset="-128"/>
              </a:rPr>
              <a:t>480 domestic water related dams</a:t>
            </a:r>
            <a:br>
              <a:rPr lang="en-US" altLang="en-US" sz="2800" dirty="0">
                <a:latin typeface="Arial" pitchFamily="34" charset="0"/>
                <a:ea typeface="ＭＳ Ｐゴシック" pitchFamily="34" charset="-128"/>
              </a:rPr>
            </a:br>
            <a:r>
              <a:rPr lang="en-US" altLang="en-US" sz="2800" dirty="0">
                <a:latin typeface="Arial" pitchFamily="34" charset="0"/>
                <a:ea typeface="ＭＳ Ｐゴシック" pitchFamily="34" charset="-128"/>
              </a:rPr>
              <a:t>more than 5700 dams</a:t>
            </a:r>
            <a:endParaRPr lang="en-US" altLang="en-US" sz="32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99A5BE7-6E03-4955-8346-DC31B6D17C2C}" type="slidenum">
              <a:rPr lang="en-ZA" altLang="en-US" sz="1800">
                <a:latin typeface="Calibri" pitchFamily="34" charset="0"/>
              </a:rPr>
              <a:pPr eaLnBrk="1" hangingPunct="1">
                <a:defRPr/>
              </a:pPr>
              <a:t>27</a:t>
            </a:fld>
            <a:endParaRPr lang="en-ZA" altLang="en-US" sz="180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63688" y="3084513"/>
            <a:ext cx="2627312" cy="373856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</a:rPr>
              <a:t>321 DWS owned</a:t>
            </a:r>
            <a:endParaRPr lang="en-US" sz="1600" dirty="0"/>
          </a:p>
          <a:p>
            <a:pPr>
              <a:defRPr/>
            </a:pPr>
            <a:r>
              <a:rPr lang="en-US" sz="2000" b="1" dirty="0">
                <a:solidFill>
                  <a:srgbClr val="FFFF00"/>
                </a:solidFill>
              </a:rPr>
              <a:t>318 municipal owned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1600" dirty="0"/>
              <a:t>2828 water supply related (includes irrigation &amp; excludes mines, floods etc.)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1600" dirty="0"/>
              <a:t>480 for domestic  supply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r>
              <a:rPr lang="en-US" sz="1600" dirty="0"/>
              <a:t>Others (irrigation, waste, flood, pollution control)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4345" y="4726745"/>
            <a:ext cx="3573193" cy="2131255"/>
          </a:xfrm>
          <a:prstGeom prst="rect">
            <a:avLst/>
          </a:prstGeom>
          <a:solidFill>
            <a:srgbClr val="A800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600" b="1" dirty="0"/>
              <a:t> major resource development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600" b="1" dirty="0"/>
              <a:t> platform for multi-purpose use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600" b="1" dirty="0"/>
              <a:t> extensive municipal assets </a:t>
            </a:r>
          </a:p>
          <a:p>
            <a:pPr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sz="1600" b="1" dirty="0"/>
              <a:t> management implications </a:t>
            </a:r>
          </a:p>
        </p:txBody>
      </p:sp>
    </p:spTree>
    <p:extLst>
      <p:ext uri="{BB962C8B-B14F-4D97-AF65-F5344CB8AC3E}">
        <p14:creationId xmlns:p14="http://schemas.microsoft.com/office/powerpoint/2010/main" val="199123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NAA\Pictures\Municipal infrastructure\Picture14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52400"/>
            <a:ext cx="7593013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7576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 bwMode="auto">
          <a:xfrm>
            <a:off x="1460501" y="152401"/>
            <a:ext cx="5489575" cy="76517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3600" dirty="0">
                <a:latin typeface="Arial" pitchFamily="34" charset="0"/>
                <a:ea typeface="ＭＳ Ｐゴシック" pitchFamily="34" charset="-128"/>
              </a:rPr>
              <a:t>Major Water schemes</a:t>
            </a:r>
          </a:p>
        </p:txBody>
      </p:sp>
      <p:sp>
        <p:nvSpPr>
          <p:cNvPr id="1843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549BB6C-387D-4120-8F10-0A140B860695}" type="slidenum">
              <a:rPr lang="en-ZA" altLang="en-US" sz="1800">
                <a:latin typeface="Calibri" pitchFamily="34" charset="0"/>
              </a:rPr>
              <a:pPr eaLnBrk="1" hangingPunct="1"/>
              <a:t>28</a:t>
            </a:fld>
            <a:endParaRPr lang="en-ZA" altLang="en-US" sz="1800"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14488" y="2667000"/>
            <a:ext cx="2590800" cy="1676400"/>
          </a:xfrm>
          <a:prstGeom prst="rect">
            <a:avLst/>
          </a:prstGeom>
          <a:solidFill>
            <a:srgbClr val="A800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2000" b="1" dirty="0"/>
              <a:t>  236 Water Resource  schemes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b="1" dirty="0"/>
              <a:t>  Including transfer schemes  </a:t>
            </a:r>
          </a:p>
          <a:p>
            <a:pPr>
              <a:defRPr/>
            </a:pPr>
            <a:r>
              <a:rPr lang="en-US" sz="2000" b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24732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NAA\Pictures\MAIN TRANSFERS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026"/>
            <a:ext cx="91567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2" name="Text Box 2"/>
          <p:cNvSpPr txBox="1">
            <a:spLocks noChangeArrowheads="1"/>
          </p:cNvSpPr>
          <p:nvPr/>
        </p:nvSpPr>
        <p:spPr bwMode="auto">
          <a:xfrm>
            <a:off x="1728788" y="1"/>
            <a:ext cx="9386516" cy="4302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</a:rPr>
              <a:t>Water Management Areas and Main Water Transfers</a:t>
            </a:r>
          </a:p>
        </p:txBody>
      </p:sp>
      <p:pic>
        <p:nvPicPr>
          <p:cNvPr id="19460" name="Picture 4" descr="legend_i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401" y="3543301"/>
            <a:ext cx="155257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Legen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929188"/>
            <a:ext cx="2601912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8854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28" name="Picture 4" descr="C:\Users\Fred Van Zyl\Documents\Namakwa 2015 2\Select2\IMG_0220esp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756" y="0"/>
            <a:ext cx="12338755" cy="681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85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4"/>
          <p:cNvSpPr>
            <a:spLocks noGrp="1"/>
          </p:cNvSpPr>
          <p:nvPr>
            <p:ph type="title"/>
          </p:nvPr>
        </p:nvSpPr>
        <p:spPr bwMode="auto">
          <a:xfrm>
            <a:off x="1524000" y="211138"/>
            <a:ext cx="9144000" cy="67310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ZA" altLang="en-US" sz="3200" b="1" dirty="0">
                <a:latin typeface="Arial" pitchFamily="34" charset="0"/>
                <a:ea typeface="ＭＳ Ｐゴシック" pitchFamily="34" charset="-128"/>
              </a:rPr>
              <a:t>Complex Transfer Systems &amp; Management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45A59480-C883-4E94-9E3E-C2476294F1AF}" type="slidenum">
              <a:rPr lang="en-US" altLang="en-US" sz="1800">
                <a:latin typeface="Calibri" pitchFamily="34" charset="0"/>
              </a:rPr>
              <a:pPr eaLnBrk="1" hangingPunct="1"/>
              <a:t>30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5122" name="Picture 2" descr="C:\Users\Fred Van Zyl\Pictures\transfer system 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5" y="884238"/>
            <a:ext cx="10184645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856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NAA\Pictures\Municipal infrastructure\Picture16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31939"/>
            <a:ext cx="43942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 bwMode="auto">
          <a:xfrm>
            <a:off x="1524000" y="598488"/>
            <a:ext cx="9144000" cy="72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b="1" cap="none" dirty="0">
                <a:ea typeface="ＭＳ Ｐゴシック" pitchFamily="34" charset="-128"/>
              </a:rPr>
              <a:t>Extensive groundwater development</a:t>
            </a: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4" y="2727326"/>
            <a:ext cx="5692775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0" y="1531938"/>
            <a:ext cx="2808288" cy="696912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b="1" dirty="0"/>
              <a:t>Existing Boreholes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3027364" y="5419725"/>
            <a:ext cx="2016125" cy="1295400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sz="1600" b="1" dirty="0"/>
              <a:t>  Comprehensive </a:t>
            </a:r>
            <a:br>
              <a:rPr lang="en-US" sz="1600" b="1" dirty="0"/>
            </a:br>
            <a:r>
              <a:rPr lang="en-US" sz="1600" b="1" dirty="0"/>
              <a:t>data base of:</a:t>
            </a:r>
          </a:p>
          <a:p>
            <a:pPr marL="0" lvl="1" algn="ctr">
              <a:defRPr/>
            </a:pPr>
            <a:r>
              <a:rPr lang="en-US" sz="1600" b="1" dirty="0"/>
              <a:t>GW potential, borehole </a:t>
            </a:r>
            <a:br>
              <a:rPr lang="en-US" sz="1600" b="1" dirty="0"/>
            </a:br>
            <a:r>
              <a:rPr lang="en-US" sz="1600" b="1" dirty="0"/>
              <a:t>locations &amp; yields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32289" y="3065463"/>
            <a:ext cx="1995487" cy="10334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3027364" y="2392363"/>
            <a:ext cx="1628775" cy="1054100"/>
          </a:xfrm>
          <a:custGeom>
            <a:avLst/>
            <a:gdLst>
              <a:gd name="connsiteX0" fmla="*/ 801666 w 1110641"/>
              <a:gd name="connsiteY0" fmla="*/ 741518 h 1076497"/>
              <a:gd name="connsiteX1" fmla="*/ 839244 w 1110641"/>
              <a:gd name="connsiteY1" fmla="*/ 728992 h 1076497"/>
              <a:gd name="connsiteX2" fmla="*/ 951978 w 1110641"/>
              <a:gd name="connsiteY2" fmla="*/ 653836 h 1076497"/>
              <a:gd name="connsiteX3" fmla="*/ 989556 w 1110641"/>
              <a:gd name="connsiteY3" fmla="*/ 628784 h 1076497"/>
              <a:gd name="connsiteX4" fmla="*/ 1027134 w 1110641"/>
              <a:gd name="connsiteY4" fmla="*/ 616258 h 1076497"/>
              <a:gd name="connsiteX5" fmla="*/ 1039660 w 1110641"/>
              <a:gd name="connsiteY5" fmla="*/ 578680 h 1076497"/>
              <a:gd name="connsiteX6" fmla="*/ 1014608 w 1110641"/>
              <a:gd name="connsiteY6" fmla="*/ 478472 h 1076497"/>
              <a:gd name="connsiteX7" fmla="*/ 977030 w 1110641"/>
              <a:gd name="connsiteY7" fmla="*/ 403316 h 1076497"/>
              <a:gd name="connsiteX8" fmla="*/ 989556 w 1110641"/>
              <a:gd name="connsiteY8" fmla="*/ 353212 h 1076497"/>
              <a:gd name="connsiteX9" fmla="*/ 1027134 w 1110641"/>
              <a:gd name="connsiteY9" fmla="*/ 340685 h 1076497"/>
              <a:gd name="connsiteX10" fmla="*/ 1064712 w 1110641"/>
              <a:gd name="connsiteY10" fmla="*/ 315633 h 1076497"/>
              <a:gd name="connsiteX11" fmla="*/ 1102290 w 1110641"/>
              <a:gd name="connsiteY11" fmla="*/ 240477 h 1076497"/>
              <a:gd name="connsiteX12" fmla="*/ 1077238 w 1110641"/>
              <a:gd name="connsiteY12" fmla="*/ 152795 h 1076497"/>
              <a:gd name="connsiteX13" fmla="*/ 1102290 w 1110641"/>
              <a:gd name="connsiteY13" fmla="*/ 77639 h 1076497"/>
              <a:gd name="connsiteX14" fmla="*/ 1089764 w 1110641"/>
              <a:gd name="connsiteY14" fmla="*/ 40061 h 1076497"/>
              <a:gd name="connsiteX15" fmla="*/ 926926 w 1110641"/>
              <a:gd name="connsiteY15" fmla="*/ 27535 h 1076497"/>
              <a:gd name="connsiteX16" fmla="*/ 839244 w 1110641"/>
              <a:gd name="connsiteY16" fmla="*/ 2483 h 1076497"/>
              <a:gd name="connsiteX17" fmla="*/ 764087 w 1110641"/>
              <a:gd name="connsiteY17" fmla="*/ 52587 h 1076497"/>
              <a:gd name="connsiteX18" fmla="*/ 688931 w 1110641"/>
              <a:gd name="connsiteY18" fmla="*/ 77639 h 1076497"/>
              <a:gd name="connsiteX19" fmla="*/ 663879 w 1110641"/>
              <a:gd name="connsiteY19" fmla="*/ 115217 h 1076497"/>
              <a:gd name="connsiteX20" fmla="*/ 638827 w 1110641"/>
              <a:gd name="connsiteY20" fmla="*/ 215425 h 1076497"/>
              <a:gd name="connsiteX21" fmla="*/ 601249 w 1110641"/>
              <a:gd name="connsiteY21" fmla="*/ 240477 h 1076497"/>
              <a:gd name="connsiteX22" fmla="*/ 463463 w 1110641"/>
              <a:gd name="connsiteY22" fmla="*/ 278055 h 1076497"/>
              <a:gd name="connsiteX23" fmla="*/ 338202 w 1110641"/>
              <a:gd name="connsiteY23" fmla="*/ 253003 h 1076497"/>
              <a:gd name="connsiteX24" fmla="*/ 300624 w 1110641"/>
              <a:gd name="connsiteY24" fmla="*/ 227951 h 1076497"/>
              <a:gd name="connsiteX25" fmla="*/ 200416 w 1110641"/>
              <a:gd name="connsiteY25" fmla="*/ 165321 h 1076497"/>
              <a:gd name="connsiteX26" fmla="*/ 162838 w 1110641"/>
              <a:gd name="connsiteY26" fmla="*/ 152795 h 1076497"/>
              <a:gd name="connsiteX27" fmla="*/ 100208 w 1110641"/>
              <a:gd name="connsiteY27" fmla="*/ 227951 h 1076497"/>
              <a:gd name="connsiteX28" fmla="*/ 87682 w 1110641"/>
              <a:gd name="connsiteY28" fmla="*/ 265529 h 1076497"/>
              <a:gd name="connsiteX29" fmla="*/ 75156 w 1110641"/>
              <a:gd name="connsiteY29" fmla="*/ 353212 h 1076497"/>
              <a:gd name="connsiteX30" fmla="*/ 37578 w 1110641"/>
              <a:gd name="connsiteY30" fmla="*/ 390790 h 1076497"/>
              <a:gd name="connsiteX31" fmla="*/ 25052 w 1110641"/>
              <a:gd name="connsiteY31" fmla="*/ 428368 h 1076497"/>
              <a:gd name="connsiteX32" fmla="*/ 12526 w 1110641"/>
              <a:gd name="connsiteY32" fmla="*/ 616258 h 1076497"/>
              <a:gd name="connsiteX33" fmla="*/ 0 w 1110641"/>
              <a:gd name="connsiteY33" fmla="*/ 653836 h 1076497"/>
              <a:gd name="connsiteX34" fmla="*/ 37578 w 1110641"/>
              <a:gd name="connsiteY34" fmla="*/ 741518 h 1076497"/>
              <a:gd name="connsiteX35" fmla="*/ 125260 w 1110641"/>
              <a:gd name="connsiteY35" fmla="*/ 728992 h 1076497"/>
              <a:gd name="connsiteX36" fmla="*/ 150312 w 1110641"/>
              <a:gd name="connsiteY36" fmla="*/ 691414 h 1076497"/>
              <a:gd name="connsiteX37" fmla="*/ 187890 w 1110641"/>
              <a:gd name="connsiteY37" fmla="*/ 653836 h 1076497"/>
              <a:gd name="connsiteX38" fmla="*/ 275572 w 1110641"/>
              <a:gd name="connsiteY38" fmla="*/ 566154 h 1076497"/>
              <a:gd name="connsiteX39" fmla="*/ 325676 w 1110641"/>
              <a:gd name="connsiteY39" fmla="*/ 578680 h 1076497"/>
              <a:gd name="connsiteX40" fmla="*/ 300624 w 1110641"/>
              <a:gd name="connsiteY40" fmla="*/ 653836 h 1076497"/>
              <a:gd name="connsiteX41" fmla="*/ 288098 w 1110641"/>
              <a:gd name="connsiteY41" fmla="*/ 691414 h 1076497"/>
              <a:gd name="connsiteX42" fmla="*/ 325676 w 1110641"/>
              <a:gd name="connsiteY42" fmla="*/ 716466 h 1076497"/>
              <a:gd name="connsiteX43" fmla="*/ 363255 w 1110641"/>
              <a:gd name="connsiteY43" fmla="*/ 728992 h 1076497"/>
              <a:gd name="connsiteX44" fmla="*/ 400833 w 1110641"/>
              <a:gd name="connsiteY44" fmla="*/ 804148 h 1076497"/>
              <a:gd name="connsiteX45" fmla="*/ 463463 w 1110641"/>
              <a:gd name="connsiteY45" fmla="*/ 1004565 h 1076497"/>
              <a:gd name="connsiteX46" fmla="*/ 501041 w 1110641"/>
              <a:gd name="connsiteY46" fmla="*/ 1017091 h 1076497"/>
              <a:gd name="connsiteX47" fmla="*/ 513567 w 1110641"/>
              <a:gd name="connsiteY47" fmla="*/ 1054669 h 1076497"/>
              <a:gd name="connsiteX48" fmla="*/ 601249 w 1110641"/>
              <a:gd name="connsiteY48" fmla="*/ 1054669 h 1076497"/>
              <a:gd name="connsiteX49" fmla="*/ 638827 w 1110641"/>
              <a:gd name="connsiteY49" fmla="*/ 1029617 h 1076497"/>
              <a:gd name="connsiteX50" fmla="*/ 663879 w 1110641"/>
              <a:gd name="connsiteY50" fmla="*/ 954461 h 1076497"/>
              <a:gd name="connsiteX51" fmla="*/ 739035 w 1110641"/>
              <a:gd name="connsiteY51" fmla="*/ 904357 h 1076497"/>
              <a:gd name="connsiteX52" fmla="*/ 839244 w 1110641"/>
              <a:gd name="connsiteY52" fmla="*/ 854253 h 1076497"/>
              <a:gd name="connsiteX53" fmla="*/ 851770 w 1110641"/>
              <a:gd name="connsiteY53" fmla="*/ 816675 h 1076497"/>
              <a:gd name="connsiteX54" fmla="*/ 876822 w 1110641"/>
              <a:gd name="connsiteY54" fmla="*/ 728992 h 1076497"/>
              <a:gd name="connsiteX55" fmla="*/ 889348 w 1110641"/>
              <a:gd name="connsiteY55" fmla="*/ 716466 h 1076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10641" h="1076497">
                <a:moveTo>
                  <a:pt x="801666" y="741518"/>
                </a:moveTo>
                <a:cubicBezTo>
                  <a:pt x="814192" y="737343"/>
                  <a:pt x="827702" y="735404"/>
                  <a:pt x="839244" y="728992"/>
                </a:cubicBezTo>
                <a:lnTo>
                  <a:pt x="951978" y="653836"/>
                </a:lnTo>
                <a:cubicBezTo>
                  <a:pt x="964504" y="645485"/>
                  <a:pt x="975274" y="633545"/>
                  <a:pt x="989556" y="628784"/>
                </a:cubicBezTo>
                <a:lnTo>
                  <a:pt x="1027134" y="616258"/>
                </a:lnTo>
                <a:cubicBezTo>
                  <a:pt x="1031309" y="603732"/>
                  <a:pt x="1039660" y="591884"/>
                  <a:pt x="1039660" y="578680"/>
                </a:cubicBezTo>
                <a:cubicBezTo>
                  <a:pt x="1039660" y="564387"/>
                  <a:pt x="1024492" y="498241"/>
                  <a:pt x="1014608" y="478472"/>
                </a:cubicBezTo>
                <a:cubicBezTo>
                  <a:pt x="966044" y="381344"/>
                  <a:pt x="1008514" y="497769"/>
                  <a:pt x="977030" y="403316"/>
                </a:cubicBezTo>
                <a:cubicBezTo>
                  <a:pt x="981205" y="386615"/>
                  <a:pt x="978802" y="366655"/>
                  <a:pt x="989556" y="353212"/>
                </a:cubicBezTo>
                <a:cubicBezTo>
                  <a:pt x="997804" y="342902"/>
                  <a:pt x="1015324" y="346590"/>
                  <a:pt x="1027134" y="340685"/>
                </a:cubicBezTo>
                <a:cubicBezTo>
                  <a:pt x="1040599" y="333952"/>
                  <a:pt x="1052186" y="323984"/>
                  <a:pt x="1064712" y="315633"/>
                </a:cubicBezTo>
                <a:cubicBezTo>
                  <a:pt x="1077378" y="296634"/>
                  <a:pt x="1102290" y="266407"/>
                  <a:pt x="1102290" y="240477"/>
                </a:cubicBezTo>
                <a:cubicBezTo>
                  <a:pt x="1102290" y="224749"/>
                  <a:pt x="1083145" y="170516"/>
                  <a:pt x="1077238" y="152795"/>
                </a:cubicBezTo>
                <a:cubicBezTo>
                  <a:pt x="1085589" y="127743"/>
                  <a:pt x="1110641" y="102691"/>
                  <a:pt x="1102290" y="77639"/>
                </a:cubicBezTo>
                <a:cubicBezTo>
                  <a:pt x="1098115" y="65113"/>
                  <a:pt x="1102460" y="43688"/>
                  <a:pt x="1089764" y="40061"/>
                </a:cubicBezTo>
                <a:cubicBezTo>
                  <a:pt x="1037419" y="25105"/>
                  <a:pt x="981205" y="31710"/>
                  <a:pt x="926926" y="27535"/>
                </a:cubicBezTo>
                <a:cubicBezTo>
                  <a:pt x="914919" y="23533"/>
                  <a:pt x="847522" y="0"/>
                  <a:pt x="839244" y="2483"/>
                </a:cubicBezTo>
                <a:cubicBezTo>
                  <a:pt x="810405" y="11135"/>
                  <a:pt x="792651" y="43066"/>
                  <a:pt x="764087" y="52587"/>
                </a:cubicBezTo>
                <a:lnTo>
                  <a:pt x="688931" y="77639"/>
                </a:lnTo>
                <a:cubicBezTo>
                  <a:pt x="680580" y="90165"/>
                  <a:pt x="669024" y="101069"/>
                  <a:pt x="663879" y="115217"/>
                </a:cubicBezTo>
                <a:cubicBezTo>
                  <a:pt x="652113" y="147575"/>
                  <a:pt x="667475" y="196326"/>
                  <a:pt x="638827" y="215425"/>
                </a:cubicBezTo>
                <a:cubicBezTo>
                  <a:pt x="626301" y="223776"/>
                  <a:pt x="615006" y="234363"/>
                  <a:pt x="601249" y="240477"/>
                </a:cubicBezTo>
                <a:cubicBezTo>
                  <a:pt x="549238" y="263593"/>
                  <a:pt x="517043" y="267339"/>
                  <a:pt x="463463" y="278055"/>
                </a:cubicBezTo>
                <a:cubicBezTo>
                  <a:pt x="431151" y="273439"/>
                  <a:pt x="373181" y="270492"/>
                  <a:pt x="338202" y="253003"/>
                </a:cubicBezTo>
                <a:cubicBezTo>
                  <a:pt x="324737" y="246271"/>
                  <a:pt x="313150" y="236302"/>
                  <a:pt x="300624" y="227951"/>
                </a:cubicBezTo>
                <a:cubicBezTo>
                  <a:pt x="260924" y="168401"/>
                  <a:pt x="289854" y="195134"/>
                  <a:pt x="200416" y="165321"/>
                </a:cubicBezTo>
                <a:lnTo>
                  <a:pt x="162838" y="152795"/>
                </a:lnTo>
                <a:cubicBezTo>
                  <a:pt x="135135" y="180498"/>
                  <a:pt x="117647" y="193073"/>
                  <a:pt x="100208" y="227951"/>
                </a:cubicBezTo>
                <a:cubicBezTo>
                  <a:pt x="94303" y="239761"/>
                  <a:pt x="91857" y="253003"/>
                  <a:pt x="87682" y="265529"/>
                </a:cubicBezTo>
                <a:cubicBezTo>
                  <a:pt x="83507" y="294757"/>
                  <a:pt x="86121" y="325799"/>
                  <a:pt x="75156" y="353212"/>
                </a:cubicBezTo>
                <a:cubicBezTo>
                  <a:pt x="68577" y="369659"/>
                  <a:pt x="47404" y="376051"/>
                  <a:pt x="37578" y="390790"/>
                </a:cubicBezTo>
                <a:cubicBezTo>
                  <a:pt x="30254" y="401776"/>
                  <a:pt x="29227" y="415842"/>
                  <a:pt x="25052" y="428368"/>
                </a:cubicBezTo>
                <a:cubicBezTo>
                  <a:pt x="20877" y="490998"/>
                  <a:pt x="19458" y="553873"/>
                  <a:pt x="12526" y="616258"/>
                </a:cubicBezTo>
                <a:cubicBezTo>
                  <a:pt x="11068" y="629381"/>
                  <a:pt x="0" y="640632"/>
                  <a:pt x="0" y="653836"/>
                </a:cubicBezTo>
                <a:cubicBezTo>
                  <a:pt x="0" y="694279"/>
                  <a:pt x="17123" y="710836"/>
                  <a:pt x="37578" y="741518"/>
                </a:cubicBezTo>
                <a:cubicBezTo>
                  <a:pt x="66805" y="737343"/>
                  <a:pt x="98281" y="740983"/>
                  <a:pt x="125260" y="728992"/>
                </a:cubicBezTo>
                <a:cubicBezTo>
                  <a:pt x="139017" y="722878"/>
                  <a:pt x="140674" y="702979"/>
                  <a:pt x="150312" y="691414"/>
                </a:cubicBezTo>
                <a:cubicBezTo>
                  <a:pt x="161653" y="677805"/>
                  <a:pt x="177014" y="667819"/>
                  <a:pt x="187890" y="653836"/>
                </a:cubicBezTo>
                <a:cubicBezTo>
                  <a:pt x="258239" y="563387"/>
                  <a:pt x="203764" y="590090"/>
                  <a:pt x="275572" y="566154"/>
                </a:cubicBezTo>
                <a:cubicBezTo>
                  <a:pt x="292273" y="570329"/>
                  <a:pt x="320947" y="562127"/>
                  <a:pt x="325676" y="578680"/>
                </a:cubicBezTo>
                <a:cubicBezTo>
                  <a:pt x="332931" y="604071"/>
                  <a:pt x="308975" y="628784"/>
                  <a:pt x="300624" y="653836"/>
                </a:cubicBezTo>
                <a:lnTo>
                  <a:pt x="288098" y="691414"/>
                </a:lnTo>
                <a:cubicBezTo>
                  <a:pt x="300624" y="699765"/>
                  <a:pt x="312211" y="709734"/>
                  <a:pt x="325676" y="716466"/>
                </a:cubicBezTo>
                <a:cubicBezTo>
                  <a:pt x="337486" y="722371"/>
                  <a:pt x="352944" y="720744"/>
                  <a:pt x="363255" y="728992"/>
                </a:cubicBezTo>
                <a:cubicBezTo>
                  <a:pt x="385329" y="746651"/>
                  <a:pt x="392581" y="779393"/>
                  <a:pt x="400833" y="804148"/>
                </a:cubicBezTo>
                <a:cubicBezTo>
                  <a:pt x="412996" y="974430"/>
                  <a:pt x="361482" y="960859"/>
                  <a:pt x="463463" y="1004565"/>
                </a:cubicBezTo>
                <a:cubicBezTo>
                  <a:pt x="475599" y="1009766"/>
                  <a:pt x="488515" y="1012916"/>
                  <a:pt x="501041" y="1017091"/>
                </a:cubicBezTo>
                <a:cubicBezTo>
                  <a:pt x="505216" y="1029617"/>
                  <a:pt x="503257" y="1046421"/>
                  <a:pt x="513567" y="1054669"/>
                </a:cubicBezTo>
                <a:cubicBezTo>
                  <a:pt x="540852" y="1076497"/>
                  <a:pt x="574665" y="1067961"/>
                  <a:pt x="601249" y="1054669"/>
                </a:cubicBezTo>
                <a:cubicBezTo>
                  <a:pt x="614714" y="1047936"/>
                  <a:pt x="626301" y="1037968"/>
                  <a:pt x="638827" y="1029617"/>
                </a:cubicBezTo>
                <a:cubicBezTo>
                  <a:pt x="647178" y="1004565"/>
                  <a:pt x="641907" y="969109"/>
                  <a:pt x="663879" y="954461"/>
                </a:cubicBezTo>
                <a:lnTo>
                  <a:pt x="739035" y="904357"/>
                </a:lnTo>
                <a:cubicBezTo>
                  <a:pt x="801430" y="810764"/>
                  <a:pt x="710005" y="928103"/>
                  <a:pt x="839244" y="854253"/>
                </a:cubicBezTo>
                <a:cubicBezTo>
                  <a:pt x="850708" y="847702"/>
                  <a:pt x="848143" y="829371"/>
                  <a:pt x="851770" y="816675"/>
                </a:cubicBezTo>
                <a:cubicBezTo>
                  <a:pt x="857121" y="797945"/>
                  <a:pt x="866811" y="749015"/>
                  <a:pt x="876822" y="728992"/>
                </a:cubicBezTo>
                <a:cubicBezTo>
                  <a:pt x="879463" y="723711"/>
                  <a:pt x="885173" y="720641"/>
                  <a:pt x="889348" y="716466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59850" y="6028267"/>
            <a:ext cx="1708150" cy="472547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6" rIns="91430" bIns="45716" anchor="ctr"/>
          <a:lstStyle/>
          <a:p>
            <a:pPr algn="ctr">
              <a:defRPr/>
            </a:pPr>
            <a:r>
              <a:rPr lang="en-US" b="1" dirty="0"/>
              <a:t>NW province</a:t>
            </a:r>
          </a:p>
        </p:txBody>
      </p:sp>
    </p:spTree>
    <p:extLst>
      <p:ext uri="{BB962C8B-B14F-4D97-AF65-F5344CB8AC3E}">
        <p14:creationId xmlns:p14="http://schemas.microsoft.com/office/powerpoint/2010/main" val="3397272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41" y="141636"/>
            <a:ext cx="77327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448972" y="141636"/>
            <a:ext cx="6603437" cy="112712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96% Infrastructure Coverage</a:t>
            </a:r>
            <a:br>
              <a:rPr lang="en-US" sz="3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tx2">
                    <a:lumMod val="75000"/>
                  </a:schemeClr>
                </a:solidFill>
              </a:rPr>
              <a:t>1759 Municipal Water Schemes</a:t>
            </a:r>
            <a:br>
              <a:rPr lang="en-US" sz="3200" dirty="0">
                <a:solidFill>
                  <a:schemeClr val="tx2">
                    <a:lumMod val="75000"/>
                  </a:schemeClr>
                </a:solidFill>
              </a:rPr>
            </a:br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D4C2A-C51F-4794-9546-F52C42431DD8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13" name="Rectangle 12"/>
          <p:cNvSpPr/>
          <p:nvPr/>
        </p:nvSpPr>
        <p:spPr>
          <a:xfrm>
            <a:off x="1577433" y="1268761"/>
            <a:ext cx="3048000" cy="2320925"/>
          </a:xfrm>
          <a:prstGeom prst="rect">
            <a:avLst/>
          </a:prstGeom>
          <a:solidFill>
            <a:srgbClr val="A8005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en-US" sz="1600" b="1" dirty="0"/>
              <a:t>institutional &amp; management</a:t>
            </a:r>
            <a:br>
              <a:rPr lang="en-US" sz="1600" b="1" dirty="0"/>
            </a:br>
            <a:r>
              <a:rPr lang="en-US" sz="1600" b="1" dirty="0"/>
              <a:t>    implications ( 152 WSAs)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b="1" dirty="0"/>
              <a:t>  platform to inform: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1" dirty="0"/>
              <a:t> new development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1" dirty="0"/>
              <a:t> functionality / O&amp;M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1" dirty="0"/>
              <a:t> asset management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en-US" sz="1600" b="1" dirty="0"/>
              <a:t> institutional arrangements</a:t>
            </a:r>
          </a:p>
        </p:txBody>
      </p:sp>
    </p:spTree>
    <p:extLst>
      <p:ext uri="{BB962C8B-B14F-4D97-AF65-F5344CB8AC3E}">
        <p14:creationId xmlns:p14="http://schemas.microsoft.com/office/powerpoint/2010/main" val="28454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NAA\Pictures\Municipal infrastructure\Picture27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485776"/>
            <a:ext cx="73628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05290" y="1144970"/>
            <a:ext cx="5610225" cy="1522412"/>
          </a:xfrm>
          <a:solidFill>
            <a:schemeClr val="accent6">
              <a:lumMod val="50000"/>
            </a:schemeClr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600" b="1" dirty="0">
                <a:solidFill>
                  <a:schemeClr val="bg1"/>
                </a:solidFill>
              </a:rPr>
              <a:t>Extensive Water Services </a:t>
            </a:r>
            <a:r>
              <a:rPr lang="en-US" sz="2600" b="1" dirty="0"/>
              <a:t>Infrastructure</a:t>
            </a:r>
            <a:br>
              <a:rPr lang="en-US" sz="3200" dirty="0"/>
            </a:br>
            <a:r>
              <a:rPr lang="en-US" sz="2000" dirty="0"/>
              <a:t>Bulk pipelines &gt; 35,000 km</a:t>
            </a:r>
            <a:br>
              <a:rPr lang="en-US" sz="2000" dirty="0"/>
            </a:br>
            <a:r>
              <a:rPr lang="en-US" sz="2000" dirty="0"/>
              <a:t>Reticulation &gt;200,000 km</a:t>
            </a:r>
            <a:br>
              <a:rPr lang="en-US" sz="2000" dirty="0"/>
            </a:br>
            <a:r>
              <a:rPr lang="en-US" sz="2000" dirty="0"/>
              <a:t>(Johannesburg = 11,800km / Tshwane = 10,500km)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A76C605-7214-4609-9015-AA864AF1AD12}" type="slidenum">
              <a:rPr lang="en-ZA" altLang="en-US" sz="1800">
                <a:latin typeface="Calibri" pitchFamily="34" charset="0"/>
              </a:rPr>
              <a:pPr eaLnBrk="1" hangingPunct="1"/>
              <a:t>33</a:t>
            </a:fld>
            <a:endParaRPr lang="en-ZA" altLang="en-US" sz="18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10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National_Base_Water availab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88"/>
            <a:ext cx="8991600" cy="675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5" name="Rectangle 3"/>
          <p:cNvSpPr>
            <a:spLocks noGrp="1" noChangeArrowheads="1"/>
          </p:cNvSpPr>
          <p:nvPr>
            <p:ph type="title"/>
          </p:nvPr>
        </p:nvSpPr>
        <p:spPr>
          <a:xfrm>
            <a:off x="2790700" y="178130"/>
            <a:ext cx="5591299" cy="371146"/>
          </a:xfrm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 altLang="en-US" sz="4000" b="1" cap="none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Water availability</a:t>
            </a:r>
          </a:p>
        </p:txBody>
      </p:sp>
      <p:pic>
        <p:nvPicPr>
          <p:cNvPr id="172036" name="Picture 4" descr="leg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3" y="5199063"/>
            <a:ext cx="1701800" cy="16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496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7210" y="227671"/>
            <a:ext cx="8230410" cy="314028"/>
          </a:xfrm>
        </p:spPr>
        <p:txBody>
          <a:bodyPr vert="horz" lIns="93296" tIns="46648" rIns="93296" bIns="46648" rtlCol="0" anchor="ctr">
            <a:normAutofit fontScale="90000"/>
          </a:bodyPr>
          <a:lstStyle/>
          <a:p>
            <a:r>
              <a:rPr lang="en-ZA" sz="3200" b="1" dirty="0">
                <a:latin typeface="Arial" pitchFamily="34" charset="0"/>
                <a:cs typeface="Arial" pitchFamily="34" charset="0"/>
              </a:rPr>
              <a:t>Current water resources mix</a:t>
            </a:r>
            <a:endParaRPr lang="en-ZA" sz="3200" b="1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77200" y="6148001"/>
            <a:ext cx="2133600" cy="365125"/>
          </a:xfrm>
        </p:spPr>
        <p:txBody>
          <a:bodyPr/>
          <a:lstStyle/>
          <a:p>
            <a:pPr algn="r">
              <a:defRPr/>
            </a:pPr>
            <a:fld id="{CAD041C9-F1BE-498E-A6B1-DAF350FEA22F}" type="slidenum">
              <a:rPr lang="en-US" smtClean="0">
                <a:latin typeface="Arial" pitchFamily="34" charset="0"/>
                <a:cs typeface="Arial" pitchFamily="34" charset="0"/>
              </a:rPr>
              <a:pPr algn="r">
                <a:defRPr/>
              </a:pPr>
              <a:t>35</a:t>
            </a:fld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1" y="1059367"/>
            <a:ext cx="8536488" cy="553714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3305910" y="3331967"/>
            <a:ext cx="2874498" cy="1155627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6446">
            <a:off x="3228765" y="3247519"/>
            <a:ext cx="1260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600" dirty="0">
                <a:solidFill>
                  <a:schemeClr val="bg1"/>
                </a:solidFill>
              </a:rPr>
              <a:t>Extended resource mix</a:t>
            </a:r>
          </a:p>
        </p:txBody>
      </p:sp>
      <p:sp>
        <p:nvSpPr>
          <p:cNvPr id="3" name="Rectangle 2"/>
          <p:cNvSpPr/>
          <p:nvPr/>
        </p:nvSpPr>
        <p:spPr>
          <a:xfrm>
            <a:off x="8447316" y="3760323"/>
            <a:ext cx="60649" cy="197272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7545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22" name="Picture 2" descr="F:\NWRS\Crocodile West and Marico_Report.jpg">
            <a:extLst>
              <a:ext uri="{FF2B5EF4-FFF2-40B4-BE49-F238E27FC236}">
                <a16:creationId xmlns:a16="http://schemas.microsoft.com/office/drawing/2014/main" id="{99A9857F-D752-44D9-B50B-D513F1E7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690563"/>
            <a:ext cx="8412162" cy="597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23" name="Text Box 3">
            <a:extLst>
              <a:ext uri="{FF2B5EF4-FFF2-40B4-BE49-F238E27FC236}">
                <a16:creationId xmlns:a16="http://schemas.microsoft.com/office/drawing/2014/main" id="{D40E5ADD-CA78-4447-A96D-295318132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98438"/>
            <a:ext cx="81973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>
                <a:solidFill>
                  <a:srgbClr val="FFFF00"/>
                </a:solidFill>
                <a:latin typeface="Arial" panose="020B0604020202020204" pitchFamily="34" charset="0"/>
              </a:rPr>
              <a:t>WMA 3: Crocodile West and Marico - Water Availability (2000)</a:t>
            </a:r>
          </a:p>
        </p:txBody>
      </p:sp>
      <p:pic>
        <p:nvPicPr>
          <p:cNvPr id="1873924" name="Picture 4" descr="F:\NWRS\legend.jpg">
            <a:extLst>
              <a:ext uri="{FF2B5EF4-FFF2-40B4-BE49-F238E27FC236}">
                <a16:creationId xmlns:a16="http://schemas.microsoft.com/office/drawing/2014/main" id="{DB5D12AD-E70E-4E2F-A6EF-25870AEF5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1" y="5334000"/>
            <a:ext cx="160337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5235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367" y="3429000"/>
            <a:ext cx="8534400" cy="1507067"/>
          </a:xfrm>
        </p:spPr>
        <p:txBody>
          <a:bodyPr/>
          <a:lstStyle/>
          <a:p>
            <a:r>
              <a:rPr lang="en-ZA" dirty="0"/>
              <a:t> </a:t>
            </a:r>
            <a:r>
              <a:rPr lang="en-ZA" b="1" cap="none" dirty="0"/>
              <a:t>4. Our water balance</a:t>
            </a:r>
            <a:endParaRPr lang="en-ZA" b="1" dirty="0"/>
          </a:p>
        </p:txBody>
      </p:sp>
    </p:spTree>
    <p:extLst>
      <p:ext uri="{BB962C8B-B14F-4D97-AF65-F5344CB8AC3E}">
        <p14:creationId xmlns:p14="http://schemas.microsoft.com/office/powerpoint/2010/main" val="1756200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National_Base_Reconcil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372" y="165427"/>
            <a:ext cx="8890503" cy="66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48200" y="6035676"/>
            <a:ext cx="6019800" cy="8223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2400" b="1" dirty="0">
                <a:ea typeface="ＭＳ Ｐゴシック" pitchFamily="34" charset="-128"/>
              </a:rPr>
              <a:t>Is there enough where we need it?</a:t>
            </a:r>
            <a:br>
              <a:rPr lang="en-US" altLang="en-US" sz="2400" b="1" dirty="0">
                <a:ea typeface="ＭＳ Ｐゴシック" pitchFamily="34" charset="-128"/>
              </a:rPr>
            </a:br>
            <a:r>
              <a:rPr lang="en-US" altLang="en-US" sz="2400" b="1" dirty="0">
                <a:ea typeface="ＭＳ Ｐゴシック" pitchFamily="34" charset="-128"/>
              </a:rPr>
              <a:t>Water reconciliation scenarios</a:t>
            </a:r>
          </a:p>
        </p:txBody>
      </p:sp>
      <p:sp>
        <p:nvSpPr>
          <p:cNvPr id="27671" name="Slide Number Placeholder 2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21CC342-3543-4B6E-B06D-F4F7708B7245}" type="slidenum">
              <a:rPr lang="en-US" altLang="en-US" sz="1800">
                <a:latin typeface="Calibri" pitchFamily="34" charset="0"/>
              </a:rPr>
              <a:pPr eaLnBrk="1" hangingPunct="1"/>
              <a:t>38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27652" name="Picture 4" descr="Lege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43125"/>
            <a:ext cx="24098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4"/>
          <p:cNvSpPr/>
          <p:nvPr/>
        </p:nvSpPr>
        <p:spPr>
          <a:xfrm rot="1765019">
            <a:off x="3641726" y="74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6" name="Down Arrow 5"/>
          <p:cNvSpPr/>
          <p:nvPr/>
        </p:nvSpPr>
        <p:spPr>
          <a:xfrm rot="1765019">
            <a:off x="8518526" y="7604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7" name="Down Arrow 6"/>
          <p:cNvSpPr/>
          <p:nvPr/>
        </p:nvSpPr>
        <p:spPr>
          <a:xfrm rot="1765019">
            <a:off x="9432926" y="1217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8" name="Down Arrow 7"/>
          <p:cNvSpPr/>
          <p:nvPr/>
        </p:nvSpPr>
        <p:spPr>
          <a:xfrm rot="1765019">
            <a:off x="6918326" y="20558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9" name="Down Arrow 8"/>
          <p:cNvSpPr/>
          <p:nvPr/>
        </p:nvSpPr>
        <p:spPr>
          <a:xfrm rot="1765019">
            <a:off x="6918326" y="836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0" name="Down Arrow 9"/>
          <p:cNvSpPr/>
          <p:nvPr/>
        </p:nvSpPr>
        <p:spPr>
          <a:xfrm rot="1765019">
            <a:off x="5241926" y="5027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1" name="Down Arrow 10"/>
          <p:cNvSpPr/>
          <p:nvPr/>
        </p:nvSpPr>
        <p:spPr>
          <a:xfrm rot="1765019">
            <a:off x="4784726" y="28940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2" name="Down Arrow 11"/>
          <p:cNvSpPr/>
          <p:nvPr/>
        </p:nvSpPr>
        <p:spPr>
          <a:xfrm rot="1765019">
            <a:off x="8442326" y="25892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3" name="Down Arrow 12"/>
          <p:cNvSpPr/>
          <p:nvPr/>
        </p:nvSpPr>
        <p:spPr>
          <a:xfrm rot="1765019">
            <a:off x="8975726" y="35798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4" name="Down Arrow 13"/>
          <p:cNvSpPr/>
          <p:nvPr/>
        </p:nvSpPr>
        <p:spPr>
          <a:xfrm rot="1765019">
            <a:off x="3794126" y="49514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5" name="Down Arrow 24"/>
          <p:cNvSpPr/>
          <p:nvPr/>
        </p:nvSpPr>
        <p:spPr>
          <a:xfrm rot="19959164">
            <a:off x="1789114" y="3894138"/>
            <a:ext cx="484187" cy="977900"/>
          </a:xfrm>
          <a:prstGeom prst="down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6" name="Down Arrow 25"/>
          <p:cNvSpPr/>
          <p:nvPr/>
        </p:nvSpPr>
        <p:spPr>
          <a:xfrm rot="2148737">
            <a:off x="9880601" y="3824288"/>
            <a:ext cx="485775" cy="977900"/>
          </a:xfrm>
          <a:prstGeom prst="downArrow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7" name="Down Arrow 16"/>
          <p:cNvSpPr/>
          <p:nvPr/>
        </p:nvSpPr>
        <p:spPr>
          <a:xfrm rot="1765019">
            <a:off x="8018464" y="74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8" name="Down Arrow 17"/>
          <p:cNvSpPr/>
          <p:nvPr/>
        </p:nvSpPr>
        <p:spPr>
          <a:xfrm rot="1765019">
            <a:off x="9090026" y="74613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9" name="Rectangle 18"/>
          <p:cNvSpPr/>
          <p:nvPr/>
        </p:nvSpPr>
        <p:spPr>
          <a:xfrm>
            <a:off x="4419600" y="-25400"/>
            <a:ext cx="2571750" cy="14986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/>
              <a:t>Fresh water @ equilibrium</a:t>
            </a:r>
          </a:p>
          <a:p>
            <a:pPr algn="ctr">
              <a:defRPr/>
            </a:pPr>
            <a:r>
              <a:rPr lang="en-ZA" sz="2000" b="1" dirty="0"/>
              <a:t>12 of 19 WMA require</a:t>
            </a:r>
          </a:p>
          <a:p>
            <a:pPr algn="ctr">
              <a:defRPr/>
            </a:pPr>
            <a:r>
              <a:rPr lang="en-ZA" sz="2000" b="1" dirty="0"/>
              <a:t>intervention</a:t>
            </a:r>
            <a:endParaRPr lang="en-ZA" b="1" dirty="0"/>
          </a:p>
        </p:txBody>
      </p:sp>
      <p:sp>
        <p:nvSpPr>
          <p:cNvPr id="20" name="Down Arrow 19"/>
          <p:cNvSpPr/>
          <p:nvPr/>
        </p:nvSpPr>
        <p:spPr>
          <a:xfrm rot="1765019">
            <a:off x="3589339" y="4217988"/>
            <a:ext cx="485775" cy="6858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1" name="Explosion 2 20"/>
          <p:cNvSpPr/>
          <p:nvPr/>
        </p:nvSpPr>
        <p:spPr>
          <a:xfrm>
            <a:off x="1666875" y="4786314"/>
            <a:ext cx="1428750" cy="1571625"/>
          </a:xfrm>
          <a:prstGeom prst="irregularSeal2">
            <a:avLst/>
          </a:prstGeom>
          <a:solidFill>
            <a:srgbClr val="101B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2" name="Explosion 2 21"/>
          <p:cNvSpPr/>
          <p:nvPr/>
        </p:nvSpPr>
        <p:spPr>
          <a:xfrm>
            <a:off x="8739188" y="4572001"/>
            <a:ext cx="1428750" cy="1571625"/>
          </a:xfrm>
          <a:prstGeom prst="irregularSeal2">
            <a:avLst/>
          </a:prstGeom>
          <a:solidFill>
            <a:srgbClr val="101BF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4" name="Oval 23"/>
          <p:cNvSpPr/>
          <p:nvPr/>
        </p:nvSpPr>
        <p:spPr>
          <a:xfrm>
            <a:off x="7391400" y="45720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7" name="Oval 26"/>
          <p:cNvSpPr/>
          <p:nvPr/>
        </p:nvSpPr>
        <p:spPr>
          <a:xfrm>
            <a:off x="6076950" y="3775075"/>
            <a:ext cx="1176338" cy="10223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8" name="Oval 27"/>
          <p:cNvSpPr/>
          <p:nvPr/>
        </p:nvSpPr>
        <p:spPr>
          <a:xfrm>
            <a:off x="8839200" y="2728913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9" name="Oval 28"/>
          <p:cNvSpPr/>
          <p:nvPr/>
        </p:nvSpPr>
        <p:spPr>
          <a:xfrm>
            <a:off x="5864225" y="49530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4676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5" grpId="0" animBg="1"/>
      <p:bldP spid="2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 bwMode="auto">
          <a:xfrm>
            <a:off x="1524000" y="0"/>
            <a:ext cx="9144000" cy="692150"/>
          </a:xfrm>
          <a:prstGeom prst="rect">
            <a:avLst/>
          </a:prstGeom>
          <a:solidFill>
            <a:schemeClr val="bg1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sz="3600" b="1" dirty="0" err="1">
                <a:latin typeface="Arial" pitchFamily="34" charset="0"/>
                <a:ea typeface="ＭＳ Ｐゴシック" pitchFamily="34" charset="-128"/>
                <a:cs typeface="Arial" pitchFamily="34" charset="0"/>
              </a:rPr>
              <a:t>Olifants</a:t>
            </a:r>
            <a:r>
              <a:rPr lang="en-US" sz="3600" b="1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 system</a:t>
            </a:r>
          </a:p>
        </p:txBody>
      </p:sp>
      <p:sp>
        <p:nvSpPr>
          <p:cNvPr id="91139" name="Slide Number Placeholder 3"/>
          <p:cNvSpPr txBox="1">
            <a:spLocks noGrp="1"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6D791E0-508E-4CF7-AFE0-1C2CA62AE07E}" type="slidenum">
              <a:rPr lang="en-US" sz="1200">
                <a:solidFill>
                  <a:srgbClr val="898989"/>
                </a:solidFill>
                <a:latin typeface="Calibri" pitchFamily="34" charset="0"/>
              </a:rPr>
              <a:pPr algn="r"/>
              <a:t>39</a:t>
            </a:fld>
            <a:endParaRPr 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91140" name="Picture 4" descr="Olifants balanc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692151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0816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DE4B4-15FB-44E0-B042-8DCECB560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495" y="2577949"/>
            <a:ext cx="8534400" cy="1507067"/>
          </a:xfrm>
        </p:spPr>
        <p:txBody>
          <a:bodyPr>
            <a:noAutofit/>
          </a:bodyPr>
          <a:lstStyle/>
          <a:p>
            <a:pPr algn="ctr"/>
            <a:r>
              <a:rPr lang="en-ZA" sz="8800" b="1" cap="none" dirty="0"/>
              <a:t>Help</a:t>
            </a:r>
            <a:r>
              <a:rPr lang="en-ZA" sz="4800" b="1" cap="none" dirty="0"/>
              <a:t> </a:t>
            </a:r>
            <a:r>
              <a:rPr lang="en-ZA" sz="8800" b="1" cap="none" dirty="0"/>
              <a:t>!!! </a:t>
            </a:r>
            <a:br>
              <a:rPr lang="en-ZA" sz="4800" b="1" cap="none" dirty="0"/>
            </a:br>
            <a:br>
              <a:rPr lang="en-ZA" sz="4800" b="1" cap="none" dirty="0"/>
            </a:br>
            <a:r>
              <a:rPr lang="en-ZA" sz="4800" b="1" cap="none" dirty="0"/>
              <a:t>We have </a:t>
            </a:r>
            <a:r>
              <a:rPr lang="en-ZA" sz="4800" b="1" cap="none"/>
              <a:t>serious water problems </a:t>
            </a:r>
            <a:r>
              <a:rPr lang="en-ZA" sz="4800" b="1" cap="none" dirty="0"/>
              <a:t>and challenges !!!</a:t>
            </a:r>
          </a:p>
        </p:txBody>
      </p:sp>
    </p:spTree>
    <p:extLst>
      <p:ext uri="{BB962C8B-B14F-4D97-AF65-F5344CB8AC3E}">
        <p14:creationId xmlns:p14="http://schemas.microsoft.com/office/powerpoint/2010/main" val="20286994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3863975" y="3246438"/>
            <a:ext cx="2324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endParaRPr lang="en-US" altLang="en-US">
              <a:cs typeface="Arial" pitchFamily="34" charset="0"/>
            </a:endParaRPr>
          </a:p>
        </p:txBody>
      </p:sp>
      <p:pic>
        <p:nvPicPr>
          <p:cNvPr id="21507" name="Picture 3" descr="C:\Users\Public\Pictures\Picture1 olifants droog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3275" y="-14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ZA" b="1" cap="none" dirty="0">
                <a:solidFill>
                  <a:srgbClr val="0000CC"/>
                </a:solidFill>
              </a:rPr>
              <a:t>Kruger national Park: </a:t>
            </a:r>
            <a:r>
              <a:rPr lang="en-ZA" b="1" cap="none" dirty="0" err="1">
                <a:solidFill>
                  <a:srgbClr val="0000CC"/>
                </a:solidFill>
              </a:rPr>
              <a:t>Olifants</a:t>
            </a:r>
            <a:r>
              <a:rPr lang="en-ZA" b="1" cap="none" dirty="0">
                <a:solidFill>
                  <a:srgbClr val="0000CC"/>
                </a:solidFill>
              </a:rPr>
              <a:t> River  1983</a:t>
            </a:r>
          </a:p>
        </p:txBody>
      </p:sp>
    </p:spTree>
    <p:extLst>
      <p:ext uri="{BB962C8B-B14F-4D97-AF65-F5344CB8AC3E}">
        <p14:creationId xmlns:p14="http://schemas.microsoft.com/office/powerpoint/2010/main" val="760117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RSA Water bala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-100013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4" descr="Lege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143125"/>
            <a:ext cx="24098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Down Arrow 45"/>
          <p:cNvSpPr/>
          <p:nvPr/>
        </p:nvSpPr>
        <p:spPr>
          <a:xfrm rot="1765019">
            <a:off x="3746501" y="4386263"/>
            <a:ext cx="303213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47" name="Down Arrow 46"/>
          <p:cNvSpPr/>
          <p:nvPr/>
        </p:nvSpPr>
        <p:spPr>
          <a:xfrm rot="1765019">
            <a:off x="4713289" y="3282950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48" name="Down Arrow 47"/>
          <p:cNvSpPr/>
          <p:nvPr/>
        </p:nvSpPr>
        <p:spPr>
          <a:xfrm rot="1765019">
            <a:off x="3657601" y="5299075"/>
            <a:ext cx="303213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49" name="Down Arrow 48"/>
          <p:cNvSpPr/>
          <p:nvPr/>
        </p:nvSpPr>
        <p:spPr>
          <a:xfrm rot="1765019">
            <a:off x="5194301" y="5299075"/>
            <a:ext cx="303213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0" name="Down Arrow 49"/>
          <p:cNvSpPr/>
          <p:nvPr/>
        </p:nvSpPr>
        <p:spPr>
          <a:xfrm rot="1765019">
            <a:off x="8913813" y="3549650"/>
            <a:ext cx="303212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1" name="Down Arrow 50"/>
          <p:cNvSpPr/>
          <p:nvPr/>
        </p:nvSpPr>
        <p:spPr>
          <a:xfrm rot="1765019">
            <a:off x="8489951" y="2862263"/>
            <a:ext cx="303213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2" name="Down Arrow 51"/>
          <p:cNvSpPr/>
          <p:nvPr/>
        </p:nvSpPr>
        <p:spPr>
          <a:xfrm rot="1765019">
            <a:off x="9396414" y="1374775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5" name="Down Arrow 54"/>
          <p:cNvSpPr/>
          <p:nvPr/>
        </p:nvSpPr>
        <p:spPr>
          <a:xfrm rot="1765019">
            <a:off x="7002464" y="2189163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6" name="Down Arrow 55"/>
          <p:cNvSpPr/>
          <p:nvPr/>
        </p:nvSpPr>
        <p:spPr>
          <a:xfrm rot="1765019">
            <a:off x="7002464" y="1108075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7" name="Down Arrow 56"/>
          <p:cNvSpPr/>
          <p:nvPr/>
        </p:nvSpPr>
        <p:spPr>
          <a:xfrm rot="1765019">
            <a:off x="8990013" y="195263"/>
            <a:ext cx="303212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8" name="Down Arrow 57"/>
          <p:cNvSpPr/>
          <p:nvPr/>
        </p:nvSpPr>
        <p:spPr>
          <a:xfrm rot="1765019">
            <a:off x="8509001" y="1108075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9" name="Down Arrow 58"/>
          <p:cNvSpPr/>
          <p:nvPr/>
        </p:nvSpPr>
        <p:spPr>
          <a:xfrm rot="1765019">
            <a:off x="8008939" y="165100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60" name="Down Arrow 59"/>
          <p:cNvSpPr/>
          <p:nvPr/>
        </p:nvSpPr>
        <p:spPr>
          <a:xfrm rot="1765019">
            <a:off x="4140201" y="273050"/>
            <a:ext cx="301625" cy="4445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7" name="Rectangle 16"/>
          <p:cNvSpPr/>
          <p:nvPr/>
        </p:nvSpPr>
        <p:spPr>
          <a:xfrm>
            <a:off x="7394576" y="5884863"/>
            <a:ext cx="3095625" cy="7286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b="1" dirty="0">
                <a:solidFill>
                  <a:srgbClr val="C00000"/>
                </a:solidFill>
              </a:rPr>
              <a:t>Development of major water resource projects since 1994</a:t>
            </a:r>
          </a:p>
        </p:txBody>
      </p:sp>
      <p:sp>
        <p:nvSpPr>
          <p:cNvPr id="1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4789" y="6448426"/>
            <a:ext cx="1647825" cy="365125"/>
          </a:xfrm>
        </p:spPr>
        <p:txBody>
          <a:bodyPr/>
          <a:lstStyle/>
          <a:p>
            <a:pPr>
              <a:defRPr/>
            </a:pPr>
            <a:r>
              <a:rPr lang="en-US" sz="1400" i="1" dirty="0"/>
              <a:t>Water Security _DG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124951" y="254000"/>
            <a:ext cx="1146175" cy="431800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 err="1">
                <a:solidFill>
                  <a:schemeClr val="accent3">
                    <a:lumMod val="50000"/>
                  </a:schemeClr>
                </a:solidFill>
              </a:rPr>
              <a:t>Nandoni</a:t>
            </a: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 Dam - completed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37475" y="1643063"/>
            <a:ext cx="1144588" cy="431800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De Hoop Dam - completed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675814" y="1643063"/>
            <a:ext cx="992187" cy="431800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 err="1">
                <a:solidFill>
                  <a:schemeClr val="accent3">
                    <a:lumMod val="50000"/>
                  </a:schemeClr>
                </a:solidFill>
              </a:rPr>
              <a:t>Inyaka</a:t>
            </a: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 Dam - completed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18514" y="3289301"/>
            <a:ext cx="1450975" cy="430213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Spring Grove Dam - completed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117726" y="5884863"/>
            <a:ext cx="1450975" cy="431800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" b="1" dirty="0">
                <a:solidFill>
                  <a:srgbClr val="008000"/>
                </a:solidFill>
              </a:rPr>
              <a:t>Berg River Dam - completed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35200" y="4530726"/>
            <a:ext cx="1663700" cy="6000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Raising of </a:t>
            </a:r>
            <a:r>
              <a:rPr lang="en-ZA" sz="1100" b="1" dirty="0" err="1">
                <a:solidFill>
                  <a:schemeClr val="tx2">
                    <a:lumMod val="75000"/>
                  </a:schemeClr>
                </a:solidFill>
              </a:rPr>
              <a:t>Clanwilliam</a:t>
            </a: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 Dam – under implementation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138614" y="2951163"/>
            <a:ext cx="1449387" cy="430212"/>
          </a:xfrm>
          <a:prstGeom prst="rect">
            <a:avLst/>
          </a:prstGeom>
          <a:solidFill>
            <a:srgbClr val="FF0066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" b="1" dirty="0" err="1"/>
              <a:t>Vioolsdrift</a:t>
            </a:r>
            <a:r>
              <a:rPr lang="en-ZA" altLang="en-US" sz="1100" b="1" dirty="0"/>
              <a:t> Dam – under planning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80150" y="3021014"/>
            <a:ext cx="1638300" cy="430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CC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LHWP 2 (</a:t>
            </a:r>
            <a:r>
              <a:rPr lang="en-ZA" sz="1100" b="1" dirty="0" err="1">
                <a:solidFill>
                  <a:schemeClr val="tx2">
                    <a:lumMod val="75000"/>
                  </a:schemeClr>
                </a:solidFill>
              </a:rPr>
              <a:t>Polihali</a:t>
            </a: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 Dam) – under implementation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14950" y="1597026"/>
            <a:ext cx="1931988" cy="600075"/>
          </a:xfrm>
          <a:prstGeom prst="rect">
            <a:avLst/>
          </a:prstGeom>
          <a:solidFill>
            <a:srgbClr val="FF0066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/>
              <a:t>To use Increasing Return Flows in Crocodile (West) River System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69025" y="284163"/>
            <a:ext cx="1931988" cy="431800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" b="1">
                <a:solidFill>
                  <a:srgbClr val="0000CC"/>
                </a:solidFill>
              </a:rPr>
              <a:t>To increase transfers from Luvuvhu/Letaba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824914" y="793751"/>
            <a:ext cx="1843087" cy="6000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Raising Tzaneen Dam &amp; Constructing </a:t>
            </a:r>
            <a:r>
              <a:rPr lang="en-ZA" sz="1100" b="1" dirty="0" err="1">
                <a:solidFill>
                  <a:schemeClr val="tx2">
                    <a:lumMod val="75000"/>
                  </a:schemeClr>
                </a:solidFill>
              </a:rPr>
              <a:t>Nwamitwa</a:t>
            </a: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 Dam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637589" y="2006601"/>
            <a:ext cx="1489075" cy="600075"/>
          </a:xfrm>
          <a:prstGeom prst="rect">
            <a:avLst/>
          </a:prstGeom>
          <a:solidFill>
            <a:srgbClr val="00FF00"/>
          </a:solidFill>
          <a:ln w="38100">
            <a:solidFill>
              <a:srgbClr val="00CC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 err="1">
                <a:solidFill>
                  <a:schemeClr val="accent3">
                    <a:lumMod val="50000"/>
                  </a:schemeClr>
                </a:solidFill>
              </a:rPr>
              <a:t>Maguga</a:t>
            </a: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 &amp; </a:t>
            </a:r>
            <a:r>
              <a:rPr lang="en-ZA" sz="1100" b="1" dirty="0" err="1">
                <a:solidFill>
                  <a:schemeClr val="accent3">
                    <a:lumMod val="50000"/>
                  </a:schemeClr>
                </a:solidFill>
              </a:rPr>
              <a:t>Driekoppies</a:t>
            </a: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 Dams - completed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8401050" y="4340225"/>
            <a:ext cx="1449388" cy="769938"/>
          </a:xfrm>
          <a:prstGeom prst="rect">
            <a:avLst/>
          </a:prstGeom>
          <a:solidFill>
            <a:srgbClr val="FF0066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" b="1"/>
              <a:t>uMkhomazi Water Project (Smithfield Dam &amp; tunnel) – under planning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040814" y="3771901"/>
            <a:ext cx="1449387" cy="6000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 err="1">
                <a:solidFill>
                  <a:schemeClr val="tx2">
                    <a:lumMod val="75000"/>
                  </a:schemeClr>
                </a:solidFill>
              </a:rPr>
              <a:t>Hazelmere</a:t>
            </a:r>
            <a:r>
              <a:rPr lang="en-ZA" sz="1100" b="1" dirty="0">
                <a:solidFill>
                  <a:schemeClr val="tx2">
                    <a:lumMod val="75000"/>
                  </a:schemeClr>
                </a:solidFill>
              </a:rPr>
              <a:t> Dam Raising- under implementation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894388" y="2447926"/>
            <a:ext cx="1638300" cy="430887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LHWP 1 (</a:t>
            </a:r>
            <a:r>
              <a:rPr lang="en-ZA" sz="1100" b="1" dirty="0" err="1">
                <a:solidFill>
                  <a:schemeClr val="accent3">
                    <a:lumMod val="50000"/>
                  </a:schemeClr>
                </a:solidFill>
              </a:rPr>
              <a:t>Katse</a:t>
            </a:r>
            <a:r>
              <a:rPr lang="en-ZA" sz="1100" b="1" dirty="0">
                <a:solidFill>
                  <a:schemeClr val="accent3">
                    <a:lumMod val="50000"/>
                  </a:schemeClr>
                </a:solidFill>
              </a:rPr>
              <a:t> &amp; Mohale Dams) - completed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432676" y="5110164"/>
            <a:ext cx="2436813" cy="600075"/>
          </a:xfrm>
          <a:prstGeom prst="rect">
            <a:avLst/>
          </a:prstGeom>
          <a:solidFill>
            <a:srgbClr val="FFFF00"/>
          </a:solidFill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" b="1">
                <a:solidFill>
                  <a:srgbClr val="0000CC"/>
                </a:solidFill>
              </a:rPr>
              <a:t>Mzimvubu Water Project (Ntabelanga &amp; Lalini Dams) – under  implementation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392613" y="6407150"/>
            <a:ext cx="3344862" cy="406400"/>
          </a:xfrm>
          <a:prstGeom prst="rect">
            <a:avLst/>
          </a:prstGeom>
          <a:solidFill>
            <a:srgbClr val="0000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Water Balance 2004</a:t>
            </a:r>
          </a:p>
        </p:txBody>
      </p:sp>
      <p:sp>
        <p:nvSpPr>
          <p:cNvPr id="40" name="Explosion 1 39"/>
          <p:cNvSpPr/>
          <p:nvPr/>
        </p:nvSpPr>
        <p:spPr>
          <a:xfrm>
            <a:off x="6088063" y="-39688"/>
            <a:ext cx="385762" cy="323851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>
              <a:solidFill>
                <a:srgbClr val="0000CC"/>
              </a:solidFill>
            </a:endParaRPr>
          </a:p>
        </p:txBody>
      </p:sp>
      <p:sp>
        <p:nvSpPr>
          <p:cNvPr id="41" name="Explosion 1 40"/>
          <p:cNvSpPr/>
          <p:nvPr/>
        </p:nvSpPr>
        <p:spPr>
          <a:xfrm>
            <a:off x="9869488" y="3021014"/>
            <a:ext cx="385762" cy="325437"/>
          </a:xfrm>
          <a:prstGeom prst="irregularSeal1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42" name="Explosion 1 41"/>
          <p:cNvSpPr/>
          <p:nvPr/>
        </p:nvSpPr>
        <p:spPr>
          <a:xfrm>
            <a:off x="4392613" y="2678114"/>
            <a:ext cx="385762" cy="325437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43" name="Explosion 1 42"/>
          <p:cNvSpPr/>
          <p:nvPr/>
        </p:nvSpPr>
        <p:spPr>
          <a:xfrm>
            <a:off x="9594851" y="1393825"/>
            <a:ext cx="385763" cy="325438"/>
          </a:xfrm>
          <a:prstGeom prst="irregularSeal1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44" name="Explosion 1 43"/>
          <p:cNvSpPr/>
          <p:nvPr/>
        </p:nvSpPr>
        <p:spPr>
          <a:xfrm>
            <a:off x="9883775" y="5140325"/>
            <a:ext cx="387350" cy="323850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45" name="Explosion 1 44"/>
          <p:cNvSpPr/>
          <p:nvPr/>
        </p:nvSpPr>
        <p:spPr>
          <a:xfrm>
            <a:off x="9850438" y="4530725"/>
            <a:ext cx="387350" cy="323850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3" name="Explosion 1 52"/>
          <p:cNvSpPr/>
          <p:nvPr/>
        </p:nvSpPr>
        <p:spPr>
          <a:xfrm>
            <a:off x="5297488" y="1273175"/>
            <a:ext cx="387350" cy="323850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54" name="Explosion 1 53"/>
          <p:cNvSpPr/>
          <p:nvPr/>
        </p:nvSpPr>
        <p:spPr>
          <a:xfrm>
            <a:off x="10237788" y="3448050"/>
            <a:ext cx="385762" cy="323850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1" name="Explosion 1 60"/>
          <p:cNvSpPr/>
          <p:nvPr/>
        </p:nvSpPr>
        <p:spPr>
          <a:xfrm>
            <a:off x="5975350" y="2197100"/>
            <a:ext cx="387350" cy="325438"/>
          </a:xfrm>
          <a:prstGeom prst="irregularSeal1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2" name="Explosion 1 61"/>
          <p:cNvSpPr/>
          <p:nvPr/>
        </p:nvSpPr>
        <p:spPr>
          <a:xfrm>
            <a:off x="2117725" y="5561013"/>
            <a:ext cx="387350" cy="323850"/>
          </a:xfrm>
          <a:prstGeom prst="irregularSeal1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3" name="Explosion 1 62"/>
          <p:cNvSpPr/>
          <p:nvPr/>
        </p:nvSpPr>
        <p:spPr>
          <a:xfrm>
            <a:off x="9401176" y="-12700"/>
            <a:ext cx="385763" cy="325438"/>
          </a:xfrm>
          <a:prstGeom prst="irregularSeal1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4" name="Explosion 1 63"/>
          <p:cNvSpPr/>
          <p:nvPr/>
        </p:nvSpPr>
        <p:spPr>
          <a:xfrm>
            <a:off x="9980613" y="2143125"/>
            <a:ext cx="387350" cy="323850"/>
          </a:xfrm>
          <a:prstGeom prst="irregularSeal1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5" name="Explosion 1 64"/>
          <p:cNvSpPr/>
          <p:nvPr/>
        </p:nvSpPr>
        <p:spPr>
          <a:xfrm>
            <a:off x="7543801" y="1393825"/>
            <a:ext cx="385763" cy="325438"/>
          </a:xfrm>
          <a:prstGeom prst="irregularSeal1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6" name="Explosion 1 65"/>
          <p:cNvSpPr/>
          <p:nvPr/>
        </p:nvSpPr>
        <p:spPr>
          <a:xfrm>
            <a:off x="10298113" y="523875"/>
            <a:ext cx="385762" cy="323850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7" name="Explosion 1 66"/>
          <p:cNvSpPr/>
          <p:nvPr/>
        </p:nvSpPr>
        <p:spPr>
          <a:xfrm>
            <a:off x="5975350" y="3074988"/>
            <a:ext cx="387350" cy="323850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68" name="Explosion 1 67"/>
          <p:cNvSpPr/>
          <p:nvPr/>
        </p:nvSpPr>
        <p:spPr>
          <a:xfrm>
            <a:off x="2117725" y="4210050"/>
            <a:ext cx="387350" cy="325438"/>
          </a:xfrm>
          <a:prstGeom prst="irregularSeal1">
            <a:avLst/>
          </a:prstGeom>
          <a:solidFill>
            <a:srgbClr val="0000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497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3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7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770" decel="100000"/>
                                        <p:tgtEl>
                                          <p:spTgt spid="3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8" dur="77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2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7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770" decel="100000"/>
                                        <p:tgtEl>
                                          <p:spTgt spid="3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7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770" decel="100000"/>
                                        <p:tgtEl>
                                          <p:spTgt spid="2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7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770" decel="100000"/>
                                        <p:tgtEl>
                                          <p:spTgt spid="3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77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7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770" decel="100000"/>
                                        <p:tgtEl>
                                          <p:spTgt spid="2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0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77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7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770" decel="100000"/>
                                        <p:tgtEl>
                                          <p:spTgt spid="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9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77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7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770" decel="100000"/>
                                        <p:tgtEl>
                                          <p:spTgt spid="3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8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77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7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770" decel="100000"/>
                                        <p:tgtEl>
                                          <p:spTgt spid="3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9" dur="77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3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7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70" decel="100000"/>
                                        <p:tgtEl>
                                          <p:spTgt spid="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5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7" dur="77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77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770" decel="100000"/>
                                        <p:tgtEl>
                                          <p:spTgt spid="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4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6" dur="77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77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770" decel="100000"/>
                                        <p:tgtEl>
                                          <p:spTgt spid="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3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5" dur="77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77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770" decel="100000"/>
                                        <p:tgtEl>
                                          <p:spTgt spid="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2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4" dur="77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53" grpId="0" animBg="1"/>
      <p:bldP spid="54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xplosion 1 31"/>
          <p:cNvSpPr/>
          <p:nvPr/>
        </p:nvSpPr>
        <p:spPr>
          <a:xfrm>
            <a:off x="1524000" y="2286000"/>
            <a:ext cx="2071688" cy="1785938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7" name="Explosion 1 26"/>
          <p:cNvSpPr/>
          <p:nvPr/>
        </p:nvSpPr>
        <p:spPr>
          <a:xfrm>
            <a:off x="8596314" y="2286000"/>
            <a:ext cx="2071687" cy="1785938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43012" name="Title 1"/>
          <p:cNvSpPr>
            <a:spLocks noGrp="1"/>
          </p:cNvSpPr>
          <p:nvPr>
            <p:ph type="title"/>
          </p:nvPr>
        </p:nvSpPr>
        <p:spPr bwMode="auto">
          <a:xfrm>
            <a:off x="1524000" y="175154"/>
            <a:ext cx="8534400" cy="150706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ZA" altLang="en-US" b="1" cap="none" dirty="0">
                <a:ea typeface="ＭＳ Ｐゴシック" pitchFamily="34" charset="-128"/>
              </a:rPr>
              <a:t>The reality situation!</a:t>
            </a:r>
          </a:p>
        </p:txBody>
      </p:sp>
      <p:sp>
        <p:nvSpPr>
          <p:cNvPr id="3" name="Rectangle 2"/>
          <p:cNvSpPr/>
          <p:nvPr/>
        </p:nvSpPr>
        <p:spPr>
          <a:xfrm>
            <a:off x="3024188" y="5608639"/>
            <a:ext cx="6000750" cy="820737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b="1" dirty="0">
                <a:solidFill>
                  <a:schemeClr val="accent1">
                    <a:lumMod val="75000"/>
                  </a:schemeClr>
                </a:solidFill>
              </a:rPr>
              <a:t>Water stressed country:</a:t>
            </a:r>
          </a:p>
          <a:p>
            <a:pPr algn="ctr">
              <a:defRPr/>
            </a:pPr>
            <a:r>
              <a:rPr lang="en-ZA" sz="2800" b="1" dirty="0">
                <a:solidFill>
                  <a:schemeClr val="accent1">
                    <a:lumMod val="75000"/>
                  </a:schemeClr>
                </a:solidFill>
              </a:rPr>
              <a:t>High variability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24188" y="2857501"/>
            <a:ext cx="6000750" cy="822325"/>
          </a:xfrm>
          <a:prstGeom prst="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Future: More development:</a:t>
            </a:r>
          </a:p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increased needs plus impact</a:t>
            </a:r>
          </a:p>
        </p:txBody>
      </p:sp>
      <p:sp>
        <p:nvSpPr>
          <p:cNvPr id="5" name="Rectangle 4"/>
          <p:cNvSpPr/>
          <p:nvPr/>
        </p:nvSpPr>
        <p:spPr>
          <a:xfrm>
            <a:off x="3024188" y="4214813"/>
            <a:ext cx="6000750" cy="89376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Major development:</a:t>
            </a:r>
          </a:p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Fresh water @ limit &amp; pollution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3024188" y="928689"/>
            <a:ext cx="6000750" cy="1285876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Climate change: more variability:</a:t>
            </a:r>
          </a:p>
          <a:p>
            <a:pPr algn="ctr">
              <a:defRPr/>
            </a:pPr>
            <a:r>
              <a:rPr lang="en-ZA" sz="2800" b="1" dirty="0">
                <a:solidFill>
                  <a:schemeClr val="tx1"/>
                </a:solidFill>
              </a:rPr>
              <a:t> stress on stress on stress on stressed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3738563" y="5072064"/>
            <a:ext cx="4413250" cy="536575"/>
            <a:chOff x="2214546" y="5072074"/>
            <a:chExt cx="4413722" cy="535785"/>
          </a:xfrm>
        </p:grpSpPr>
        <p:sp>
          <p:nvSpPr>
            <p:cNvPr id="7" name="Down Arrow 6"/>
            <p:cNvSpPr/>
            <p:nvPr/>
          </p:nvSpPr>
          <p:spPr>
            <a:xfrm>
              <a:off x="2214546" y="5108532"/>
              <a:ext cx="484239" cy="4993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8" name="Down Arrow 7"/>
            <p:cNvSpPr/>
            <p:nvPr/>
          </p:nvSpPr>
          <p:spPr>
            <a:xfrm>
              <a:off x="3159209" y="5108532"/>
              <a:ext cx="484240" cy="4993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4143564" y="5108532"/>
              <a:ext cx="484240" cy="4993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0" name="Down Arrow 9"/>
            <p:cNvSpPr/>
            <p:nvPr/>
          </p:nvSpPr>
          <p:spPr>
            <a:xfrm>
              <a:off x="5115218" y="5108532"/>
              <a:ext cx="484240" cy="49932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1" name="Down Arrow 10"/>
            <p:cNvSpPr/>
            <p:nvPr/>
          </p:nvSpPr>
          <p:spPr>
            <a:xfrm>
              <a:off x="6144028" y="5072074"/>
              <a:ext cx="484240" cy="499326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738563" y="3679825"/>
            <a:ext cx="4413250" cy="534988"/>
            <a:chOff x="2214546" y="5072074"/>
            <a:chExt cx="4413722" cy="535785"/>
          </a:xfrm>
        </p:grpSpPr>
        <p:sp>
          <p:nvSpPr>
            <p:cNvPr id="14" name="Down Arrow 13"/>
            <p:cNvSpPr/>
            <p:nvPr/>
          </p:nvSpPr>
          <p:spPr>
            <a:xfrm>
              <a:off x="2214546" y="5107051"/>
              <a:ext cx="484239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5" name="Down Arrow 14"/>
            <p:cNvSpPr/>
            <p:nvPr/>
          </p:nvSpPr>
          <p:spPr>
            <a:xfrm>
              <a:off x="3159209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4143564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5115218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6144028" y="5072074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</p:grpSp>
      <p:grpSp>
        <p:nvGrpSpPr>
          <p:cNvPr id="13" name="Group 18"/>
          <p:cNvGrpSpPr>
            <a:grpSpLocks/>
          </p:cNvGrpSpPr>
          <p:nvPr/>
        </p:nvGrpSpPr>
        <p:grpSpPr bwMode="auto">
          <a:xfrm>
            <a:off x="3738563" y="2214564"/>
            <a:ext cx="4413250" cy="534987"/>
            <a:chOff x="2214546" y="5072074"/>
            <a:chExt cx="4413722" cy="535785"/>
          </a:xfrm>
        </p:grpSpPr>
        <p:sp>
          <p:nvSpPr>
            <p:cNvPr id="20" name="Down Arrow 19"/>
            <p:cNvSpPr/>
            <p:nvPr/>
          </p:nvSpPr>
          <p:spPr>
            <a:xfrm>
              <a:off x="2214546" y="5107051"/>
              <a:ext cx="484239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3159209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4143564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5115218" y="5107051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6144028" y="5072074"/>
              <a:ext cx="484240" cy="50080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ZA" dirty="0"/>
            </a:p>
          </p:txBody>
        </p:sp>
      </p:grpSp>
      <p:sp>
        <p:nvSpPr>
          <p:cNvPr id="25" name="Lightning Bolt 24"/>
          <p:cNvSpPr/>
          <p:nvPr/>
        </p:nvSpPr>
        <p:spPr>
          <a:xfrm>
            <a:off x="9382125" y="4000500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6" name="Explosion 1 25"/>
          <p:cNvSpPr/>
          <p:nvPr/>
        </p:nvSpPr>
        <p:spPr>
          <a:xfrm>
            <a:off x="9024939" y="2571751"/>
            <a:ext cx="1285875" cy="1128713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8" name="5-Point Star 27"/>
          <p:cNvSpPr/>
          <p:nvPr/>
        </p:nvSpPr>
        <p:spPr>
          <a:xfrm>
            <a:off x="9239250" y="5429250"/>
            <a:ext cx="914400" cy="91440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8978900" y="714375"/>
            <a:ext cx="159370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ZA" altLang="en-US" sz="11000" b="1" dirty="0">
                <a:solidFill>
                  <a:srgbClr val="FF0000"/>
                </a:solidFill>
              </a:rPr>
              <a:t>!!!</a:t>
            </a:r>
          </a:p>
        </p:txBody>
      </p:sp>
      <p:sp>
        <p:nvSpPr>
          <p:cNvPr id="30" name="Lightning Bolt 29"/>
          <p:cNvSpPr/>
          <p:nvPr/>
        </p:nvSpPr>
        <p:spPr>
          <a:xfrm>
            <a:off x="1738313" y="4143375"/>
            <a:ext cx="914400" cy="914400"/>
          </a:xfrm>
          <a:prstGeom prst="lightningBol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1" name="Explosion 1 30"/>
          <p:cNvSpPr/>
          <p:nvPr/>
        </p:nvSpPr>
        <p:spPr>
          <a:xfrm>
            <a:off x="1881189" y="2643188"/>
            <a:ext cx="1285875" cy="1128712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636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7" grpId="0" animBg="1"/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8" grpId="0" animBg="1"/>
      <p:bldP spid="29" grpId="0"/>
      <p:bldP spid="3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664A62-981F-4948-AC97-3670C2CCB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62" y="2350213"/>
            <a:ext cx="9857873" cy="1507067"/>
          </a:xfrm>
        </p:spPr>
        <p:txBody>
          <a:bodyPr>
            <a:normAutofit/>
          </a:bodyPr>
          <a:lstStyle/>
          <a:p>
            <a:pPr algn="ctr"/>
            <a:r>
              <a:rPr lang="en-ZA" sz="4400" b="1" cap="none" dirty="0"/>
              <a:t>5. And how are we responding to this water resource challenge?</a:t>
            </a:r>
          </a:p>
        </p:txBody>
      </p:sp>
    </p:spTree>
    <p:extLst>
      <p:ext uri="{BB962C8B-B14F-4D97-AF65-F5344CB8AC3E}">
        <p14:creationId xmlns:p14="http://schemas.microsoft.com/office/powerpoint/2010/main" val="25031737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DA7FA-5C3D-4ADD-94F9-E66DC03223F6}" type="slidenum">
              <a:rPr lang="en-GB"/>
              <a:pPr>
                <a:defRPr/>
              </a:pPr>
              <a:t>44</a:t>
            </a:fld>
            <a:endParaRPr lang="en-GB" dirty="0"/>
          </a:p>
        </p:txBody>
      </p:sp>
      <p:pic>
        <p:nvPicPr>
          <p:cNvPr id="24579" name="Picture 4" descr="Pic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0"/>
            <a:ext cx="6337300" cy="659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7913" y="5715000"/>
            <a:ext cx="6034087" cy="935038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en-US" sz="4000" b="1" dirty="0"/>
              <a:t>The Reality Experience </a:t>
            </a:r>
          </a:p>
        </p:txBody>
      </p:sp>
    </p:spTree>
    <p:extLst>
      <p:ext uri="{BB962C8B-B14F-4D97-AF65-F5344CB8AC3E}">
        <p14:creationId xmlns:p14="http://schemas.microsoft.com/office/powerpoint/2010/main" val="4843091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8B159-766E-4D1A-A8B8-41C6CE0C6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2C81C6-2BFB-4D93-BC5C-45F3D6AA3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9745"/>
            <a:ext cx="10081789" cy="5797833"/>
          </a:xfrm>
        </p:spPr>
      </p:pic>
    </p:spTree>
    <p:extLst>
      <p:ext uri="{BB962C8B-B14F-4D97-AF65-F5344CB8AC3E}">
        <p14:creationId xmlns:p14="http://schemas.microsoft.com/office/powerpoint/2010/main" val="14182559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 bwMode="auto">
          <a:xfrm>
            <a:off x="1981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ZA" altLang="en-US" sz="3600" b="1" dirty="0">
                <a:ea typeface="ＭＳ Ｐゴシック" pitchFamily="34" charset="-128"/>
              </a:rPr>
              <a:t>All Town studies: Water Resources</a:t>
            </a:r>
          </a:p>
        </p:txBody>
      </p:sp>
      <p:sp>
        <p:nvSpPr>
          <p:cNvPr id="3174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534400" y="1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223B11A-2447-452D-9230-D333265E0D59}" type="slidenum">
              <a:rPr lang="en-ZA" altLang="en-US" sz="1800">
                <a:solidFill>
                  <a:srgbClr val="898989"/>
                </a:solidFill>
                <a:latin typeface="Calibri" pitchFamily="34" charset="0"/>
              </a:rPr>
              <a:pPr eaLnBrk="1" hangingPunct="1"/>
              <a:t>46</a:t>
            </a:fld>
            <a:endParaRPr lang="en-ZA" altLang="en-US" sz="18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31748" name="Slide Number Placeholder 4"/>
          <p:cNvSpPr txBox="1">
            <a:spLocks/>
          </p:cNvSpPr>
          <p:nvPr/>
        </p:nvSpPr>
        <p:spPr bwMode="auto"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DF1E585F-CABA-48A1-B2F6-3118921A6401}" type="slidenum">
              <a:rPr lang="en-US" altLang="en-US" sz="1200">
                <a:solidFill>
                  <a:srgbClr val="898989"/>
                </a:solidFill>
              </a:rPr>
              <a:pPr algn="r" eaLnBrk="1" hangingPunct="1"/>
              <a:t>46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439" y="584200"/>
            <a:ext cx="6650037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050" y="4927600"/>
            <a:ext cx="23622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4772025"/>
            <a:ext cx="2114550" cy="151923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45" tIns="41473" rIns="82945" bIns="41473" anchor="ctr"/>
          <a:lstStyle/>
          <a:p>
            <a:pPr algn="ctr">
              <a:defRPr/>
            </a:pPr>
            <a:r>
              <a:rPr lang="en-US" sz="2000" b="1" dirty="0">
                <a:solidFill>
                  <a:prstClr val="white"/>
                </a:solidFill>
                <a:latin typeface="Franklin Gothic Book" pitchFamily="34" charset="0"/>
              </a:rPr>
              <a:t>30% require urgent water resource security intervention</a:t>
            </a:r>
          </a:p>
        </p:txBody>
      </p:sp>
    </p:spTree>
    <p:extLst>
      <p:ext uri="{BB962C8B-B14F-4D97-AF65-F5344CB8AC3E}">
        <p14:creationId xmlns:p14="http://schemas.microsoft.com/office/powerpoint/2010/main" val="3833966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606" y="188465"/>
            <a:ext cx="8534400" cy="1507067"/>
          </a:xfrm>
        </p:spPr>
        <p:txBody>
          <a:bodyPr/>
          <a:lstStyle/>
          <a:p>
            <a:pPr>
              <a:defRPr/>
            </a:pPr>
            <a:r>
              <a:rPr lang="en-ZA" altLang="en-US" b="1" dirty="0">
                <a:ea typeface="ＭＳ Ｐゴシック" pitchFamily="34" charset="-128"/>
              </a:rPr>
              <a:t> poor total progress: Delivery trends !!!</a:t>
            </a:r>
            <a:r>
              <a:rPr lang="en-ZA" altLang="en-US" sz="2400" dirty="0">
                <a:ea typeface="ＭＳ Ｐゴシック" pitchFamily="34" charset="-128"/>
              </a:rPr>
              <a:t>(</a:t>
            </a:r>
            <a:r>
              <a:rPr lang="en-ZA" altLang="en-US" sz="2400" dirty="0" err="1">
                <a:ea typeface="ＭＳ Ｐゴシック" pitchFamily="34" charset="-128"/>
              </a:rPr>
              <a:t>StatsSA</a:t>
            </a:r>
            <a:r>
              <a:rPr lang="en-ZA" altLang="en-US" sz="2400" dirty="0">
                <a:ea typeface="ＭＳ Ｐゴシック" pitchFamily="34" charset="-128"/>
              </a:rPr>
              <a:t>)</a:t>
            </a:r>
            <a:endParaRPr lang="en-ZA" sz="2400" dirty="0"/>
          </a:p>
        </p:txBody>
      </p:sp>
      <p:graphicFrame>
        <p:nvGraphicFramePr>
          <p:cNvPr id="21507" name="Chart 2"/>
          <p:cNvGraphicFramePr>
            <a:graphicFrameLocks/>
          </p:cNvGraphicFramePr>
          <p:nvPr/>
        </p:nvGraphicFramePr>
        <p:xfrm>
          <a:off x="1652589" y="1506539"/>
          <a:ext cx="8886825" cy="488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Chart" r:id="rId3" imgW="8888738" imgH="4889416" progId="Excel.Chart.8">
                  <p:embed/>
                </p:oleObj>
              </mc:Choice>
              <mc:Fallback>
                <p:oleObj name="Chart" r:id="rId3" imgW="8888738" imgH="4889416" progId="Excel.Chart.8">
                  <p:embed/>
                  <p:pic>
                    <p:nvPicPr>
                      <p:cNvPr id="21507" name="Char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2589" y="1506539"/>
                        <a:ext cx="8886825" cy="488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5087938" y="3068638"/>
            <a:ext cx="273685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971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0" y="155575"/>
            <a:ext cx="90043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defRPr/>
            </a:pPr>
            <a:r>
              <a:rPr lang="en-ZA" altLang="en-US" sz="2800" dirty="0">
                <a:ea typeface="ＭＳ Ｐゴシック" pitchFamily="34" charset="-128"/>
              </a:rPr>
              <a:t>The National Water Supply Situation</a:t>
            </a:r>
          </a:p>
        </p:txBody>
      </p:sp>
      <p:sp>
        <p:nvSpPr>
          <p:cNvPr id="14339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10914A-4897-4A24-96A9-5A745838E3CE}" type="slidenum">
              <a:rPr lang="en-US" altLang="en-US" sz="1800">
                <a:latin typeface="Calibri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800">
              <a:latin typeface="Calibri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2794001" y="608014"/>
            <a:ext cx="3217863" cy="138112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Access to RDP infrastructure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794001" y="2052639"/>
            <a:ext cx="3217863" cy="137953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Access to RDP operational services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794001" y="3432175"/>
            <a:ext cx="3217863" cy="137953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Access to RDP reliable services</a:t>
            </a:r>
          </a:p>
        </p:txBody>
      </p:sp>
      <p:sp>
        <p:nvSpPr>
          <p:cNvPr id="7" name="Right Arrow 6"/>
          <p:cNvSpPr/>
          <p:nvPr/>
        </p:nvSpPr>
        <p:spPr>
          <a:xfrm>
            <a:off x="2535239" y="4800600"/>
            <a:ext cx="3476625" cy="1379538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Access to Reliable RDP 27 Priority DMs</a:t>
            </a:r>
          </a:p>
        </p:txBody>
      </p:sp>
      <p:sp>
        <p:nvSpPr>
          <p:cNvPr id="8" name="Rectangle 7"/>
          <p:cNvSpPr/>
          <p:nvPr/>
        </p:nvSpPr>
        <p:spPr>
          <a:xfrm>
            <a:off x="7253289" y="911226"/>
            <a:ext cx="1584325" cy="67151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96%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350126" y="2322514"/>
            <a:ext cx="1503363" cy="8334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85%</a:t>
            </a:r>
          </a:p>
        </p:txBody>
      </p:sp>
      <p:sp>
        <p:nvSpPr>
          <p:cNvPr id="10" name="Oval 9"/>
          <p:cNvSpPr/>
          <p:nvPr/>
        </p:nvSpPr>
        <p:spPr>
          <a:xfrm>
            <a:off x="7462838" y="3663950"/>
            <a:ext cx="122555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dirty="0"/>
              <a:t>65</a:t>
            </a:r>
            <a:r>
              <a:rPr lang="en-ZA" dirty="0"/>
              <a:t>%</a:t>
            </a:r>
          </a:p>
        </p:txBody>
      </p:sp>
      <p:sp>
        <p:nvSpPr>
          <p:cNvPr id="11" name="Explosion 1 10"/>
          <p:cNvSpPr/>
          <p:nvPr/>
        </p:nvSpPr>
        <p:spPr>
          <a:xfrm>
            <a:off x="6257926" y="4800601"/>
            <a:ext cx="1662113" cy="1338263"/>
          </a:xfrm>
          <a:prstGeom prst="irregularSeal1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800" dirty="0"/>
              <a:t>42%</a:t>
            </a:r>
          </a:p>
        </p:txBody>
      </p:sp>
      <p:sp>
        <p:nvSpPr>
          <p:cNvPr id="2" name="Explosion 2 1"/>
          <p:cNvSpPr/>
          <p:nvPr/>
        </p:nvSpPr>
        <p:spPr>
          <a:xfrm>
            <a:off x="7824788" y="4389438"/>
            <a:ext cx="2843212" cy="1852612"/>
          </a:xfrm>
          <a:prstGeom prst="irregularSeal2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13 </a:t>
            </a:r>
            <a:r>
              <a:rPr lang="en-ZA" dirty="0"/>
              <a:t>WSAs</a:t>
            </a:r>
            <a:r>
              <a:rPr lang="en-ZA" sz="2400" dirty="0"/>
              <a:t> </a:t>
            </a:r>
            <a:r>
              <a:rPr lang="en-ZA" dirty="0"/>
              <a:t>&lt; </a:t>
            </a:r>
            <a:r>
              <a:rPr lang="en-ZA" sz="2400" dirty="0"/>
              <a:t>30%</a:t>
            </a:r>
          </a:p>
        </p:txBody>
      </p:sp>
      <p:sp>
        <p:nvSpPr>
          <p:cNvPr id="3" name="Down Arrow 2"/>
          <p:cNvSpPr/>
          <p:nvPr/>
        </p:nvSpPr>
        <p:spPr>
          <a:xfrm>
            <a:off x="2535239" y="1709739"/>
            <a:ext cx="3171825" cy="60007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b="1" dirty="0">
                <a:solidFill>
                  <a:schemeClr val="tx1"/>
                </a:solidFill>
              </a:rPr>
              <a:t>11% dysfunctional</a:t>
            </a:r>
          </a:p>
        </p:txBody>
      </p:sp>
      <p:sp>
        <p:nvSpPr>
          <p:cNvPr id="14" name="Down Arrow 13"/>
          <p:cNvSpPr/>
          <p:nvPr/>
        </p:nvSpPr>
        <p:spPr>
          <a:xfrm>
            <a:off x="2535239" y="3155951"/>
            <a:ext cx="3171825" cy="60007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400" b="1" dirty="0">
                <a:solidFill>
                  <a:schemeClr val="tx1"/>
                </a:solidFill>
              </a:rPr>
              <a:t>Serious interruptions -20%</a:t>
            </a:r>
          </a:p>
        </p:txBody>
      </p:sp>
    </p:spTree>
    <p:extLst>
      <p:ext uri="{BB962C8B-B14F-4D97-AF65-F5344CB8AC3E}">
        <p14:creationId xmlns:p14="http://schemas.microsoft.com/office/powerpoint/2010/main" val="224900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" grpId="0" animBg="1"/>
      <p:bldP spid="3" grpId="0" animBg="1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9EE16-E114-4E3C-B37C-4883AA5021F9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4098" name="Picture 2" descr="E:\mun info\Reliable Water per Househo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6622"/>
            <a:ext cx="9144000" cy="64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42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Picture1 rivier go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284241" cy="695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91126" y="5329989"/>
            <a:ext cx="9661358" cy="76927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4400" b="1" cap="none" dirty="0">
                <a:solidFill>
                  <a:schemeClr val="bg1"/>
                </a:solidFill>
              </a:rPr>
              <a:t>It is about  managing a precious and</a:t>
            </a:r>
            <a:br>
              <a:rPr lang="en-GB" sz="4400" b="1" cap="none" dirty="0">
                <a:solidFill>
                  <a:schemeClr val="bg1"/>
                </a:solidFill>
              </a:rPr>
            </a:br>
            <a:r>
              <a:rPr lang="en-GB" sz="4400" b="1" cap="none" dirty="0">
                <a:solidFill>
                  <a:schemeClr val="bg1"/>
                </a:solidFill>
              </a:rPr>
              <a:t> strategic resource</a:t>
            </a:r>
          </a:p>
        </p:txBody>
      </p:sp>
    </p:spTree>
    <p:extLst>
      <p:ext uri="{BB962C8B-B14F-4D97-AF65-F5344CB8AC3E}">
        <p14:creationId xmlns:p14="http://schemas.microsoft.com/office/powerpoint/2010/main" val="282629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5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260350"/>
            <a:ext cx="77724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4000" b="1" cap="none" dirty="0"/>
              <a:t>Water losses</a:t>
            </a:r>
          </a:p>
        </p:txBody>
      </p:sp>
      <p:pic>
        <p:nvPicPr>
          <p:cNvPr id="90115" name="Picture 4" descr="Pic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97275" y="1628775"/>
            <a:ext cx="4999038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9457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red Van Zyl\Pictures\water use effifiency 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53" y="203097"/>
            <a:ext cx="7585358" cy="645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65" y="203097"/>
            <a:ext cx="5184775" cy="2462985"/>
          </a:xfrm>
          <a:solidFill>
            <a:srgbClr val="FF0000"/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3200" b="1" dirty="0"/>
              <a:t>Non-Revenue Water </a:t>
            </a:r>
            <a:br>
              <a:rPr lang="en-US" sz="3200" b="1" dirty="0"/>
            </a:br>
            <a:r>
              <a:rPr lang="en-US" sz="2800" i="1" cap="none" dirty="0"/>
              <a:t>55% of </a:t>
            </a:r>
            <a:r>
              <a:rPr lang="en-US" sz="2800" i="1" cap="none" dirty="0" err="1"/>
              <a:t>lms</a:t>
            </a:r>
            <a:r>
              <a:rPr lang="en-US" sz="2800" i="1" cap="none" dirty="0"/>
              <a:t> above 40% NRW</a:t>
            </a:r>
            <a:br>
              <a:rPr lang="en-US" sz="2800" i="1" cap="none" dirty="0"/>
            </a:br>
            <a:r>
              <a:rPr lang="en-US" sz="2800" i="1" cap="none" dirty="0"/>
              <a:t>70% no bulk meters/ limited knowledge</a:t>
            </a:r>
            <a:endParaRPr lang="en-US" sz="3200" i="1" dirty="0"/>
          </a:p>
        </p:txBody>
      </p:sp>
      <p:sp>
        <p:nvSpPr>
          <p:cNvPr id="8" name="Rectangle 7"/>
          <p:cNvSpPr/>
          <p:nvPr/>
        </p:nvSpPr>
        <p:spPr>
          <a:xfrm>
            <a:off x="8759826" y="5176911"/>
            <a:ext cx="1584325" cy="127627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38%</a:t>
            </a:r>
          </a:p>
        </p:txBody>
      </p:sp>
    </p:spTree>
    <p:extLst>
      <p:ext uri="{BB962C8B-B14F-4D97-AF65-F5344CB8AC3E}">
        <p14:creationId xmlns:p14="http://schemas.microsoft.com/office/powerpoint/2010/main" val="14744269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1" y="77821"/>
            <a:ext cx="11828839" cy="665372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23" y="5292763"/>
            <a:ext cx="6202364" cy="116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368144" y="5680038"/>
            <a:ext cx="1555273" cy="7745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53806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NAA\Pictures\Municipal infrastructure\Picture29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462" y="925512"/>
            <a:ext cx="7508875" cy="593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496300" cy="741362"/>
          </a:xfrm>
          <a:prstGeom prst="rect">
            <a:avLst/>
          </a:prstGeo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b="1" dirty="0"/>
              <a:t>“High Risk Areas”: Wastewater Treatment Works : Performance Rating</a:t>
            </a:r>
          </a:p>
        </p:txBody>
      </p:sp>
      <p:sp>
        <p:nvSpPr>
          <p:cNvPr id="47107" name="Slide Number Placeholder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DE4CCDDA-4B2E-49EF-B2AD-F72E3162B681}" type="slidenum">
              <a:rPr lang="en-GB" sz="1200">
                <a:solidFill>
                  <a:schemeClr val="tx1">
                    <a:tint val="75000"/>
                  </a:schemeClr>
                </a:solidFill>
                <a:cs typeface="Arial" charset="0"/>
              </a:rPr>
              <a:pPr algn="r">
                <a:defRPr/>
              </a:pPr>
              <a:t>53</a:t>
            </a:fld>
            <a:endParaRPr lang="en-GB" sz="1200" dirty="0">
              <a:solidFill>
                <a:schemeClr val="tx1">
                  <a:tint val="75000"/>
                </a:schemeClr>
              </a:solidFill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96226" y="5732464"/>
            <a:ext cx="2555875" cy="86518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/>
              <a:t>Total WWTW = 1174</a:t>
            </a:r>
          </a:p>
          <a:p>
            <a:pPr algn="ctr">
              <a:defRPr/>
            </a:pPr>
            <a:r>
              <a:rPr lang="en-US" sz="2000" b="1" dirty="0"/>
              <a:t>824 municipal works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29189" y="1325563"/>
            <a:ext cx="2205037" cy="431800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</a:rPr>
              <a:t>26% good/excellent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29189" y="1893888"/>
            <a:ext cx="2205037" cy="4318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</a:rPr>
              <a:t>44% very poor / critical</a:t>
            </a:r>
          </a:p>
        </p:txBody>
      </p:sp>
    </p:spTree>
    <p:extLst>
      <p:ext uri="{BB962C8B-B14F-4D97-AF65-F5344CB8AC3E}">
        <p14:creationId xmlns:p14="http://schemas.microsoft.com/office/powerpoint/2010/main" val="15180637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9EE16-E114-4E3C-B37C-4883AA5021F9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pic>
        <p:nvPicPr>
          <p:cNvPr id="6146" name="Picture 2" descr="E:\mun info\GreenDro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273" y="82322"/>
            <a:ext cx="9144000" cy="64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5228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9" y="735014"/>
            <a:ext cx="668337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 bwMode="auto">
          <a:xfrm>
            <a:off x="1557338" y="857955"/>
            <a:ext cx="4570411" cy="1332089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2800" cap="none" dirty="0">
                <a:ea typeface="ＭＳ Ｐゴシック" pitchFamily="34" charset="-128"/>
              </a:rPr>
              <a:t>&gt;3800 Pump stations</a:t>
            </a:r>
            <a:br>
              <a:rPr lang="en-US" altLang="en-US" sz="2800" cap="none" dirty="0">
                <a:ea typeface="ＭＳ Ｐゴシック" pitchFamily="34" charset="-128"/>
              </a:rPr>
            </a:br>
            <a:r>
              <a:rPr lang="en-US" altLang="en-US" sz="2800" cap="none" dirty="0">
                <a:ea typeface="ＭＳ Ｐゴシック" pitchFamily="34" charset="-128"/>
              </a:rPr>
              <a:t>1400+ </a:t>
            </a:r>
            <a:r>
              <a:rPr lang="en-US" altLang="en-US" sz="2800" cap="none" dirty="0" err="1">
                <a:ea typeface="ＭＳ Ｐゴシック" pitchFamily="34" charset="-128"/>
              </a:rPr>
              <a:t>WWTWorks</a:t>
            </a:r>
            <a:br>
              <a:rPr lang="en-US" altLang="en-US" sz="2800" cap="none" dirty="0">
                <a:ea typeface="ＭＳ Ｐゴシック" pitchFamily="34" charset="-128"/>
              </a:rPr>
            </a:br>
            <a:r>
              <a:rPr lang="en-US" altLang="en-US" sz="2800" i="1" cap="none" dirty="0">
                <a:ea typeface="ＭＳ Ｐゴシック" pitchFamily="34" charset="-128"/>
              </a:rPr>
              <a:t>Energy dependent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956550" y="3846514"/>
          <a:ext cx="2501900" cy="2473325"/>
        </p:xfrm>
        <a:graphic>
          <a:graphicData uri="http://schemas.openxmlformats.org/drawingml/2006/table">
            <a:tbl>
              <a:tblPr/>
              <a:tblGrid>
                <a:gridCol w="2016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5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007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2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Count of Municipal Pump Stations</a:t>
                      </a: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 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Eastern Cape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175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Free State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673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Gauteng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448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KwaZulu-Natal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335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Limpopo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784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Mpumalanga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432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 West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Northern Cape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166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Western Cape Province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739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4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Grand Total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3802</a:t>
                      </a:r>
                    </a:p>
                  </a:txBody>
                  <a:tcPr marL="9525" marR="9525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348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ZA" altLang="en-US" dirty="0">
                <a:ea typeface="ＭＳ Ｐゴシック" pitchFamily="34" charset="-128"/>
              </a:rPr>
              <a:t> </a:t>
            </a:r>
          </a:p>
        </p:txBody>
      </p:sp>
      <p:sp>
        <p:nvSpPr>
          <p:cNvPr id="27652" name="Slide Number Placeholder 2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344D5B6F-56A1-477E-B5B2-4B07A8693224}" type="slidenum">
              <a:rPr lang="en-ZA" smtClean="0"/>
              <a:pPr>
                <a:defRPr/>
              </a:pPr>
              <a:t>56</a:t>
            </a:fld>
            <a:endParaRPr lang="en-ZA"/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838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8623300" y="2438400"/>
            <a:ext cx="9144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30%</a:t>
            </a:r>
          </a:p>
        </p:txBody>
      </p:sp>
      <p:sp>
        <p:nvSpPr>
          <p:cNvPr id="7" name="Oval 6"/>
          <p:cNvSpPr/>
          <p:nvPr/>
        </p:nvSpPr>
        <p:spPr>
          <a:xfrm>
            <a:off x="8623300" y="4187825"/>
            <a:ext cx="9144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42%</a:t>
            </a:r>
          </a:p>
        </p:txBody>
      </p:sp>
      <p:sp>
        <p:nvSpPr>
          <p:cNvPr id="8" name="Oval 7"/>
          <p:cNvSpPr/>
          <p:nvPr/>
        </p:nvSpPr>
        <p:spPr>
          <a:xfrm>
            <a:off x="8664575" y="5257800"/>
            <a:ext cx="9144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36%</a:t>
            </a:r>
          </a:p>
        </p:txBody>
      </p:sp>
      <p:sp>
        <p:nvSpPr>
          <p:cNvPr id="9" name="Oval 8"/>
          <p:cNvSpPr/>
          <p:nvPr/>
        </p:nvSpPr>
        <p:spPr>
          <a:xfrm>
            <a:off x="8672513" y="4724400"/>
            <a:ext cx="9144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59%</a:t>
            </a:r>
          </a:p>
        </p:txBody>
      </p:sp>
      <p:sp>
        <p:nvSpPr>
          <p:cNvPr id="10" name="Oval 9"/>
          <p:cNvSpPr/>
          <p:nvPr/>
        </p:nvSpPr>
        <p:spPr>
          <a:xfrm>
            <a:off x="8609013" y="3314700"/>
            <a:ext cx="914400" cy="4572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1600" dirty="0"/>
              <a:t>76%</a:t>
            </a:r>
          </a:p>
        </p:txBody>
      </p:sp>
      <p:sp>
        <p:nvSpPr>
          <p:cNvPr id="30731" name="TextBox 10"/>
          <p:cNvSpPr txBox="1">
            <a:spLocks noChangeArrowheads="1"/>
          </p:cNvSpPr>
          <p:nvPr/>
        </p:nvSpPr>
        <p:spPr bwMode="auto">
          <a:xfrm>
            <a:off x="8153400" y="1981200"/>
            <a:ext cx="1676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ZA" altLang="en-US" sz="2000" dirty="0">
                <a:solidFill>
                  <a:schemeClr val="bg1"/>
                </a:solidFill>
              </a:rPr>
              <a:t>Rehabilitation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438400" y="431271"/>
            <a:ext cx="8229600" cy="119221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3600" b="1" dirty="0">
                <a:latin typeface="+mj-lt"/>
                <a:ea typeface="ＭＳ Ｐゴシック" charset="0"/>
                <a:cs typeface="ＭＳ Ｐゴシック" charset="0"/>
              </a:rPr>
              <a:t>Extensive Renewal Requirement </a:t>
            </a:r>
            <a:br>
              <a:rPr lang="en-US" sz="3600" dirty="0">
                <a:latin typeface="+mj-lt"/>
                <a:ea typeface="ＭＳ Ｐゴシック" charset="0"/>
                <a:cs typeface="ＭＳ Ｐゴシック" charset="0"/>
              </a:rPr>
            </a:br>
            <a:r>
              <a:rPr lang="en-US" sz="3200" dirty="0">
                <a:latin typeface="+mj-lt"/>
                <a:ea typeface="ＭＳ Ｐゴシック" charset="0"/>
                <a:cs typeface="ＭＳ Ｐゴシック" charset="0"/>
              </a:rPr>
              <a:t>(aged infrastructure)</a:t>
            </a:r>
            <a:endParaRPr lang="en-US" sz="4400" dirty="0">
              <a:latin typeface="+mj-lt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009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ZA" altLang="en-US" dirty="0">
              <a:ea typeface="ＭＳ Ｐゴシック" pitchFamily="34" charset="-128"/>
            </a:endParaRPr>
          </a:p>
        </p:txBody>
      </p:sp>
      <p:sp>
        <p:nvSpPr>
          <p:cNvPr id="21507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8023EBA-3085-491E-B59F-6AFC3FD34563}" type="slidenum">
              <a:rPr lang="en-US" altLang="en-US" sz="1800">
                <a:latin typeface="Calibri" pitchFamily="34" charset="0"/>
              </a:rPr>
              <a:pPr eaLnBrk="1" hangingPunct="1"/>
              <a:t>57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21508" name="Picture 2" descr="E:\mun info\WSA Risk Assess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685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75482" y="1196751"/>
            <a:ext cx="2284412" cy="9029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b="1" dirty="0">
                <a:solidFill>
                  <a:schemeClr val="bg1"/>
                </a:solidFill>
              </a:rPr>
              <a:t>67% poor to critical</a:t>
            </a:r>
          </a:p>
        </p:txBody>
      </p:sp>
    </p:spTree>
    <p:extLst>
      <p:ext uri="{BB962C8B-B14F-4D97-AF65-F5344CB8AC3E}">
        <p14:creationId xmlns:p14="http://schemas.microsoft.com/office/powerpoint/2010/main" val="95467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548680"/>
            <a:ext cx="812800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51225" y="1047751"/>
            <a:ext cx="2751138" cy="739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National:</a:t>
            </a:r>
          </a:p>
          <a:p>
            <a:pPr algn="ctr">
              <a:defRPr/>
            </a:pPr>
            <a:r>
              <a:rPr lang="en-ZA" dirty="0"/>
              <a:t>78% high to extreme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0070946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ZA" altLang="en-US" dirty="0">
              <a:ea typeface="ＭＳ Ｐゴシック" pitchFamily="34" charset="-128"/>
            </a:endParaRPr>
          </a:p>
        </p:txBody>
      </p:sp>
      <p:sp>
        <p:nvSpPr>
          <p:cNvPr id="26627" name="Slide Number Placeholder 2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5A2ECA17-9727-4BAD-8E97-2A51CF950985}" type="slidenum">
              <a:rPr lang="en-US" altLang="en-US" sz="1800">
                <a:latin typeface="Calibri" pitchFamily="34" charset="0"/>
              </a:rPr>
              <a:pPr eaLnBrk="1" hangingPunct="1">
                <a:defRPr/>
              </a:pPr>
              <a:t>59</a:t>
            </a:fld>
            <a:endParaRPr lang="en-US" altLang="en-US" sz="1800">
              <a:latin typeface="Calibri" pitchFamily="34" charset="0"/>
            </a:endParaRPr>
          </a:p>
        </p:txBody>
      </p:sp>
      <p:pic>
        <p:nvPicPr>
          <p:cNvPr id="26628" name="Picture 2" descr="E:\mun info\Municipal Vulnerability MUSSA 2015_0103201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7000"/>
            <a:ext cx="9144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51225" y="677864"/>
            <a:ext cx="2751138" cy="739775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27 Priority DMs:</a:t>
            </a:r>
          </a:p>
          <a:p>
            <a:pPr algn="ctr">
              <a:defRPr/>
            </a:pPr>
            <a:r>
              <a:rPr lang="en-ZA" dirty="0"/>
              <a:t>86% high to extreme vulnerability</a:t>
            </a:r>
          </a:p>
        </p:txBody>
      </p:sp>
    </p:spTree>
    <p:extLst>
      <p:ext uri="{BB962C8B-B14F-4D97-AF65-F5344CB8AC3E}">
        <p14:creationId xmlns:p14="http://schemas.microsoft.com/office/powerpoint/2010/main" val="145883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4"/>
          <p:cNvSpPr>
            <a:spLocks noGrp="1"/>
          </p:cNvSpPr>
          <p:nvPr>
            <p:ph type="title"/>
          </p:nvPr>
        </p:nvSpPr>
        <p:spPr>
          <a:xfrm>
            <a:off x="1790700" y="107837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ZA" altLang="en-US" sz="5400" b="1" cap="none" dirty="0">
                <a:ea typeface="ＭＳ Ｐゴシック" pitchFamily="34" charset="-128"/>
              </a:rPr>
              <a:t>Importance of Water ?</a:t>
            </a:r>
          </a:p>
        </p:txBody>
      </p:sp>
      <p:sp>
        <p:nvSpPr>
          <p:cNvPr id="7171" name="Content Placeholder 5"/>
          <p:cNvSpPr>
            <a:spLocks noGrp="1"/>
          </p:cNvSpPr>
          <p:nvPr>
            <p:ph idx="1"/>
          </p:nvPr>
        </p:nvSpPr>
        <p:spPr>
          <a:xfrm>
            <a:off x="1866900" y="1335087"/>
            <a:ext cx="8534400" cy="5149933"/>
          </a:xfrm>
        </p:spPr>
        <p:txBody>
          <a:bodyPr>
            <a:normAutofit lnSpcReduction="10000"/>
          </a:bodyPr>
          <a:lstStyle/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How do we value our water resources?</a:t>
            </a:r>
          </a:p>
          <a:p>
            <a:pPr lvl="1"/>
            <a:r>
              <a:rPr lang="en-ZA" altLang="en-US" sz="2400" b="1" dirty="0">
                <a:solidFill>
                  <a:srgbClr val="FFFF00"/>
                </a:solidFill>
                <a:ea typeface="ＭＳ Ｐゴシック" pitchFamily="34" charset="-128"/>
              </a:rPr>
              <a:t>“Water is Life”</a:t>
            </a:r>
          </a:p>
          <a:p>
            <a:pPr lvl="1"/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Impact of “no” water and restrictions?</a:t>
            </a:r>
          </a:p>
          <a:p>
            <a:pPr lvl="1"/>
            <a:r>
              <a:rPr lang="en-ZA" altLang="en-US" sz="2400" b="1" dirty="0">
                <a:solidFill>
                  <a:srgbClr val="FFFF00"/>
                </a:solidFill>
                <a:ea typeface="ＭＳ Ｐゴシック" pitchFamily="34" charset="-128"/>
              </a:rPr>
              <a:t>Social, economic and environmental value?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Contradiction:</a:t>
            </a:r>
          </a:p>
          <a:p>
            <a:pPr lvl="1"/>
            <a:r>
              <a:rPr lang="en-ZA" altLang="en-US" sz="2400" b="1" dirty="0">
                <a:solidFill>
                  <a:srgbClr val="FFFF00"/>
                </a:solidFill>
                <a:ea typeface="ＭＳ Ｐゴシック" pitchFamily="34" charset="-128"/>
              </a:rPr>
              <a:t>How do we respect, protect, waste, pollute, abuse and misuse water?</a:t>
            </a:r>
          </a:p>
          <a:p>
            <a:pPr lvl="1"/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Does it really have any value?</a:t>
            </a:r>
          </a:p>
          <a:p>
            <a:r>
              <a:rPr lang="en-ZA" altLang="en-US" sz="2400" b="1" dirty="0">
                <a:solidFill>
                  <a:srgbClr val="FFFF00"/>
                </a:solidFill>
                <a:ea typeface="ＭＳ Ｐゴシック" pitchFamily="34" charset="-128"/>
              </a:rPr>
              <a:t>Do we understand and appreciate the water risks in South Africa?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Are we concerned?</a:t>
            </a:r>
          </a:p>
          <a:p>
            <a:endParaRPr lang="en-ZA" altLang="en-US" b="1" dirty="0">
              <a:solidFill>
                <a:schemeClr val="tx1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174A04-3E89-433F-B0BD-A46216413B06}" type="slidenum">
              <a:rPr lang="en-ZA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ZA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5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 bwMode="auto">
          <a:xfrm>
            <a:off x="1746660" y="134939"/>
            <a:ext cx="8921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3600" b="1" dirty="0"/>
              <a:t>Municipal Vulnerability Index: SA</a:t>
            </a:r>
            <a:endParaRPr lang="en-US" sz="3600" b="1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2" r="376"/>
          <a:stretch/>
        </p:blipFill>
        <p:spPr>
          <a:xfrm>
            <a:off x="1523999" y="1411909"/>
            <a:ext cx="9140417" cy="437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70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861" y="93133"/>
            <a:ext cx="9581583" cy="1507067"/>
          </a:xfrm>
        </p:spPr>
        <p:txBody>
          <a:bodyPr/>
          <a:lstStyle/>
          <a:p>
            <a:r>
              <a:rPr lang="en-ZA" b="1" cap="none" dirty="0"/>
              <a:t>Governance and institutional capacity</a:t>
            </a:r>
            <a:endParaRPr lang="en-ZA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A8EF67-8B21-486F-843B-D244AA6B2E3B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pic>
        <p:nvPicPr>
          <p:cNvPr id="5" name="Picture 4" descr="C:\Documents and Settings\Administrator\Desktop\image001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0750" y="1600200"/>
            <a:ext cx="9080625" cy="3450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984" y="5277305"/>
            <a:ext cx="5301974" cy="107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3130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A489001B-AE68-4299-98B2-855025C8F6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Water Quality… turquoise...</a:t>
            </a:r>
          </a:p>
        </p:txBody>
      </p:sp>
      <p:pic>
        <p:nvPicPr>
          <p:cNvPr id="26627" name="Picture 3" descr="SL20">
            <a:extLst>
              <a:ext uri="{FF2B5EF4-FFF2-40B4-BE49-F238E27FC236}">
                <a16:creationId xmlns:a16="http://schemas.microsoft.com/office/drawing/2014/main" id="{EC611C82-B1F7-4AB9-97EE-FD12892E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22364"/>
            <a:ext cx="8763000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1394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>
            <a:extLst>
              <a:ext uri="{FF2B5EF4-FFF2-40B4-BE49-F238E27FC236}">
                <a16:creationId xmlns:a16="http://schemas.microsoft.com/office/drawing/2014/main" id="{1AEBEFAF-31D6-4A54-9072-79D7D86395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…to yellow...</a:t>
            </a:r>
          </a:p>
        </p:txBody>
      </p:sp>
      <p:pic>
        <p:nvPicPr>
          <p:cNvPr id="27651" name="Picture 2" descr="C:\Users\NAA\Pictures\Picture1pollution1ss.jpg">
            <a:extLst>
              <a:ext uri="{FF2B5EF4-FFF2-40B4-BE49-F238E27FC236}">
                <a16:creationId xmlns:a16="http://schemas.microsoft.com/office/drawing/2014/main" id="{35FCA46B-B0E4-4D7B-9D2D-BDA391FF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63614"/>
            <a:ext cx="9212263" cy="58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0782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1557F2F0-4162-4A31-9297-4B19B2AA78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…to white...</a:t>
            </a:r>
          </a:p>
        </p:txBody>
      </p:sp>
      <p:pic>
        <p:nvPicPr>
          <p:cNvPr id="28675" name="Picture 2" descr="C:\Users\NAA\Pictures\Picture1 pollution whitess.jpg">
            <a:extLst>
              <a:ext uri="{FF2B5EF4-FFF2-40B4-BE49-F238E27FC236}">
                <a16:creationId xmlns:a16="http://schemas.microsoft.com/office/drawing/2014/main" id="{FAF4D6D6-662F-47C6-8D4B-6658D76B6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4876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1794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2209800" y="762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chemeClr val="tx2"/>
                </a:solidFill>
              </a:rPr>
              <a:t>Urban Pollution</a:t>
            </a:r>
          </a:p>
        </p:txBody>
      </p:sp>
      <p:pic>
        <p:nvPicPr>
          <p:cNvPr id="79875" name="Picture 3" descr="pho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758826"/>
            <a:ext cx="876300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207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457201"/>
            <a:ext cx="7772400" cy="855663"/>
          </a:xfrm>
        </p:spPr>
        <p:txBody>
          <a:bodyPr/>
          <a:lstStyle/>
          <a:p>
            <a:r>
              <a:rPr lang="en-ZA" altLang="en-US" sz="4000" dirty="0"/>
              <a:t>Mining Pollution</a:t>
            </a:r>
            <a:endParaRPr lang="en-GB" altLang="en-US" sz="4000" dirty="0"/>
          </a:p>
        </p:txBody>
      </p:sp>
      <p:pic>
        <p:nvPicPr>
          <p:cNvPr id="71683" name="Picture 3" descr="SL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76338"/>
            <a:ext cx="8763000" cy="552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31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ZA" dirty="0"/>
          </a:p>
        </p:txBody>
      </p:sp>
      <p:pic>
        <p:nvPicPr>
          <p:cNvPr id="1027" name="Picture 3" descr="C:\Users\Fred Van Zyl\Pictures\New folder (3)\20160811_083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03712" y="332655"/>
            <a:ext cx="4655550" cy="11022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3600" b="1" dirty="0">
                <a:solidFill>
                  <a:schemeClr val="tx1"/>
                </a:solidFill>
              </a:rPr>
              <a:t>The </a:t>
            </a:r>
            <a:r>
              <a:rPr lang="en-ZA" sz="3600" b="1" dirty="0" err="1">
                <a:solidFill>
                  <a:schemeClr val="tx1"/>
                </a:solidFill>
              </a:rPr>
              <a:t>Hennops</a:t>
            </a:r>
            <a:r>
              <a:rPr lang="en-ZA" sz="3600" b="1" dirty="0">
                <a:solidFill>
                  <a:schemeClr val="tx1"/>
                </a:solidFill>
              </a:rPr>
              <a:t> River … Sewer?</a:t>
            </a:r>
          </a:p>
        </p:txBody>
      </p:sp>
    </p:spTree>
    <p:extLst>
      <p:ext uri="{BB962C8B-B14F-4D97-AF65-F5344CB8AC3E}">
        <p14:creationId xmlns:p14="http://schemas.microsoft.com/office/powerpoint/2010/main" val="132515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690689" y="-7938"/>
            <a:ext cx="8815387" cy="9906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GB" altLang="en-US" sz="3200" dirty="0">
                <a:ea typeface="ＭＳ Ｐゴシック" pitchFamily="34" charset="-128"/>
              </a:rPr>
              <a:t>Freshwater ecosystems are in a poor state</a:t>
            </a:r>
          </a:p>
        </p:txBody>
      </p:sp>
      <p:sp>
        <p:nvSpPr>
          <p:cNvPr id="83971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6283325" y="889001"/>
            <a:ext cx="4038600" cy="3319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/>
          </a:bodyPr>
          <a:lstStyle/>
          <a:p>
            <a:pPr eaLnBrk="1" hangingPunct="1"/>
            <a:r>
              <a:rPr lang="en-GB" altLang="en-US" sz="2000" b="1" dirty="0">
                <a:solidFill>
                  <a:srgbClr val="FFFF00"/>
                </a:solidFill>
                <a:ea typeface="ＭＳ Ｐゴシック" pitchFamily="34" charset="-128"/>
              </a:rPr>
              <a:t>Present ecological status 1999</a:t>
            </a:r>
          </a:p>
          <a:p>
            <a:pPr lvl="1" eaLnBrk="1" hangingPunct="1"/>
            <a:r>
              <a:rPr lang="en-GB" altLang="en-US" sz="1800" b="1" dirty="0">
                <a:solidFill>
                  <a:srgbClr val="FFFF00"/>
                </a:solidFill>
                <a:ea typeface="ＭＳ Ｐゴシック" pitchFamily="34" charset="-128"/>
              </a:rPr>
              <a:t>Only 30% intact (Class A or B)</a:t>
            </a:r>
          </a:p>
          <a:p>
            <a:pPr eaLnBrk="1" hangingPunct="1"/>
            <a:r>
              <a:rPr lang="en-GB" altLang="en-US" sz="2000" b="1" dirty="0">
                <a:solidFill>
                  <a:srgbClr val="FFFF00"/>
                </a:solidFill>
                <a:ea typeface="ＭＳ Ｐゴシック" pitchFamily="34" charset="-128"/>
              </a:rPr>
              <a:t>River Health Programme</a:t>
            </a:r>
          </a:p>
          <a:p>
            <a:pPr lvl="1" eaLnBrk="1" hangingPunct="1"/>
            <a:r>
              <a:rPr lang="en-GB" altLang="en-US" sz="1800" b="1" dirty="0">
                <a:solidFill>
                  <a:srgbClr val="FFFF00"/>
                </a:solidFill>
                <a:ea typeface="ＭＳ Ｐゴシック" pitchFamily="34" charset="-128"/>
              </a:rPr>
              <a:t>Ongoing deterioration over a 12 year period</a:t>
            </a:r>
          </a:p>
          <a:p>
            <a:pPr eaLnBrk="1" hangingPunct="1"/>
            <a:r>
              <a:rPr lang="en-GB" altLang="en-US" sz="2000" b="1" dirty="0">
                <a:solidFill>
                  <a:srgbClr val="FFFF00"/>
                </a:solidFill>
                <a:ea typeface="ＭＳ Ｐゴシック" pitchFamily="34" charset="-128"/>
              </a:rPr>
              <a:t>National Spatial Biodiversity Assessment 2004</a:t>
            </a:r>
          </a:p>
          <a:p>
            <a:pPr lvl="1" eaLnBrk="1" hangingPunct="1"/>
            <a:r>
              <a:rPr lang="en-GB" altLang="en-US" sz="1800" b="1" dirty="0">
                <a:solidFill>
                  <a:srgbClr val="FFFF00"/>
                </a:solidFill>
                <a:ea typeface="ＭＳ Ｐゴシック" pitchFamily="34" charset="-128"/>
              </a:rPr>
              <a:t>84% threatened, 50% critically</a:t>
            </a:r>
          </a:p>
        </p:txBody>
      </p:sp>
      <p:grpSp>
        <p:nvGrpSpPr>
          <p:cNvPr id="83972" name="Group 9"/>
          <p:cNvGrpSpPr>
            <a:grpSpLocks/>
          </p:cNvGrpSpPr>
          <p:nvPr/>
        </p:nvGrpSpPr>
        <p:grpSpPr bwMode="auto">
          <a:xfrm>
            <a:off x="2014538" y="4268788"/>
            <a:ext cx="3833812" cy="2157412"/>
            <a:chOff x="309" y="2689"/>
            <a:chExt cx="2415" cy="1359"/>
          </a:xfrm>
        </p:grpSpPr>
        <p:pic>
          <p:nvPicPr>
            <p:cNvPr id="83979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96011">
              <a:off x="1351" y="2689"/>
              <a:ext cx="1373" cy="1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80" name="Picture 8" descr="The Citizen News Artic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430"/>
            <a:stretch>
              <a:fillRect/>
            </a:stretch>
          </p:blipFill>
          <p:spPr bwMode="auto">
            <a:xfrm rot="-1219178">
              <a:off x="309" y="2892"/>
              <a:ext cx="1245" cy="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3973" name="Group 7"/>
          <p:cNvGrpSpPr>
            <a:grpSpLocks/>
          </p:cNvGrpSpPr>
          <p:nvPr/>
        </p:nvGrpSpPr>
        <p:grpSpPr bwMode="auto">
          <a:xfrm>
            <a:off x="6434139" y="4146551"/>
            <a:ext cx="3908425" cy="2493963"/>
            <a:chOff x="332" y="890"/>
            <a:chExt cx="2268" cy="1270"/>
          </a:xfrm>
        </p:grpSpPr>
        <p:pic>
          <p:nvPicPr>
            <p:cNvPr id="83975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" y="890"/>
              <a:ext cx="2268" cy="1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6" name="Text Box 9"/>
            <p:cNvSpPr txBox="1">
              <a:spLocks noChangeArrowheads="1"/>
            </p:cNvSpPr>
            <p:nvPr/>
          </p:nvSpPr>
          <p:spPr bwMode="auto">
            <a:xfrm>
              <a:off x="748" y="1866"/>
              <a:ext cx="204" cy="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CR</a:t>
              </a:r>
            </a:p>
          </p:txBody>
        </p:sp>
        <p:sp>
          <p:nvSpPr>
            <p:cNvPr id="83977" name="Text Box 10"/>
            <p:cNvSpPr txBox="1">
              <a:spLocks noChangeArrowheads="1"/>
            </p:cNvSpPr>
            <p:nvPr/>
          </p:nvSpPr>
          <p:spPr bwMode="auto">
            <a:xfrm>
              <a:off x="1202" y="1866"/>
              <a:ext cx="215" cy="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EN</a:t>
              </a:r>
            </a:p>
          </p:txBody>
        </p:sp>
        <p:sp>
          <p:nvSpPr>
            <p:cNvPr id="83978" name="Text Box 11"/>
            <p:cNvSpPr txBox="1">
              <a:spLocks noChangeArrowheads="1"/>
            </p:cNvSpPr>
            <p:nvPr/>
          </p:nvSpPr>
          <p:spPr bwMode="auto">
            <a:xfrm>
              <a:off x="1679" y="1866"/>
              <a:ext cx="200" cy="1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900"/>
                <a:t>VU</a:t>
              </a:r>
            </a:p>
          </p:txBody>
        </p:sp>
      </p:grpSp>
      <p:pic>
        <p:nvPicPr>
          <p:cNvPr id="83974" name="Picture 2" descr="C:\Users\Fred Van Zyl\Pictures\River class 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750888"/>
            <a:ext cx="4584700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8394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2764" y="274638"/>
            <a:ext cx="8388036" cy="911366"/>
          </a:xfrm>
        </p:spPr>
        <p:txBody>
          <a:bodyPr/>
          <a:lstStyle/>
          <a:p>
            <a:r>
              <a:rPr lang="en-ZA" b="1" dirty="0"/>
              <a:t>The financial challenge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83822" y="1587657"/>
            <a:ext cx="9015813" cy="4525963"/>
          </a:xfrm>
        </p:spPr>
        <p:txBody>
          <a:bodyPr>
            <a:normAutofit/>
          </a:bodyPr>
          <a:lstStyle/>
          <a:p>
            <a:r>
              <a:rPr lang="en-ZA" sz="2400" b="1" dirty="0">
                <a:solidFill>
                  <a:srgbClr val="FFFF00"/>
                </a:solidFill>
              </a:rPr>
              <a:t>Total estimated replacement cost = R 1 700 billion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Estimated investment requirement * (10 years) =                                                  R 860billion *                =  R 86 billion per annum 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Total funding available =  R 46 billion per annum 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Funding deficit              =  R 40 billion per annum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Refurbishment  estimate  = 46% of cost 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New cost of water &gt;R15/m3 (R25/m3 potable water)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O&amp;M financing challenge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5E023-6FFB-43E7-94E9-D9D07E0B6B88}" type="slidenum">
              <a:rPr lang="en-US" altLang="en-US" smtClean="0"/>
              <a:pPr/>
              <a:t>69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64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77453" y="290512"/>
            <a:ext cx="7772400" cy="2286000"/>
          </a:xfrm>
        </p:spPr>
        <p:txBody>
          <a:bodyPr/>
          <a:lstStyle/>
          <a:p>
            <a:r>
              <a:rPr lang="en-ZA" altLang="en-US" b="1" cap="none" dirty="0">
                <a:effectLst/>
                <a:ea typeface="ＭＳ Ｐゴシック" pitchFamily="34" charset="-128"/>
              </a:rPr>
              <a:t>We have to rethink the way we approach and manage the </a:t>
            </a:r>
            <a:r>
              <a:rPr lang="en-ZA" altLang="en-US" b="1" cap="none" dirty="0">
                <a:ea typeface="ＭＳ Ｐゴシック" pitchFamily="34" charset="-128"/>
              </a:rPr>
              <a:t>country's </a:t>
            </a:r>
            <a:r>
              <a:rPr lang="en-ZA" altLang="en-US" b="1" cap="none" dirty="0">
                <a:effectLst/>
                <a:ea typeface="ＭＳ Ｐゴシック" pitchFamily="34" charset="-128"/>
              </a:rPr>
              <a:t>resources: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2800248"/>
            <a:ext cx="7772400" cy="33528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altLang="en-US" sz="4400" b="1" dirty="0">
                <a:solidFill>
                  <a:srgbClr val="FFFF00"/>
                </a:solidFill>
                <a:ea typeface="ＭＳ Ｐゴシック" pitchFamily="34" charset="-128"/>
              </a:rPr>
              <a:t>"The real magic of discovery lies not in seeking new landscapes but in having new eyes...”</a:t>
            </a:r>
            <a:endParaRPr lang="en-ZA" altLang="en-US" sz="4400" b="1" dirty="0">
              <a:solidFill>
                <a:srgbClr val="FFFF00"/>
              </a:solidFill>
              <a:ea typeface="ＭＳ Ｐゴシック" pitchFamily="34" charset="-128"/>
            </a:endParaRPr>
          </a:p>
          <a:p>
            <a:pPr>
              <a:buFontTx/>
              <a:buNone/>
            </a:pPr>
            <a:endParaRPr altLang="en-US" b="1" dirty="0">
              <a:solidFill>
                <a:srgbClr val="FFFF00"/>
              </a:solidFill>
              <a:effectLst/>
              <a:ea typeface="ＭＳ Ｐゴシック" pitchFamily="34" charset="-128"/>
            </a:endParaRPr>
          </a:p>
          <a:p>
            <a:pPr algn="ctr">
              <a:buFontTx/>
              <a:buNone/>
            </a:pPr>
            <a:r>
              <a:rPr lang="en-ZA" altLang="en-US" sz="2400" dirty="0">
                <a:solidFill>
                  <a:srgbClr val="FFFF00"/>
                </a:solidFill>
                <a:ea typeface="ＭＳ Ｐゴシック" pitchFamily="34" charset="-128"/>
              </a:rPr>
              <a:t>Marcel P</a:t>
            </a:r>
            <a:r>
              <a:rPr altLang="en-US" sz="2400" dirty="0">
                <a:solidFill>
                  <a:srgbClr val="FFFF00"/>
                </a:solidFill>
                <a:ea typeface="ＭＳ Ｐゴシック" pitchFamily="34" charset="-128"/>
              </a:rPr>
              <a:t>roust</a:t>
            </a:r>
            <a:endParaRPr altLang="en-US" b="1" dirty="0">
              <a:solidFill>
                <a:srgbClr val="FFFF00"/>
              </a:solidFill>
              <a:effectLst/>
              <a:ea typeface="ＭＳ Ｐゴシック" pitchFamily="34" charset="-128"/>
            </a:endParaRPr>
          </a:p>
          <a:p>
            <a:endParaRPr altLang="en-US" dirty="0">
              <a:solidFill>
                <a:srgbClr val="FFFF00"/>
              </a:solidFill>
              <a:effectLst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246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  <p:bldP spid="17411" grpI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82E3740-6CA6-4011-998B-A0B3F04E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1" y="0"/>
            <a:ext cx="11682546" cy="1507067"/>
          </a:xfrm>
        </p:spPr>
        <p:txBody>
          <a:bodyPr/>
          <a:lstStyle/>
          <a:p>
            <a:r>
              <a:rPr lang="en-ZA" altLang="en-US" b="1" cap="none" dirty="0">
                <a:effectLst/>
                <a:ea typeface="ＭＳ Ｐゴシック" panose="020B0600070205080204" pitchFamily="34" charset="-128"/>
              </a:rPr>
              <a:t> We have serious water concerns and challenges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70DF918F-3C8A-45FA-9315-C06432CB2E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4063" y="1643063"/>
            <a:ext cx="8229600" cy="5078412"/>
          </a:xfrm>
        </p:spPr>
        <p:txBody>
          <a:bodyPr>
            <a:noAutofit/>
          </a:bodyPr>
          <a:lstStyle/>
          <a:p>
            <a:pPr>
              <a:buFont typeface="Arial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Water security for growth and development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Inadequate sustainable services, vandalism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Water resource pollution  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Disaster management and potential impact of climate change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Degradation of physical habitats and ecosystems (water resource sustainability)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i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Lack of appreciation for water, its role and situation  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i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Poor water values and inadequate status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i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Inadequate management and governance</a:t>
            </a:r>
          </a:p>
          <a:p>
            <a:pPr>
              <a:buFont typeface="Arial" charset="0"/>
              <a:buChar char="•"/>
              <a:defRPr/>
            </a:pPr>
            <a:r>
              <a:rPr lang="en-ZA" sz="2400" b="1" i="1" dirty="0">
                <a:solidFill>
                  <a:srgbClr val="FFFF00"/>
                </a:solidFill>
                <a:effectLst/>
                <a:ea typeface="ＭＳ Ｐゴシック" pitchFamily="34" charset="-128"/>
              </a:rPr>
              <a:t>Corruption, incompetency</a:t>
            </a:r>
          </a:p>
          <a:p>
            <a:pPr>
              <a:buFont typeface="Arial" charset="0"/>
              <a:buChar char="•"/>
              <a:defRPr/>
            </a:pPr>
            <a:endParaRPr lang="en-ZA" sz="2400" b="1" i="1" dirty="0">
              <a:solidFill>
                <a:srgbClr val="FFFF00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1A37EBCA-DE0F-443B-9AA7-5C2A9910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F16B380-D9A3-4B1E-B4FB-CD712CF5F0B4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70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576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667" y="80585"/>
            <a:ext cx="9572491" cy="1507067"/>
          </a:xfrm>
        </p:spPr>
        <p:txBody>
          <a:bodyPr>
            <a:normAutofit/>
          </a:bodyPr>
          <a:lstStyle/>
          <a:p>
            <a:pPr algn="ctr"/>
            <a:r>
              <a:rPr lang="en-ZA" sz="4000" b="1" cap="none" dirty="0"/>
              <a:t>How will you describe the situation?</a:t>
            </a:r>
            <a:endParaRPr lang="en-ZA" sz="4000" i="1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663" y="2173077"/>
            <a:ext cx="8534400" cy="3615267"/>
          </a:xfrm>
        </p:spPr>
        <p:txBody>
          <a:bodyPr>
            <a:noAutofit/>
          </a:bodyPr>
          <a:lstStyle/>
          <a:p>
            <a:r>
              <a:rPr lang="en-ZA" sz="4000" b="1" i="1" dirty="0">
                <a:solidFill>
                  <a:srgbClr val="FFFF00"/>
                </a:solidFill>
              </a:rPr>
              <a:t>Emergency ?</a:t>
            </a:r>
          </a:p>
          <a:p>
            <a:r>
              <a:rPr lang="en-ZA" sz="4000" b="1" i="1" dirty="0">
                <a:solidFill>
                  <a:srgbClr val="FFFF00"/>
                </a:solidFill>
              </a:rPr>
              <a:t>Disaster ?</a:t>
            </a:r>
          </a:p>
          <a:p>
            <a:r>
              <a:rPr lang="en-ZA" sz="4000" b="1" i="1" dirty="0">
                <a:solidFill>
                  <a:srgbClr val="FFFF00"/>
                </a:solidFill>
              </a:rPr>
              <a:t>Crisis, Catastrophe ?</a:t>
            </a:r>
          </a:p>
          <a:p>
            <a:r>
              <a:rPr lang="en-ZA" sz="4000" b="1" i="1" dirty="0">
                <a:solidFill>
                  <a:srgbClr val="FFFF00"/>
                </a:solidFill>
              </a:rPr>
              <a:t>Danger, trouble, trauma ?</a:t>
            </a:r>
          </a:p>
          <a:p>
            <a:r>
              <a:rPr lang="en-ZA" sz="4000" b="1" i="1" dirty="0">
                <a:solidFill>
                  <a:srgbClr val="FFFF00"/>
                </a:solidFill>
              </a:rPr>
              <a:t>Distress and Anger </a:t>
            </a:r>
          </a:p>
        </p:txBody>
      </p:sp>
    </p:spTree>
    <p:extLst>
      <p:ext uri="{BB962C8B-B14F-4D97-AF65-F5344CB8AC3E}">
        <p14:creationId xmlns:p14="http://schemas.microsoft.com/office/powerpoint/2010/main" val="388474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>
            <a:extLst>
              <a:ext uri="{FF2B5EF4-FFF2-40B4-BE49-F238E27FC236}">
                <a16:creationId xmlns:a16="http://schemas.microsoft.com/office/drawing/2014/main" id="{3DB58399-F99B-467E-91FA-652DD617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6" y="274638"/>
            <a:ext cx="9001125" cy="1143000"/>
          </a:xfrm>
        </p:spPr>
        <p:txBody>
          <a:bodyPr>
            <a:normAutofit/>
          </a:bodyPr>
          <a:lstStyle/>
          <a:p>
            <a:r>
              <a:rPr lang="en-ZA" altLang="en-US" b="1" cap="none" dirty="0">
                <a:effectLst/>
                <a:ea typeface="ＭＳ Ｐゴシック" panose="020B0600070205080204" pitchFamily="34" charset="-128"/>
              </a:rPr>
              <a:t> South Africa is @ the cross roads</a:t>
            </a:r>
          </a:p>
        </p:txBody>
      </p:sp>
      <p:sp>
        <p:nvSpPr>
          <p:cNvPr id="29699" name="Content Placeholder 3">
            <a:extLst>
              <a:ext uri="{FF2B5EF4-FFF2-40B4-BE49-F238E27FC236}">
                <a16:creationId xmlns:a16="http://schemas.microsoft.com/office/drawing/2014/main" id="{5E16A40F-0C4F-419B-80B6-FF3388BC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152" y="1621366"/>
            <a:ext cx="8534400" cy="3615267"/>
          </a:xfrm>
        </p:spPr>
        <p:txBody>
          <a:bodyPr>
            <a:normAutofit/>
          </a:bodyPr>
          <a:lstStyle/>
          <a:p>
            <a:r>
              <a:rPr lang="en-ZA" altLang="en-US" sz="3600" b="1" dirty="0">
                <a:solidFill>
                  <a:srgbClr val="FF0000"/>
                </a:solidFill>
                <a:effectLst/>
                <a:ea typeface="ＭＳ Ｐゴシック" panose="020B0600070205080204" pitchFamily="34" charset="-128"/>
              </a:rPr>
              <a:t>South Africa at risk if water is not taken seriously and interventions not applied timeously</a:t>
            </a:r>
          </a:p>
        </p:txBody>
      </p:sp>
      <p:sp>
        <p:nvSpPr>
          <p:cNvPr id="29700" name="Slide Number Placeholder 1">
            <a:extLst>
              <a:ext uri="{FF2B5EF4-FFF2-40B4-BE49-F238E27FC236}">
                <a16:creationId xmlns:a16="http://schemas.microsoft.com/office/drawing/2014/main" id="{78EBB53A-CC00-456D-AFFE-1895387B7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009FA8-2DC0-4434-883D-C0AA83212712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72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46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C213-F5D8-4BE4-BABD-D562064CB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980" y="2022324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ZA" sz="4400" b="1" cap="none" dirty="0"/>
              <a:t>6. What now?</a:t>
            </a:r>
          </a:p>
        </p:txBody>
      </p:sp>
    </p:spTree>
    <p:extLst>
      <p:ext uri="{BB962C8B-B14F-4D97-AF65-F5344CB8AC3E}">
        <p14:creationId xmlns:p14="http://schemas.microsoft.com/office/powerpoint/2010/main" val="9713371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45C727-AF61-4706-99D4-7765DA93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8783" y="152401"/>
            <a:ext cx="8989621" cy="14700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ZA" dirty="0"/>
              <a:t> </a:t>
            </a:r>
            <a:r>
              <a:rPr lang="en-ZA" b="1" cap="none" dirty="0"/>
              <a:t>The legal and social mandate &amp; obligation</a:t>
            </a:r>
            <a:endParaRPr lang="en-ZA" b="1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918100-B54E-4DFD-B82D-02F52023A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9737" y="1963387"/>
            <a:ext cx="7358063" cy="42862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ZA" sz="4000" b="1" dirty="0">
                <a:solidFill>
                  <a:srgbClr val="FFFF00"/>
                </a:solidFill>
              </a:rPr>
              <a:t>The water resources of the Republic  must be protected, used, developed, conserved, managed and controlled to ensure “prosperity”</a:t>
            </a:r>
            <a:endParaRPr lang="en-ZA" sz="36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43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75013" y="125413"/>
            <a:ext cx="1150719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4000" b="1" cap="none" dirty="0"/>
              <a:t>Solution 1– Wait and pray for a miracle to happen</a:t>
            </a:r>
          </a:p>
        </p:txBody>
      </p:sp>
      <p:grpSp>
        <p:nvGrpSpPr>
          <p:cNvPr id="30723" name="Group 3"/>
          <p:cNvGrpSpPr>
            <a:grpSpLocks/>
          </p:cNvGrpSpPr>
          <p:nvPr/>
        </p:nvGrpSpPr>
        <p:grpSpPr bwMode="auto">
          <a:xfrm rot="482056">
            <a:off x="2397126" y="1052513"/>
            <a:ext cx="7731125" cy="2952750"/>
            <a:chOff x="340" y="572"/>
            <a:chExt cx="4870" cy="1860"/>
          </a:xfrm>
        </p:grpSpPr>
        <p:grpSp>
          <p:nvGrpSpPr>
            <p:cNvPr id="30734" name="Group 4"/>
            <p:cNvGrpSpPr>
              <a:grpSpLocks/>
            </p:cNvGrpSpPr>
            <p:nvPr/>
          </p:nvGrpSpPr>
          <p:grpSpPr bwMode="auto">
            <a:xfrm>
              <a:off x="657" y="799"/>
              <a:ext cx="4553" cy="1551"/>
              <a:chOff x="657" y="799"/>
              <a:chExt cx="4553" cy="1551"/>
            </a:xfrm>
          </p:grpSpPr>
          <p:sp>
            <p:nvSpPr>
              <p:cNvPr id="1795077" name="Rectangle 5"/>
              <p:cNvSpPr>
                <a:spLocks noChangeArrowheads="1"/>
              </p:cNvSpPr>
              <p:nvPr/>
            </p:nvSpPr>
            <p:spPr bwMode="auto">
              <a:xfrm rot="1357191">
                <a:off x="1172" y="2241"/>
                <a:ext cx="4037" cy="10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DDDDD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  <p:grpSp>
            <p:nvGrpSpPr>
              <p:cNvPr id="30742" name="Group 6"/>
              <p:cNvGrpSpPr>
                <a:grpSpLocks/>
              </p:cNvGrpSpPr>
              <p:nvPr/>
            </p:nvGrpSpPr>
            <p:grpSpPr bwMode="auto">
              <a:xfrm>
                <a:off x="657" y="799"/>
                <a:ext cx="1315" cy="1316"/>
                <a:chOff x="657" y="799"/>
                <a:chExt cx="1315" cy="1316"/>
              </a:xfrm>
            </p:grpSpPr>
            <p:sp>
              <p:nvSpPr>
                <p:cNvPr id="1795079" name="AutoShape 7"/>
                <p:cNvSpPr>
                  <a:spLocks noChangeArrowheads="1"/>
                </p:cNvSpPr>
                <p:nvPr/>
              </p:nvSpPr>
              <p:spPr bwMode="auto">
                <a:xfrm>
                  <a:off x="656" y="798"/>
                  <a:ext cx="1315" cy="1316"/>
                </a:xfrm>
                <a:prstGeom prst="star5">
                  <a:avLst/>
                </a:prstGeom>
                <a:solidFill>
                  <a:srgbClr val="FFFF00"/>
                </a:solidFill>
                <a:ln w="9525">
                  <a:solidFill>
                    <a:srgbClr val="DDDDDD"/>
                  </a:solidFill>
                  <a:miter lim="800000"/>
                  <a:headEnd/>
                  <a:tailEnd/>
                </a:ln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ZA"/>
                </a:p>
              </p:txBody>
            </p:sp>
            <p:grpSp>
              <p:nvGrpSpPr>
                <p:cNvPr id="30744" name="Group 8"/>
                <p:cNvGrpSpPr>
                  <a:grpSpLocks/>
                </p:cNvGrpSpPr>
                <p:nvPr/>
              </p:nvGrpSpPr>
              <p:grpSpPr bwMode="auto">
                <a:xfrm>
                  <a:off x="814" y="999"/>
                  <a:ext cx="1022" cy="1025"/>
                  <a:chOff x="814" y="999"/>
                  <a:chExt cx="1022" cy="1025"/>
                </a:xfrm>
              </p:grpSpPr>
              <p:sp>
                <p:nvSpPr>
                  <p:cNvPr id="1795081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08" y="997"/>
                    <a:ext cx="0" cy="318"/>
                  </a:xfrm>
                  <a:prstGeom prst="line">
                    <a:avLst/>
                  </a:prstGeom>
                  <a:noFill/>
                  <a:ln w="12700">
                    <a:solidFill>
                      <a:srgbClr val="DDDDDD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ZA"/>
                  </a:p>
                </p:txBody>
              </p:sp>
              <p:sp>
                <p:nvSpPr>
                  <p:cNvPr id="1795082" name="Line 1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812" y="1355"/>
                    <a:ext cx="318" cy="91"/>
                  </a:xfrm>
                  <a:prstGeom prst="line">
                    <a:avLst/>
                  </a:prstGeom>
                  <a:noFill/>
                  <a:ln w="12700">
                    <a:solidFill>
                      <a:srgbClr val="DDDDDD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ZA"/>
                  </a:p>
                </p:txBody>
              </p:sp>
              <p:sp>
                <p:nvSpPr>
                  <p:cNvPr id="1795083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72" y="1347"/>
                    <a:ext cx="363" cy="91"/>
                  </a:xfrm>
                  <a:prstGeom prst="line">
                    <a:avLst/>
                  </a:prstGeom>
                  <a:noFill/>
                  <a:ln w="12700">
                    <a:solidFill>
                      <a:srgbClr val="DDDDDD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ZA"/>
                  </a:p>
                </p:txBody>
              </p:sp>
              <p:sp>
                <p:nvSpPr>
                  <p:cNvPr id="1795084" name="Line 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94" y="1716"/>
                    <a:ext cx="181" cy="272"/>
                  </a:xfrm>
                  <a:prstGeom prst="line">
                    <a:avLst/>
                  </a:prstGeom>
                  <a:noFill/>
                  <a:ln w="12700">
                    <a:solidFill>
                      <a:srgbClr val="DDDDDD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ZA"/>
                  </a:p>
                </p:txBody>
              </p:sp>
              <p:sp>
                <p:nvSpPr>
                  <p:cNvPr id="1795085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420" y="1704"/>
                    <a:ext cx="227" cy="318"/>
                  </a:xfrm>
                  <a:prstGeom prst="line">
                    <a:avLst/>
                  </a:prstGeom>
                  <a:noFill/>
                  <a:ln w="12700">
                    <a:solidFill>
                      <a:srgbClr val="DDDDDD"/>
                    </a:solidFill>
                    <a:round/>
                    <a:headEnd/>
                    <a:tailEnd/>
                  </a:ln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ZA"/>
                  </a:p>
                </p:txBody>
              </p:sp>
            </p:grpSp>
          </p:grpSp>
        </p:grpSp>
        <p:grpSp>
          <p:nvGrpSpPr>
            <p:cNvPr id="30735" name="Group 14"/>
            <p:cNvGrpSpPr>
              <a:grpSpLocks/>
            </p:cNvGrpSpPr>
            <p:nvPr/>
          </p:nvGrpSpPr>
          <p:grpSpPr bwMode="auto">
            <a:xfrm rot="2117631">
              <a:off x="340" y="572"/>
              <a:ext cx="1995" cy="1860"/>
              <a:chOff x="814" y="999"/>
              <a:chExt cx="1022" cy="1025"/>
            </a:xfrm>
          </p:grpSpPr>
          <p:sp>
            <p:nvSpPr>
              <p:cNvPr id="1795087" name="Line 15"/>
              <p:cNvSpPr>
                <a:spLocks noChangeShapeType="1"/>
              </p:cNvSpPr>
              <p:nvPr/>
            </p:nvSpPr>
            <p:spPr bwMode="auto">
              <a:xfrm flipV="1">
                <a:off x="1310" y="999"/>
                <a:ext cx="0" cy="318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  <p:sp>
            <p:nvSpPr>
              <p:cNvPr id="1795088" name="Line 16"/>
              <p:cNvSpPr>
                <a:spLocks noChangeShapeType="1"/>
              </p:cNvSpPr>
              <p:nvPr/>
            </p:nvSpPr>
            <p:spPr bwMode="auto">
              <a:xfrm flipH="1" flipV="1">
                <a:off x="814" y="1358"/>
                <a:ext cx="318" cy="91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  <p:sp>
            <p:nvSpPr>
              <p:cNvPr id="1795089" name="Line 17"/>
              <p:cNvSpPr>
                <a:spLocks noChangeShapeType="1"/>
              </p:cNvSpPr>
              <p:nvPr/>
            </p:nvSpPr>
            <p:spPr bwMode="auto">
              <a:xfrm flipV="1">
                <a:off x="1472" y="1349"/>
                <a:ext cx="363" cy="91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  <p:sp>
            <p:nvSpPr>
              <p:cNvPr id="1795090" name="Line 18"/>
              <p:cNvSpPr>
                <a:spLocks noChangeShapeType="1"/>
              </p:cNvSpPr>
              <p:nvPr/>
            </p:nvSpPr>
            <p:spPr bwMode="auto">
              <a:xfrm flipH="1">
                <a:off x="995" y="1718"/>
                <a:ext cx="181" cy="272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  <p:sp>
            <p:nvSpPr>
              <p:cNvPr id="1795091" name="Line 19"/>
              <p:cNvSpPr>
                <a:spLocks noChangeShapeType="1"/>
              </p:cNvSpPr>
              <p:nvPr/>
            </p:nvSpPr>
            <p:spPr bwMode="auto">
              <a:xfrm>
                <a:off x="1422" y="1706"/>
                <a:ext cx="227" cy="318"/>
              </a:xfrm>
              <a:prstGeom prst="line">
                <a:avLst/>
              </a:prstGeom>
              <a:noFill/>
              <a:ln w="28575">
                <a:solidFill>
                  <a:srgbClr val="DDDDDD"/>
                </a:solidFill>
                <a:round/>
                <a:headEnd/>
                <a:tailEnd/>
              </a:ln>
              <a:effectLst>
                <a:outerShdw dist="107763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ZA"/>
              </a:p>
            </p:txBody>
          </p:sp>
        </p:grpSp>
      </p:grpSp>
      <p:sp>
        <p:nvSpPr>
          <p:cNvPr id="1795092" name="AutoShape 20"/>
          <p:cNvSpPr>
            <a:spLocks noChangeArrowheads="1"/>
          </p:cNvSpPr>
          <p:nvPr/>
        </p:nvSpPr>
        <p:spPr bwMode="auto">
          <a:xfrm>
            <a:off x="2208213" y="1125538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3" name="AutoShape 21"/>
          <p:cNvSpPr>
            <a:spLocks noChangeArrowheads="1"/>
          </p:cNvSpPr>
          <p:nvPr/>
        </p:nvSpPr>
        <p:spPr bwMode="auto">
          <a:xfrm>
            <a:off x="2351088" y="1844675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4" name="AutoShape 22"/>
          <p:cNvSpPr>
            <a:spLocks noChangeArrowheads="1"/>
          </p:cNvSpPr>
          <p:nvPr/>
        </p:nvSpPr>
        <p:spPr bwMode="auto">
          <a:xfrm>
            <a:off x="3287713" y="620713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5" name="AutoShape 23"/>
          <p:cNvSpPr>
            <a:spLocks noChangeArrowheads="1"/>
          </p:cNvSpPr>
          <p:nvPr/>
        </p:nvSpPr>
        <p:spPr bwMode="auto">
          <a:xfrm>
            <a:off x="3792538" y="981075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6" name="AutoShape 24"/>
          <p:cNvSpPr>
            <a:spLocks noChangeArrowheads="1"/>
          </p:cNvSpPr>
          <p:nvPr/>
        </p:nvSpPr>
        <p:spPr bwMode="auto">
          <a:xfrm>
            <a:off x="5232401" y="1557338"/>
            <a:ext cx="360363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7" name="AutoShape 25"/>
          <p:cNvSpPr>
            <a:spLocks noChangeArrowheads="1"/>
          </p:cNvSpPr>
          <p:nvPr/>
        </p:nvSpPr>
        <p:spPr bwMode="auto">
          <a:xfrm>
            <a:off x="2566988" y="2781300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8" name="AutoShape 26"/>
          <p:cNvSpPr>
            <a:spLocks noChangeArrowheads="1"/>
          </p:cNvSpPr>
          <p:nvPr/>
        </p:nvSpPr>
        <p:spPr bwMode="auto">
          <a:xfrm>
            <a:off x="3863976" y="2205038"/>
            <a:ext cx="360363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099" name="AutoShape 27"/>
          <p:cNvSpPr>
            <a:spLocks noChangeArrowheads="1"/>
          </p:cNvSpPr>
          <p:nvPr/>
        </p:nvSpPr>
        <p:spPr bwMode="auto">
          <a:xfrm>
            <a:off x="3935413" y="3429000"/>
            <a:ext cx="360362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sp>
        <p:nvSpPr>
          <p:cNvPr id="1795100" name="AutoShape 28"/>
          <p:cNvSpPr>
            <a:spLocks noChangeArrowheads="1"/>
          </p:cNvSpPr>
          <p:nvPr/>
        </p:nvSpPr>
        <p:spPr bwMode="auto">
          <a:xfrm>
            <a:off x="2495551" y="3717925"/>
            <a:ext cx="360363" cy="431800"/>
          </a:xfrm>
          <a:prstGeom prst="star8">
            <a:avLst>
              <a:gd name="adj" fmla="val 12995"/>
            </a:avLst>
          </a:prstGeom>
          <a:solidFill>
            <a:srgbClr val="FFFF00"/>
          </a:solidFill>
          <a:ln w="9525">
            <a:solidFill>
              <a:srgbClr val="DDDDD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ZA"/>
          </a:p>
        </p:txBody>
      </p:sp>
      <p:pic>
        <p:nvPicPr>
          <p:cNvPr id="30733" name="Picture 29" descr="HatAnd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687764"/>
            <a:ext cx="29813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7962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18796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97882" y="5845969"/>
            <a:ext cx="43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084763" y="5846763"/>
            <a:ext cx="43815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669882" y="5845969"/>
            <a:ext cx="43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9655969" y="5845969"/>
            <a:ext cx="4381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8109744" y="5845969"/>
            <a:ext cx="4381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01232" y="5845969"/>
            <a:ext cx="43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Line 9"/>
          <p:cNvSpPr>
            <a:spLocks noChangeShapeType="1"/>
          </p:cNvSpPr>
          <p:nvPr/>
        </p:nvSpPr>
        <p:spPr bwMode="auto">
          <a:xfrm>
            <a:off x="1703389" y="981075"/>
            <a:ext cx="8713787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ZA"/>
          </a:p>
        </p:txBody>
      </p:sp>
      <p:pic>
        <p:nvPicPr>
          <p:cNvPr id="22538" name="Picture 10" descr="GOODW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9144000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81531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7BFC45D-EF48-4920-8476-54C8D69A8A70}" type="slidenum">
              <a:rPr lang="en-US" altLang="en-US" sz="1800">
                <a:latin typeface="Calibri" pitchFamily="34" charset="0"/>
              </a:rPr>
              <a:pPr eaLnBrk="1" hangingPunct="1"/>
              <a:t>77</a:t>
            </a:fld>
            <a:endParaRPr lang="en-US" altLang="en-US" sz="1800">
              <a:latin typeface="Calibri" pitchFamily="34" charset="0"/>
            </a:endParaRPr>
          </a:p>
        </p:txBody>
      </p:sp>
      <p:sp>
        <p:nvSpPr>
          <p:cNvPr id="38915" name="Rectangle 2"/>
          <p:cNvSpPr txBox="1">
            <a:spLocks noChangeArrowheads="1"/>
          </p:cNvSpPr>
          <p:nvPr/>
        </p:nvSpPr>
        <p:spPr bwMode="auto">
          <a:xfrm>
            <a:off x="1919288" y="1268414"/>
            <a:ext cx="8204200" cy="440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ZA" altLang="en-US" sz="5400">
                <a:latin typeface="Calibri" pitchFamily="34" charset="0"/>
              </a:rPr>
              <a:t>"Quality is never an accident; it is always the result of intelligent effort " </a:t>
            </a:r>
            <a:br>
              <a:rPr lang="en-ZA" altLang="en-US" sz="5400">
                <a:latin typeface="Calibri" pitchFamily="34" charset="0"/>
              </a:rPr>
            </a:br>
            <a:r>
              <a:rPr lang="en-ZA" altLang="en-US" sz="5400">
                <a:latin typeface="Calibri" pitchFamily="34" charset="0"/>
              </a:rPr>
              <a:t>                         </a:t>
            </a:r>
            <a:br>
              <a:rPr lang="en-ZA" altLang="en-US" sz="5400">
                <a:latin typeface="Calibri" pitchFamily="34" charset="0"/>
              </a:rPr>
            </a:br>
            <a:r>
              <a:rPr lang="en-ZA" altLang="en-US" sz="4400">
                <a:latin typeface="Calibri" pitchFamily="34" charset="0"/>
              </a:rPr>
              <a:t>John Ruskin</a:t>
            </a:r>
            <a:endParaRPr lang="en-US" altLang="en-US" sz="44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554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837" y="2045690"/>
            <a:ext cx="8534400" cy="1507067"/>
          </a:xfrm>
        </p:spPr>
        <p:txBody>
          <a:bodyPr>
            <a:normAutofit fontScale="90000"/>
          </a:bodyPr>
          <a:lstStyle/>
          <a:p>
            <a:r>
              <a:rPr lang="en-ZA" dirty="0"/>
              <a:t>We need: </a:t>
            </a:r>
            <a:br>
              <a:rPr lang="en-ZA" dirty="0"/>
            </a:br>
            <a:br>
              <a:rPr lang="en-ZA" dirty="0"/>
            </a:br>
            <a:br>
              <a:rPr lang="en-ZA" dirty="0"/>
            </a:br>
            <a:br>
              <a:rPr lang="en-ZA" dirty="0"/>
            </a:br>
            <a:r>
              <a:rPr lang="en-ZA" dirty="0"/>
              <a:t> -</a:t>
            </a:r>
            <a:r>
              <a:rPr lang="en-ZA" b="1" cap="none" dirty="0"/>
              <a:t>Appropriate solutions &amp; interventions </a:t>
            </a:r>
            <a:br>
              <a:rPr lang="en-ZA" b="1" cap="none" dirty="0"/>
            </a:br>
            <a:r>
              <a:rPr lang="en-ZA" b="1" cap="none" dirty="0"/>
              <a:t> -Focused and effective programmes, </a:t>
            </a:r>
            <a:br>
              <a:rPr lang="en-ZA" b="1" cap="none" dirty="0"/>
            </a:br>
            <a:r>
              <a:rPr lang="en-ZA" b="1" cap="none" dirty="0"/>
              <a:t> -Implementation and action</a:t>
            </a:r>
            <a:r>
              <a:rPr lang="en-ZA" dirty="0"/>
              <a:t>.</a:t>
            </a:r>
            <a:br>
              <a:rPr lang="en-ZA" dirty="0"/>
            </a:br>
            <a:r>
              <a:rPr lang="en-ZA" dirty="0"/>
              <a:t> - </a:t>
            </a:r>
            <a:r>
              <a:rPr lang="en-ZA" b="1" cap="none" dirty="0"/>
              <a:t>Sustainable management</a:t>
            </a:r>
            <a:br>
              <a:rPr lang="en-ZA" b="1" cap="none" dirty="0"/>
            </a:br>
            <a:br>
              <a:rPr lang="en-ZA" dirty="0"/>
            </a:br>
            <a:br>
              <a:rPr lang="en-ZA" dirty="0"/>
            </a:br>
            <a:r>
              <a:rPr lang="en-ZA" dirty="0"/>
              <a:t> </a:t>
            </a:r>
            <a:r>
              <a:rPr lang="en-ZA" b="1" dirty="0"/>
              <a:t>requires effort !</a:t>
            </a:r>
          </a:p>
        </p:txBody>
      </p:sp>
    </p:spTree>
    <p:extLst>
      <p:ext uri="{BB962C8B-B14F-4D97-AF65-F5344CB8AC3E}">
        <p14:creationId xmlns:p14="http://schemas.microsoft.com/office/powerpoint/2010/main" val="33212800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372" y="-154236"/>
            <a:ext cx="8534400" cy="1199389"/>
          </a:xfrm>
        </p:spPr>
        <p:txBody>
          <a:bodyPr/>
          <a:lstStyle/>
          <a:p>
            <a:pPr algn="ctr"/>
            <a:r>
              <a:rPr lang="en-ZA" b="1" cap="none" dirty="0"/>
              <a:t>Resource development protocol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8442" y="958467"/>
            <a:ext cx="8229600" cy="5530467"/>
          </a:xfrm>
        </p:spPr>
        <p:txBody>
          <a:bodyPr>
            <a:normAutofit lnSpcReduction="10000"/>
          </a:bodyPr>
          <a:lstStyle/>
          <a:p>
            <a:r>
              <a:rPr lang="en-ZA" sz="2400" b="1" dirty="0">
                <a:solidFill>
                  <a:srgbClr val="FFFF00"/>
                </a:solidFill>
              </a:rPr>
              <a:t>Water conservation and demand management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Maximize local resource utilization (stretch our water):</a:t>
            </a:r>
          </a:p>
          <a:p>
            <a:pPr lvl="1"/>
            <a:r>
              <a:rPr lang="en-ZA" sz="2400" b="1" dirty="0">
                <a:solidFill>
                  <a:srgbClr val="FFFF00"/>
                </a:solidFill>
              </a:rPr>
              <a:t>Use</a:t>
            </a:r>
          </a:p>
          <a:p>
            <a:pPr lvl="1"/>
            <a:r>
              <a:rPr lang="en-ZA" sz="2400" b="1" dirty="0">
                <a:solidFill>
                  <a:srgbClr val="FFFF00"/>
                </a:solidFill>
              </a:rPr>
              <a:t>Management</a:t>
            </a:r>
          </a:p>
          <a:p>
            <a:pPr lvl="1"/>
            <a:r>
              <a:rPr lang="en-ZA" sz="2400" b="1" dirty="0">
                <a:solidFill>
                  <a:srgbClr val="FFFF00"/>
                </a:solidFill>
              </a:rPr>
              <a:t>Groundwater utilization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Water Systems management and optimization (stretch)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Re-use; desalination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Resource protection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Bulk development (new)</a:t>
            </a:r>
          </a:p>
          <a:p>
            <a:r>
              <a:rPr lang="en-ZA" sz="2400" b="1" dirty="0">
                <a:solidFill>
                  <a:srgbClr val="FFFF00"/>
                </a:solidFill>
              </a:rPr>
              <a:t>Re-allocation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122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2667000" y="1857376"/>
            <a:ext cx="7215188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4800" b="1">
                <a:latin typeface="Arial" pitchFamily="34" charset="0"/>
              </a:rPr>
              <a:t>It is not just about having “sight”,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ZA" altLang="en-US" sz="4800" b="1">
                <a:latin typeface="Arial" pitchFamily="34" charset="0"/>
              </a:rPr>
              <a:t>It is about having “insight”!</a:t>
            </a:r>
          </a:p>
        </p:txBody>
      </p:sp>
    </p:spTree>
    <p:extLst>
      <p:ext uri="{BB962C8B-B14F-4D97-AF65-F5344CB8AC3E}">
        <p14:creationId xmlns:p14="http://schemas.microsoft.com/office/powerpoint/2010/main" val="27168660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5943BD-7280-4E00-AFAE-F3D99A461E74}"/>
              </a:ext>
            </a:extLst>
          </p:cNvPr>
          <p:cNvSpPr/>
          <p:nvPr/>
        </p:nvSpPr>
        <p:spPr>
          <a:xfrm>
            <a:off x="6810375" y="4786313"/>
            <a:ext cx="1460500" cy="135255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Ground water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D30A9C-2474-4D82-9F33-E31D8699B3AE}"/>
              </a:ext>
            </a:extLst>
          </p:cNvPr>
          <p:cNvSpPr/>
          <p:nvPr/>
        </p:nvSpPr>
        <p:spPr>
          <a:xfrm>
            <a:off x="4532313" y="1406525"/>
            <a:ext cx="3357562" cy="3060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FAE0720-07A9-422A-9E9F-EEF3650B623E}"/>
              </a:ext>
            </a:extLst>
          </p:cNvPr>
          <p:cNvSpPr/>
          <p:nvPr/>
        </p:nvSpPr>
        <p:spPr>
          <a:xfrm>
            <a:off x="4953001" y="1714501"/>
            <a:ext cx="2500313" cy="2428875"/>
          </a:xfrm>
          <a:prstGeom prst="ellipse">
            <a:avLst/>
          </a:prstGeom>
          <a:solidFill>
            <a:srgbClr val="FFFF66"/>
          </a:solidFill>
          <a:ln w="381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2EE9AF-DDE6-4906-B97C-A0EA977A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01" y="-252941"/>
            <a:ext cx="7025075" cy="1507067"/>
          </a:xfrm>
        </p:spPr>
        <p:txBody>
          <a:bodyPr/>
          <a:lstStyle/>
          <a:p>
            <a:pPr algn="ctr">
              <a:defRPr/>
            </a:pPr>
            <a:r>
              <a:rPr lang="en-ZA" b="1" cap="none" dirty="0"/>
              <a:t>Our options</a:t>
            </a:r>
          </a:p>
        </p:txBody>
      </p:sp>
      <p:sp>
        <p:nvSpPr>
          <p:cNvPr id="32774" name="Slide Number Placeholder 3">
            <a:extLst>
              <a:ext uri="{FF2B5EF4-FFF2-40B4-BE49-F238E27FC236}">
                <a16:creationId xmlns:a16="http://schemas.microsoft.com/office/drawing/2014/main" id="{C33AF5D2-EB1F-4741-B31B-B0D9AB7DB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7EDAF2-A233-404B-8568-09DBFD508FE9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80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173C767-6615-46E9-89AA-441D1CA0AECD}"/>
              </a:ext>
            </a:extLst>
          </p:cNvPr>
          <p:cNvSpPr/>
          <p:nvPr/>
        </p:nvSpPr>
        <p:spPr>
          <a:xfrm>
            <a:off x="5167314" y="1928813"/>
            <a:ext cx="2052637" cy="200025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3200" b="1" dirty="0">
                <a:solidFill>
                  <a:srgbClr val="FF0000"/>
                </a:solidFill>
              </a:rPr>
              <a:t>need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019177-3485-4514-8360-6D9A76BDBA68}"/>
              </a:ext>
            </a:extLst>
          </p:cNvPr>
          <p:cNvSpPr/>
          <p:nvPr/>
        </p:nvSpPr>
        <p:spPr>
          <a:xfrm>
            <a:off x="4452938" y="4786313"/>
            <a:ext cx="2286000" cy="120015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400" dirty="0"/>
              <a:t>Surface Water</a:t>
            </a:r>
          </a:p>
        </p:txBody>
      </p:sp>
      <p:sp>
        <p:nvSpPr>
          <p:cNvPr id="9" name="Up Arrow 8">
            <a:extLst>
              <a:ext uri="{FF2B5EF4-FFF2-40B4-BE49-F238E27FC236}">
                <a16:creationId xmlns:a16="http://schemas.microsoft.com/office/drawing/2014/main" id="{FCB3348A-D60C-4B3B-93FB-7A4ABBAE2052}"/>
              </a:ext>
            </a:extLst>
          </p:cNvPr>
          <p:cNvSpPr/>
          <p:nvPr/>
        </p:nvSpPr>
        <p:spPr>
          <a:xfrm rot="588174">
            <a:off x="5646739" y="3929063"/>
            <a:ext cx="484187" cy="9779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8D12AC-3001-47C5-9E2C-656A77A74FE4}"/>
              </a:ext>
            </a:extLst>
          </p:cNvPr>
          <p:cNvSpPr/>
          <p:nvPr/>
        </p:nvSpPr>
        <p:spPr>
          <a:xfrm>
            <a:off x="6953251" y="4941889"/>
            <a:ext cx="1204853" cy="10445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Ground water</a:t>
            </a: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97E10211-C45F-4DA6-B253-4AC433E9C0D1}"/>
              </a:ext>
            </a:extLst>
          </p:cNvPr>
          <p:cNvSpPr/>
          <p:nvPr/>
        </p:nvSpPr>
        <p:spPr>
          <a:xfrm rot="19887118">
            <a:off x="7015164" y="3810000"/>
            <a:ext cx="484187" cy="9779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10B911-B7E0-42F4-B8DE-AA43504ABEDE}"/>
              </a:ext>
            </a:extLst>
          </p:cNvPr>
          <p:cNvSpPr/>
          <p:nvPr/>
        </p:nvSpPr>
        <p:spPr>
          <a:xfrm>
            <a:off x="2238376" y="1406526"/>
            <a:ext cx="1878013" cy="10445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sea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3501D0-8520-4583-815F-73D457E1873D}"/>
              </a:ext>
            </a:extLst>
          </p:cNvPr>
          <p:cNvSpPr/>
          <p:nvPr/>
        </p:nvSpPr>
        <p:spPr>
          <a:xfrm>
            <a:off x="8467726" y="3357564"/>
            <a:ext cx="1685925" cy="1044575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Use/ re-allocation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00C2E2-660E-4595-9090-B559E294AC4E}"/>
              </a:ext>
            </a:extLst>
          </p:cNvPr>
          <p:cNvSpPr/>
          <p:nvPr/>
        </p:nvSpPr>
        <p:spPr>
          <a:xfrm>
            <a:off x="8140700" y="2190751"/>
            <a:ext cx="2133600" cy="104457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Governance /</a:t>
            </a:r>
          </a:p>
          <a:p>
            <a:pPr algn="ctr">
              <a:defRPr/>
            </a:pPr>
            <a:r>
              <a:rPr lang="en-ZA" sz="2000" dirty="0"/>
              <a:t>Regulation</a:t>
            </a:r>
          </a:p>
          <a:p>
            <a:pPr algn="ctr">
              <a:defRPr/>
            </a:pPr>
            <a:r>
              <a:rPr lang="en-ZA" sz="2000" dirty="0"/>
              <a:t>Un-authorized use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6492F6-570A-4F07-BFB0-CB53B26D3C1D}"/>
              </a:ext>
            </a:extLst>
          </p:cNvPr>
          <p:cNvSpPr/>
          <p:nvPr/>
        </p:nvSpPr>
        <p:spPr>
          <a:xfrm>
            <a:off x="7832726" y="1049339"/>
            <a:ext cx="1477963" cy="1044575"/>
          </a:xfrm>
          <a:prstGeom prst="rect">
            <a:avLst/>
          </a:prstGeom>
          <a:solidFill>
            <a:srgbClr val="FF33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Systems/</a:t>
            </a:r>
          </a:p>
          <a:p>
            <a:pPr algn="ctr">
              <a:defRPr/>
            </a:pPr>
            <a:r>
              <a:rPr lang="en-ZA" sz="2000" dirty="0"/>
              <a:t>risks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B582EF-275A-4B31-A228-DD2481C055EC}"/>
              </a:ext>
            </a:extLst>
          </p:cNvPr>
          <p:cNvSpPr/>
          <p:nvPr/>
        </p:nvSpPr>
        <p:spPr>
          <a:xfrm>
            <a:off x="2238375" y="4049714"/>
            <a:ext cx="1735138" cy="10445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-Water loss</a:t>
            </a:r>
          </a:p>
          <a:p>
            <a:pPr algn="ctr">
              <a:defRPr/>
            </a:pPr>
            <a:r>
              <a:rPr lang="en-ZA" sz="2000" dirty="0"/>
              <a:t>-Use efficiency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4424CE9-2349-43DA-B770-76E2D29E2686}"/>
              </a:ext>
            </a:extLst>
          </p:cNvPr>
          <p:cNvSpPr/>
          <p:nvPr/>
        </p:nvSpPr>
        <p:spPr>
          <a:xfrm>
            <a:off x="2738438" y="2663826"/>
            <a:ext cx="1020762" cy="83661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>
                <a:solidFill>
                  <a:schemeClr val="bg1"/>
                </a:solidFill>
              </a:rPr>
              <a:t>Re-use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03015F4-A221-4F83-845B-44833857A88C}"/>
              </a:ext>
            </a:extLst>
          </p:cNvPr>
          <p:cNvSpPr/>
          <p:nvPr/>
        </p:nvSpPr>
        <p:spPr>
          <a:xfrm>
            <a:off x="2238375" y="5354639"/>
            <a:ext cx="2071688" cy="784225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Surface Water</a:t>
            </a:r>
          </a:p>
          <a:p>
            <a:pPr algn="ctr">
              <a:defRPr/>
            </a:pPr>
            <a:r>
              <a:rPr lang="en-ZA" sz="2000" dirty="0"/>
              <a:t>transfers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B1A440CC-0563-4FAA-BFFB-B286A17B1CB6}"/>
              </a:ext>
            </a:extLst>
          </p:cNvPr>
          <p:cNvSpPr/>
          <p:nvPr/>
        </p:nvSpPr>
        <p:spPr>
          <a:xfrm rot="14145820">
            <a:off x="7357270" y="1224758"/>
            <a:ext cx="485775" cy="979487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2" name="Up Arrow 21">
            <a:extLst>
              <a:ext uri="{FF2B5EF4-FFF2-40B4-BE49-F238E27FC236}">
                <a16:creationId xmlns:a16="http://schemas.microsoft.com/office/drawing/2014/main" id="{83FACBAC-0F09-406E-9ABB-609E4B371AA2}"/>
              </a:ext>
            </a:extLst>
          </p:cNvPr>
          <p:cNvSpPr/>
          <p:nvPr/>
        </p:nvSpPr>
        <p:spPr>
          <a:xfrm rot="16200000">
            <a:off x="7539832" y="2243932"/>
            <a:ext cx="484187" cy="9779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572ACDC1-7EDB-4099-BFD0-402ED4FBD166}"/>
              </a:ext>
            </a:extLst>
          </p:cNvPr>
          <p:cNvSpPr/>
          <p:nvPr/>
        </p:nvSpPr>
        <p:spPr>
          <a:xfrm rot="6527718">
            <a:off x="4383882" y="1469232"/>
            <a:ext cx="484187" cy="9779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4" name="Up Arrow 23">
            <a:extLst>
              <a:ext uri="{FF2B5EF4-FFF2-40B4-BE49-F238E27FC236}">
                <a16:creationId xmlns:a16="http://schemas.microsoft.com/office/drawing/2014/main" id="{329BDE9D-9B1B-4A38-9396-C9F6AF6E5F91}"/>
              </a:ext>
            </a:extLst>
          </p:cNvPr>
          <p:cNvSpPr/>
          <p:nvPr/>
        </p:nvSpPr>
        <p:spPr>
          <a:xfrm rot="5400000">
            <a:off x="4067970" y="2485232"/>
            <a:ext cx="484187" cy="9779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5B89B89E-0DF4-498D-A625-6A7104F602BF}"/>
              </a:ext>
            </a:extLst>
          </p:cNvPr>
          <p:cNvSpPr/>
          <p:nvPr/>
        </p:nvSpPr>
        <p:spPr>
          <a:xfrm rot="3109129">
            <a:off x="4350545" y="3439320"/>
            <a:ext cx="485775" cy="979487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6" name="Up Arrow 25">
            <a:extLst>
              <a:ext uri="{FF2B5EF4-FFF2-40B4-BE49-F238E27FC236}">
                <a16:creationId xmlns:a16="http://schemas.microsoft.com/office/drawing/2014/main" id="{13C71189-D08A-4B36-8528-574E38282EFE}"/>
              </a:ext>
            </a:extLst>
          </p:cNvPr>
          <p:cNvSpPr/>
          <p:nvPr/>
        </p:nvSpPr>
        <p:spPr>
          <a:xfrm rot="17622001">
            <a:off x="7754145" y="3021807"/>
            <a:ext cx="484187" cy="977900"/>
          </a:xfrm>
          <a:prstGeom prst="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B1A6AAB8-5B80-4B86-A8DF-422E55D98B25}"/>
              </a:ext>
            </a:extLst>
          </p:cNvPr>
          <p:cNvSpPr/>
          <p:nvPr/>
        </p:nvSpPr>
        <p:spPr>
          <a:xfrm rot="20347327">
            <a:off x="6808789" y="4189413"/>
            <a:ext cx="484187" cy="9779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8" name="Up Arrow 27">
            <a:extLst>
              <a:ext uri="{FF2B5EF4-FFF2-40B4-BE49-F238E27FC236}">
                <a16:creationId xmlns:a16="http://schemas.microsoft.com/office/drawing/2014/main" id="{FFC6B412-2590-407A-A786-21F6A7B1F336}"/>
              </a:ext>
            </a:extLst>
          </p:cNvPr>
          <p:cNvSpPr/>
          <p:nvPr/>
        </p:nvSpPr>
        <p:spPr>
          <a:xfrm rot="1138688">
            <a:off x="5313364" y="3932239"/>
            <a:ext cx="484187" cy="979487"/>
          </a:xfrm>
          <a:prstGeom prst="upArrow">
            <a:avLst/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938147A-F5D3-4C4C-A537-5F0CEF39519D}"/>
              </a:ext>
            </a:extLst>
          </p:cNvPr>
          <p:cNvSpPr/>
          <p:nvPr/>
        </p:nvSpPr>
        <p:spPr>
          <a:xfrm>
            <a:off x="1952625" y="3786189"/>
            <a:ext cx="2286000" cy="150018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220FC5-03AB-4F83-A2A4-140F521800DD}"/>
              </a:ext>
            </a:extLst>
          </p:cNvPr>
          <p:cNvSpPr/>
          <p:nvPr/>
        </p:nvSpPr>
        <p:spPr>
          <a:xfrm>
            <a:off x="8588376" y="4764089"/>
            <a:ext cx="1865313" cy="122237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sz="2000" dirty="0"/>
              <a:t>Resource protection</a:t>
            </a:r>
          </a:p>
        </p:txBody>
      </p:sp>
      <p:sp>
        <p:nvSpPr>
          <p:cNvPr id="31" name="Up Arrow 30">
            <a:extLst>
              <a:ext uri="{FF2B5EF4-FFF2-40B4-BE49-F238E27FC236}">
                <a16:creationId xmlns:a16="http://schemas.microsoft.com/office/drawing/2014/main" id="{323CFD54-279F-44DB-99F5-65BA12FF7910}"/>
              </a:ext>
            </a:extLst>
          </p:cNvPr>
          <p:cNvSpPr/>
          <p:nvPr/>
        </p:nvSpPr>
        <p:spPr>
          <a:xfrm rot="18471834">
            <a:off x="7962901" y="3614738"/>
            <a:ext cx="484187" cy="1500188"/>
          </a:xfrm>
          <a:prstGeom prst="upArrow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1695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7" grpId="0" animBg="1"/>
      <p:bldP spid="6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28CE8-0E61-4BE7-BC44-4EAF1894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186" y="132556"/>
            <a:ext cx="8534400" cy="150706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ZA" dirty="0"/>
              <a:t> </a:t>
            </a:r>
            <a:r>
              <a:rPr lang="en-ZA" b="1" cap="none" dirty="0"/>
              <a:t>Extended water resource:</a:t>
            </a:r>
            <a:br>
              <a:rPr lang="en-ZA" b="1" cap="none" dirty="0"/>
            </a:br>
            <a:r>
              <a:rPr lang="en-ZA" b="1" cap="none" dirty="0"/>
              <a:t>&amp; implications </a:t>
            </a:r>
            <a:endParaRPr lang="en-ZA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2F2EA5-8CAE-4A78-8046-509442FB86D0}"/>
              </a:ext>
            </a:extLst>
          </p:cNvPr>
          <p:cNvSpPr/>
          <p:nvPr/>
        </p:nvSpPr>
        <p:spPr>
          <a:xfrm>
            <a:off x="1809751" y="1571625"/>
            <a:ext cx="1643063" cy="2286000"/>
          </a:xfrm>
          <a:prstGeom prst="rect">
            <a:avLst/>
          </a:prstGeom>
          <a:solidFill>
            <a:srgbClr val="3D23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Fresh Water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161583-459E-44A2-AC4F-8A46E0E4B190}"/>
              </a:ext>
            </a:extLst>
          </p:cNvPr>
          <p:cNvSpPr/>
          <p:nvPr/>
        </p:nvSpPr>
        <p:spPr>
          <a:xfrm>
            <a:off x="3524251" y="1571625"/>
            <a:ext cx="1643063" cy="2286000"/>
          </a:xfrm>
          <a:prstGeom prst="rect">
            <a:avLst/>
          </a:prstGeom>
          <a:solidFill>
            <a:srgbClr val="0066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Ground water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F7B295-E54A-45EB-B1B1-6738BA7282B4}"/>
              </a:ext>
            </a:extLst>
          </p:cNvPr>
          <p:cNvSpPr/>
          <p:nvPr/>
        </p:nvSpPr>
        <p:spPr>
          <a:xfrm>
            <a:off x="5238751" y="1571625"/>
            <a:ext cx="1643063" cy="2286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Re-use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72EDC-4F59-49F2-A3A2-D53472D75F0E}"/>
              </a:ext>
            </a:extLst>
          </p:cNvPr>
          <p:cNvSpPr/>
          <p:nvPr/>
        </p:nvSpPr>
        <p:spPr>
          <a:xfrm>
            <a:off x="6953251" y="1571625"/>
            <a:ext cx="1643063" cy="2286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Sea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86576-9C00-40CA-82E2-3C4B42CA9186}"/>
              </a:ext>
            </a:extLst>
          </p:cNvPr>
          <p:cNvSpPr/>
          <p:nvPr/>
        </p:nvSpPr>
        <p:spPr>
          <a:xfrm>
            <a:off x="8667751" y="1571625"/>
            <a:ext cx="1714498" cy="1143000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Import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BFFA08-8390-4196-96EA-0A25BEC10C3C}"/>
              </a:ext>
            </a:extLst>
          </p:cNvPr>
          <p:cNvSpPr/>
          <p:nvPr/>
        </p:nvSpPr>
        <p:spPr>
          <a:xfrm>
            <a:off x="1809751" y="3929063"/>
            <a:ext cx="3357563" cy="8572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Resource optimization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DF245C-9C6A-4502-AA6E-77C70E005BA3}"/>
              </a:ext>
            </a:extLst>
          </p:cNvPr>
          <p:cNvSpPr/>
          <p:nvPr/>
        </p:nvSpPr>
        <p:spPr>
          <a:xfrm>
            <a:off x="1809751" y="4857750"/>
            <a:ext cx="3357563" cy="8572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Water use efficiency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BD2F8B-C9A8-4AE4-93E8-D56F478F06B1}"/>
              </a:ext>
            </a:extLst>
          </p:cNvPr>
          <p:cNvSpPr/>
          <p:nvPr/>
        </p:nvSpPr>
        <p:spPr>
          <a:xfrm>
            <a:off x="1809751" y="5786438"/>
            <a:ext cx="3357563" cy="85725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Resource  protection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E01D24-0E39-485E-B093-AE8DE1BBE8ED}"/>
              </a:ext>
            </a:extLst>
          </p:cNvPr>
          <p:cNvSpPr/>
          <p:nvPr/>
        </p:nvSpPr>
        <p:spPr>
          <a:xfrm>
            <a:off x="8667751" y="2786063"/>
            <a:ext cx="1714498" cy="500062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direct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EE37F4-63A7-4194-B604-09AB24A9343C}"/>
              </a:ext>
            </a:extLst>
          </p:cNvPr>
          <p:cNvSpPr/>
          <p:nvPr/>
        </p:nvSpPr>
        <p:spPr>
          <a:xfrm>
            <a:off x="8667751" y="3357563"/>
            <a:ext cx="1747835" cy="500062"/>
          </a:xfrm>
          <a:prstGeom prst="rect">
            <a:avLst/>
          </a:prstGeom>
          <a:solidFill>
            <a:srgbClr val="CC00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virtual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012E68-45A5-4F05-A5C3-305B2FB0005D}"/>
              </a:ext>
            </a:extLst>
          </p:cNvPr>
          <p:cNvSpPr/>
          <p:nvPr/>
        </p:nvSpPr>
        <p:spPr>
          <a:xfrm>
            <a:off x="5238751" y="3929063"/>
            <a:ext cx="3357563" cy="8572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Systems management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4C5A9C-F981-4491-BE8D-C6A2B798D11B}"/>
              </a:ext>
            </a:extLst>
          </p:cNvPr>
          <p:cNvSpPr/>
          <p:nvPr/>
        </p:nvSpPr>
        <p:spPr>
          <a:xfrm>
            <a:off x="5238751" y="4857750"/>
            <a:ext cx="3357563" cy="85725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/>
              <a:t>Re-allocation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52CD79-1FBC-4D10-9F48-E14ECC65828A}"/>
              </a:ext>
            </a:extLst>
          </p:cNvPr>
          <p:cNvSpPr/>
          <p:nvPr/>
        </p:nvSpPr>
        <p:spPr>
          <a:xfrm>
            <a:off x="5238751" y="5786438"/>
            <a:ext cx="5176835" cy="8572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>
                <a:solidFill>
                  <a:schemeClr val="bg2">
                    <a:lumMod val="50000"/>
                  </a:schemeClr>
                </a:solidFill>
              </a:rPr>
              <a:t>Service levels/ allocation/ risks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4E1F38-9235-4358-99BD-6C5A371F7EC6}"/>
              </a:ext>
            </a:extLst>
          </p:cNvPr>
          <p:cNvSpPr/>
          <p:nvPr/>
        </p:nvSpPr>
        <p:spPr>
          <a:xfrm>
            <a:off x="8667751" y="3929064"/>
            <a:ext cx="1747835" cy="17859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ZA" dirty="0">
                <a:solidFill>
                  <a:schemeClr val="bg1"/>
                </a:solidFill>
              </a:rPr>
              <a:t>Extended value &amp; strategic management</a:t>
            </a:r>
          </a:p>
        </p:txBody>
      </p:sp>
    </p:spTree>
    <p:extLst>
      <p:ext uri="{BB962C8B-B14F-4D97-AF65-F5344CB8AC3E}">
        <p14:creationId xmlns:p14="http://schemas.microsoft.com/office/powerpoint/2010/main" val="1991639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1">
            <a:extLst>
              <a:ext uri="{FF2B5EF4-FFF2-40B4-BE49-F238E27FC236}">
                <a16:creationId xmlns:a16="http://schemas.microsoft.com/office/drawing/2014/main" id="{A712F17C-03B0-4019-A7C0-F99BC250D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ZA" altLang="en-US" b="1" cap="none" dirty="0">
                <a:effectLst/>
                <a:ea typeface="ＭＳ Ｐゴシック" panose="020B0600070205080204" pitchFamily="34" charset="-128"/>
              </a:rPr>
              <a:t>Era of new “smart” management</a:t>
            </a:r>
          </a:p>
        </p:txBody>
      </p:sp>
      <p:sp>
        <p:nvSpPr>
          <p:cNvPr id="36868" name="Content Placeholder 2">
            <a:extLst>
              <a:ext uri="{FF2B5EF4-FFF2-40B4-BE49-F238E27FC236}">
                <a16:creationId xmlns:a16="http://schemas.microsoft.com/office/drawing/2014/main" id="{844D64EA-E830-4920-9DE5-89E158BCB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3512" y="1387474"/>
            <a:ext cx="8929688" cy="4525963"/>
          </a:xfrm>
        </p:spPr>
        <p:txBody>
          <a:bodyPr>
            <a:noAutofit/>
          </a:bodyPr>
          <a:lstStyle/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Re-positioning strategic role of water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Application of sound business principles</a:t>
            </a:r>
          </a:p>
          <a:p>
            <a:r>
              <a:rPr lang="en-ZA" alt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ea typeface="ＭＳ Ｐゴシック" panose="020B0600070205080204" pitchFamily="34" charset="-128"/>
              </a:rPr>
              <a:t>New and innovative solutions</a:t>
            </a:r>
          </a:p>
          <a:p>
            <a:r>
              <a:rPr lang="en-ZA" altLang="en-US" sz="2400" b="1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ea typeface="ＭＳ Ｐゴシック" panose="020B0600070205080204" pitchFamily="34" charset="-128"/>
              </a:rPr>
              <a:t>Implement integrated sector based water management model/Sector partnerships and involvement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Improved water governance, regulation and water sector leadership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New concepts: “water footprint”; “source to tap to source”; multipurpose development</a:t>
            </a:r>
          </a:p>
          <a:p>
            <a:r>
              <a:rPr lang="en-ZA" altLang="en-US" sz="2400" b="1" dirty="0">
                <a:solidFill>
                  <a:srgbClr val="FFFF00"/>
                </a:solidFill>
                <a:effectLst/>
                <a:ea typeface="ＭＳ Ｐゴシック" panose="020B0600070205080204" pitchFamily="34" charset="-128"/>
              </a:rPr>
              <a:t>Complex but practical management tools and decision making</a:t>
            </a:r>
          </a:p>
        </p:txBody>
      </p:sp>
      <p:sp>
        <p:nvSpPr>
          <p:cNvPr id="36869" name="Slide Number Placeholder 3">
            <a:extLst>
              <a:ext uri="{FF2B5EF4-FFF2-40B4-BE49-F238E27FC236}">
                <a16:creationId xmlns:a16="http://schemas.microsoft.com/office/drawing/2014/main" id="{9ACBF610-1A6D-42B8-92B9-0B83C8671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808C88-549B-412E-894E-0E0F1A58C8A0}" type="slidenum">
              <a:rPr lang="en-US" altLang="en-US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82</a:t>
            </a:fld>
            <a:endParaRPr lang="en-US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A0A277-9AAA-4BE9-BD5C-F1043E098836}"/>
              </a:ext>
            </a:extLst>
          </p:cNvPr>
          <p:cNvSpPr/>
          <p:nvPr/>
        </p:nvSpPr>
        <p:spPr>
          <a:xfrm>
            <a:off x="1015226" y="1750980"/>
            <a:ext cx="9169637" cy="23346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41763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ZA" sz="4800" b="1" cap="none" dirty="0"/>
              <a:t>7. And you? </a:t>
            </a:r>
            <a:br>
              <a:rPr lang="en-ZA" sz="4800" b="1" cap="none" dirty="0"/>
            </a:br>
            <a:r>
              <a:rPr lang="en-ZA" sz="4800" b="1" cap="none" dirty="0"/>
              <a:t>What role are you playing? </a:t>
            </a:r>
          </a:p>
        </p:txBody>
      </p:sp>
    </p:spTree>
    <p:extLst>
      <p:ext uri="{BB962C8B-B14F-4D97-AF65-F5344CB8AC3E}">
        <p14:creationId xmlns:p14="http://schemas.microsoft.com/office/powerpoint/2010/main" val="3137632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0" y="260351"/>
            <a:ext cx="6732588" cy="10080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/>
              <a:t>Water Supply-Chain: </a:t>
            </a:r>
            <a:br>
              <a:rPr lang="en-US" sz="3600" b="1" dirty="0"/>
            </a:br>
            <a:r>
              <a:rPr lang="en-US" sz="3600" b="1" dirty="0"/>
              <a:t>“Source-to-Tap-to-Source”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ED8AB82-795D-4C54-81E6-BAA5BEA5B96F}" type="slidenum">
              <a:rPr lang="en-GB" sz="1800"/>
              <a:pPr eaLnBrk="1" hangingPunct="1">
                <a:defRPr/>
              </a:pPr>
              <a:t>84</a:t>
            </a:fld>
            <a:endParaRPr lang="en-GB" sz="1800"/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9" y="1268414"/>
            <a:ext cx="830897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3352800"/>
            <a:ext cx="5334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2600" y="2667000"/>
            <a:ext cx="5334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3000" y="2895600"/>
            <a:ext cx="5334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9753600" y="4419600"/>
            <a:ext cx="5334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58000" y="6019800"/>
            <a:ext cx="533400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/>
              <a:t>5</a:t>
            </a: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1631950" y="3933826"/>
            <a:ext cx="4319588" cy="2924175"/>
            <a:chOff x="107503" y="3933056"/>
            <a:chExt cx="4320481" cy="2924944"/>
          </a:xfrm>
        </p:grpSpPr>
        <p:sp>
          <p:nvSpPr>
            <p:cNvPr id="11" name="Oval 10"/>
            <p:cNvSpPr/>
            <p:nvPr/>
          </p:nvSpPr>
          <p:spPr>
            <a:xfrm>
              <a:off x="828377" y="3933056"/>
              <a:ext cx="1727557" cy="1511697"/>
            </a:xfrm>
            <a:prstGeom prst="ellipse">
              <a:avLst/>
            </a:prstGeom>
            <a:solidFill>
              <a:srgbClr val="33CCCC">
                <a:alpha val="14902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700427" y="5346303"/>
              <a:ext cx="1727557" cy="1511697"/>
            </a:xfrm>
            <a:prstGeom prst="ellipse">
              <a:avLst/>
            </a:prstGeom>
            <a:solidFill>
              <a:srgbClr val="33CCCC">
                <a:alpha val="14902"/>
              </a:srgbClr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81" name="TextBox 13"/>
            <p:cNvSpPr txBox="1">
              <a:spLocks noChangeArrowheads="1"/>
            </p:cNvSpPr>
            <p:nvPr/>
          </p:nvSpPr>
          <p:spPr bwMode="auto">
            <a:xfrm>
              <a:off x="107503" y="6093296"/>
              <a:ext cx="2070483" cy="646331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1800" b="1">
                  <a:solidFill>
                    <a:schemeClr val="bg1"/>
                  </a:solidFill>
                </a:rPr>
                <a:t>W</a:t>
              </a:r>
              <a:r>
                <a:rPr lang="en-US" altLang="en-US" sz="1800">
                  <a:solidFill>
                    <a:schemeClr val="bg1"/>
                  </a:solidFill>
                </a:rPr>
                <a:t>ater resource management</a:t>
              </a:r>
            </a:p>
          </p:txBody>
        </p:sp>
        <p:cxnSp>
          <p:nvCxnSpPr>
            <p:cNvPr id="16" name="Straight Arrow Connector 15"/>
            <p:cNvCxnSpPr>
              <a:stCxn id="15381" idx="0"/>
            </p:cNvCxnSpPr>
            <p:nvPr/>
          </p:nvCxnSpPr>
          <p:spPr>
            <a:xfrm flipV="1">
              <a:off x="1142767" y="5373298"/>
              <a:ext cx="195303" cy="719326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5381" idx="3"/>
            </p:cNvCxnSpPr>
            <p:nvPr/>
          </p:nvCxnSpPr>
          <p:spPr>
            <a:xfrm flipV="1">
              <a:off x="2178031" y="6308581"/>
              <a:ext cx="528747" cy="10797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4617829" y="649009"/>
            <a:ext cx="5900947" cy="5856149"/>
            <a:chOff x="4860032" y="597329"/>
            <a:chExt cx="4160184" cy="5856007"/>
          </a:xfrm>
        </p:grpSpPr>
        <p:sp>
          <p:nvSpPr>
            <p:cNvPr id="13" name="Oval 12"/>
            <p:cNvSpPr/>
            <p:nvPr/>
          </p:nvSpPr>
          <p:spPr>
            <a:xfrm>
              <a:off x="4860032" y="2348160"/>
              <a:ext cx="4032448" cy="4105176"/>
            </a:xfrm>
            <a:prstGeom prst="ellipse">
              <a:avLst/>
            </a:prstGeom>
            <a:solidFill>
              <a:srgbClr val="FF99FF">
                <a:alpha val="12157"/>
              </a:srgbClr>
            </a:solidFill>
            <a:ln w="3810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377" name="TextBox 20"/>
            <p:cNvSpPr txBox="1">
              <a:spLocks noChangeArrowheads="1"/>
            </p:cNvSpPr>
            <p:nvPr/>
          </p:nvSpPr>
          <p:spPr bwMode="auto">
            <a:xfrm>
              <a:off x="7508374" y="597329"/>
              <a:ext cx="1511842" cy="707869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000" b="1" dirty="0"/>
                <a:t>Municipal management </a:t>
              </a:r>
              <a:endParaRPr lang="en-US" altLang="en-US" sz="2000" dirty="0"/>
            </a:p>
          </p:txBody>
        </p: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H="1">
              <a:off x="7900532" y="1305198"/>
              <a:ext cx="740130" cy="1403078"/>
            </a:xfrm>
            <a:prstGeom prst="straightConnector1">
              <a:avLst/>
            </a:prstGeom>
            <a:ln w="5715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2495550" y="2205039"/>
            <a:ext cx="3733800" cy="3722687"/>
            <a:chOff x="971600" y="2204864"/>
            <a:chExt cx="3733725" cy="3723514"/>
          </a:xfrm>
        </p:grpSpPr>
        <p:sp>
          <p:nvSpPr>
            <p:cNvPr id="15373" name="TextBox 26"/>
            <p:cNvSpPr txBox="1">
              <a:spLocks noChangeArrowheads="1"/>
            </p:cNvSpPr>
            <p:nvPr/>
          </p:nvSpPr>
          <p:spPr bwMode="auto">
            <a:xfrm>
              <a:off x="971600" y="2204864"/>
              <a:ext cx="2952328" cy="1015663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en-US" sz="2000" b="1" dirty="0">
                  <a:solidFill>
                    <a:schemeClr val="bg1"/>
                  </a:solidFill>
                </a:rPr>
                <a:t>B</a:t>
              </a:r>
              <a:r>
                <a:rPr lang="en-US" altLang="en-US" sz="2000" dirty="0">
                  <a:solidFill>
                    <a:schemeClr val="bg1"/>
                  </a:solidFill>
                </a:rPr>
                <a:t>ulk</a:t>
              </a:r>
              <a:r>
                <a:rPr lang="en-US" altLang="en-US" sz="2000" b="1" dirty="0">
                  <a:solidFill>
                    <a:schemeClr val="bg1"/>
                  </a:solidFill>
                </a:rPr>
                <a:t> </a:t>
              </a:r>
              <a:r>
                <a:rPr lang="en-US" altLang="en-US" sz="2000" dirty="0">
                  <a:solidFill>
                    <a:schemeClr val="bg1"/>
                  </a:solidFill>
                </a:rPr>
                <a:t>water  supply (water services management role 2)</a:t>
              </a:r>
            </a:p>
          </p:txBody>
        </p:sp>
        <p:cxnSp>
          <p:nvCxnSpPr>
            <p:cNvPr id="28" name="Straight Arrow Connector 27"/>
            <p:cNvCxnSpPr>
              <a:stCxn id="15373" idx="2"/>
            </p:cNvCxnSpPr>
            <p:nvPr/>
          </p:nvCxnSpPr>
          <p:spPr>
            <a:xfrm>
              <a:off x="2447945" y="3221090"/>
              <a:ext cx="971530" cy="56845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 rot="19211235">
              <a:off x="2836876" y="3194096"/>
              <a:ext cx="1868449" cy="2734282"/>
            </a:xfrm>
            <a:prstGeom prst="ellipse">
              <a:avLst/>
            </a:prstGeom>
            <a:solidFill>
              <a:srgbClr val="00CC00">
                <a:alpha val="14118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B38180AF-0F87-4808-851D-0561B0E71724}"/>
              </a:ext>
            </a:extLst>
          </p:cNvPr>
          <p:cNvSpPr/>
          <p:nvPr/>
        </p:nvSpPr>
        <p:spPr>
          <a:xfrm>
            <a:off x="7943055" y="3112850"/>
            <a:ext cx="2618583" cy="247673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E8965018-9F5C-473A-B2D2-E6C3E7075DAF}"/>
              </a:ext>
            </a:extLst>
          </p:cNvPr>
          <p:cNvSpPr/>
          <p:nvPr/>
        </p:nvSpPr>
        <p:spPr>
          <a:xfrm rot="1340372">
            <a:off x="9665527" y="2267162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19C27E-1F33-4283-87CA-71B2D96D224C}"/>
              </a:ext>
            </a:extLst>
          </p:cNvPr>
          <p:cNvSpPr/>
          <p:nvPr/>
        </p:nvSpPr>
        <p:spPr>
          <a:xfrm>
            <a:off x="10047286" y="1583371"/>
            <a:ext cx="1828897" cy="70788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b="1" dirty="0">
                <a:solidFill>
                  <a:schemeClr val="tx1"/>
                </a:solidFill>
              </a:rPr>
              <a:t>On site </a:t>
            </a:r>
            <a:r>
              <a:rPr lang="en-ZA" b="1" dirty="0" err="1">
                <a:solidFill>
                  <a:schemeClr val="tx1"/>
                </a:solidFill>
              </a:rPr>
              <a:t>managment</a:t>
            </a:r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1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5FD7-EAF3-4D91-BF82-E186D948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ZA" b="1" cap="none" dirty="0"/>
              <a:t>Intervention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81B0-744E-4552-ABB5-906B22A6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ZA" sz="3200" dirty="0">
                <a:solidFill>
                  <a:schemeClr val="tx1"/>
                </a:solidFill>
              </a:rPr>
              <a:t>Water security: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Water losses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Effective use (technical, control systems, metering)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Re-use (health risks)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Storage (health risks)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3200" dirty="0">
                <a:solidFill>
                  <a:schemeClr val="tx1"/>
                </a:solidFill>
              </a:rPr>
              <a:t>Sanitation (safety, water use) </a:t>
            </a:r>
            <a:r>
              <a:rPr lang="en-ZA" sz="3200" i="1" dirty="0">
                <a:solidFill>
                  <a:schemeClr val="tx1"/>
                </a:solidFill>
              </a:rPr>
              <a:t>(cost concern and bulk system impact)</a:t>
            </a:r>
          </a:p>
        </p:txBody>
      </p:sp>
    </p:spTree>
    <p:extLst>
      <p:ext uri="{BB962C8B-B14F-4D97-AF65-F5344CB8AC3E}">
        <p14:creationId xmlns:p14="http://schemas.microsoft.com/office/powerpoint/2010/main" val="9432745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5FD7-EAF3-4D91-BF82-E186D948F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4094"/>
            <a:ext cx="10972800" cy="1143000"/>
          </a:xfrm>
        </p:spPr>
        <p:txBody>
          <a:bodyPr/>
          <a:lstStyle/>
          <a:p>
            <a:pPr algn="ctr"/>
            <a:r>
              <a:rPr lang="en-ZA" b="1" cap="none" dirty="0"/>
              <a:t>Intervention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81B0-744E-4552-ABB5-906B22A63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ZA" sz="3200" dirty="0">
                <a:solidFill>
                  <a:schemeClr val="tx1"/>
                </a:solidFill>
              </a:rPr>
              <a:t>Water pollution management 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Technology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Protection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ZA" sz="3000" dirty="0">
                <a:solidFill>
                  <a:schemeClr val="tx1"/>
                </a:solidFill>
              </a:rPr>
              <a:t>Waste management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3200" dirty="0">
                <a:solidFill>
                  <a:schemeClr val="tx1"/>
                </a:solidFill>
              </a:rPr>
              <a:t>Storm water management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ZA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81291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35FD7-EAF3-4D91-BF82-E186D948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ZA" b="1" cap="none" dirty="0"/>
              <a:t>Challenges and concerns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F81B0-744E-4552-ABB5-906B22A63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5072973"/>
          </a:xfrm>
        </p:spPr>
        <p:txBody>
          <a:bodyPr>
            <a:normAutofit fontScale="92500" lnSpcReduction="10000"/>
          </a:bodyPr>
          <a:lstStyle/>
          <a:p>
            <a:r>
              <a:rPr lang="en-ZA" sz="2400" dirty="0">
                <a:solidFill>
                  <a:schemeClr val="tx1"/>
                </a:solidFill>
              </a:rPr>
              <a:t>Financial implications: cost and financing</a:t>
            </a:r>
          </a:p>
          <a:p>
            <a:r>
              <a:rPr lang="en-ZA" sz="2400" dirty="0">
                <a:solidFill>
                  <a:schemeClr val="tx1"/>
                </a:solidFill>
              </a:rPr>
              <a:t>Cost of water</a:t>
            </a:r>
          </a:p>
          <a:p>
            <a:r>
              <a:rPr lang="en-ZA" sz="2400" dirty="0">
                <a:solidFill>
                  <a:schemeClr val="tx1"/>
                </a:solidFill>
              </a:rPr>
              <a:t>Existing versus new intervention</a:t>
            </a:r>
          </a:p>
          <a:p>
            <a:r>
              <a:rPr lang="en-ZA" sz="2400" dirty="0">
                <a:solidFill>
                  <a:schemeClr val="tx1"/>
                </a:solidFill>
              </a:rPr>
              <a:t>Return flow impact</a:t>
            </a:r>
          </a:p>
          <a:p>
            <a:r>
              <a:rPr lang="en-ZA" sz="2400" dirty="0">
                <a:solidFill>
                  <a:schemeClr val="tx1"/>
                </a:solidFill>
              </a:rPr>
              <a:t>Heath risks (raw water and reuse)</a:t>
            </a:r>
          </a:p>
          <a:p>
            <a:r>
              <a:rPr lang="en-ZA" sz="2400" dirty="0">
                <a:solidFill>
                  <a:schemeClr val="tx1"/>
                </a:solidFill>
              </a:rPr>
              <a:t>Bulk systems impact: functionality</a:t>
            </a:r>
          </a:p>
          <a:p>
            <a:r>
              <a:rPr lang="en-ZA" sz="2400" dirty="0">
                <a:solidFill>
                  <a:schemeClr val="tx1"/>
                </a:solidFill>
              </a:rPr>
              <a:t>Technology standards and oversigh</a:t>
            </a:r>
            <a:r>
              <a:rPr lang="en-ZA" dirty="0"/>
              <a:t>t </a:t>
            </a:r>
          </a:p>
          <a:p>
            <a:r>
              <a:rPr lang="en-ZA" dirty="0">
                <a:solidFill>
                  <a:schemeClr val="tx1"/>
                </a:solidFill>
              </a:rPr>
              <a:t>Control  </a:t>
            </a:r>
            <a:r>
              <a:rPr lang="en-ZA" dirty="0"/>
              <a:t> </a:t>
            </a:r>
          </a:p>
          <a:p>
            <a:r>
              <a:rPr lang="en-ZA" dirty="0">
                <a:solidFill>
                  <a:schemeClr val="tx1"/>
                </a:solidFill>
              </a:rPr>
              <a:t>Ineffective ideas </a:t>
            </a:r>
          </a:p>
          <a:p>
            <a:r>
              <a:rPr lang="en-ZA" dirty="0">
                <a:solidFill>
                  <a:schemeClr val="tx1"/>
                </a:solidFill>
              </a:rPr>
              <a:t>Sustainability and viability </a:t>
            </a:r>
          </a:p>
          <a:p>
            <a:r>
              <a:rPr lang="en-ZA" sz="2800" i="1" dirty="0">
                <a:solidFill>
                  <a:srgbClr val="FFFF00"/>
                </a:solidFill>
              </a:rPr>
              <a:t>Governance support &amp; enablement </a:t>
            </a:r>
          </a:p>
          <a:p>
            <a:endParaRPr lang="en-ZA" dirty="0"/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27418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4"/>
          <p:cNvSpPr>
            <a:spLocks noGrp="1"/>
          </p:cNvSpPr>
          <p:nvPr>
            <p:ph type="title"/>
          </p:nvPr>
        </p:nvSpPr>
        <p:spPr bwMode="auto">
          <a:xfrm>
            <a:off x="2186049" y="1506640"/>
            <a:ext cx="80010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b="1" i="1" cap="none" dirty="0">
                <a:ea typeface="ＭＳ Ｐゴシック" pitchFamily="34" charset="-128"/>
              </a:rPr>
              <a:t>“The difference between a successful person and others is not a lack of strength, </a:t>
            </a:r>
            <a:br>
              <a:rPr lang="en-US" b="1" i="1" cap="none" dirty="0">
                <a:ea typeface="ＭＳ Ｐゴシック" pitchFamily="34" charset="-128"/>
              </a:rPr>
            </a:br>
            <a:r>
              <a:rPr lang="en-US" b="1" i="1" cap="none" dirty="0">
                <a:ea typeface="ＭＳ Ｐゴシック" pitchFamily="34" charset="-128"/>
              </a:rPr>
              <a:t>not a lack of knowledge, </a:t>
            </a:r>
            <a:br>
              <a:rPr lang="en-US" b="1" i="1" cap="none" dirty="0">
                <a:ea typeface="ＭＳ Ｐゴシック" pitchFamily="34" charset="-128"/>
              </a:rPr>
            </a:br>
            <a:r>
              <a:rPr lang="en-US" b="1" i="1" cap="none" dirty="0">
                <a:ea typeface="ＭＳ Ｐゴシック" pitchFamily="34" charset="-128"/>
              </a:rPr>
              <a:t>but rather in a lack of will”</a:t>
            </a:r>
            <a:br>
              <a:rPr lang="en-US" b="1" i="1" cap="none" dirty="0">
                <a:ea typeface="ＭＳ Ｐゴシック" pitchFamily="34" charset="-128"/>
              </a:rPr>
            </a:br>
            <a:br>
              <a:rPr lang="en-US" b="1" i="1" cap="none" dirty="0">
                <a:ea typeface="ＭＳ Ｐゴシック" pitchFamily="34" charset="-128"/>
              </a:rPr>
            </a:br>
            <a:br>
              <a:rPr lang="en-US" b="1" i="1" cap="none" dirty="0">
                <a:ea typeface="ＭＳ Ｐゴシック" pitchFamily="34" charset="-128"/>
              </a:rPr>
            </a:br>
            <a:r>
              <a:rPr lang="en-US" b="1" i="1" cap="none" dirty="0">
                <a:ea typeface="ＭＳ Ｐゴシック" pitchFamily="34" charset="-128"/>
              </a:rPr>
              <a:t> </a:t>
            </a:r>
            <a:r>
              <a:rPr lang="en-US" sz="3200" i="1" cap="none" dirty="0">
                <a:ea typeface="ＭＳ Ｐゴシック" pitchFamily="34" charset="-128"/>
              </a:rPr>
              <a:t>Vincent T. Lombardi</a:t>
            </a:r>
            <a:br>
              <a:rPr lang="en-ZA" cap="none" dirty="0">
                <a:ea typeface="ＭＳ Ｐゴシック" pitchFamily="34" charset="-128"/>
              </a:rPr>
            </a:br>
            <a:endParaRPr lang="en-ZA" cap="none" dirty="0">
              <a:ea typeface="ＭＳ Ｐゴシック" pitchFamily="34" charset="-128"/>
            </a:endParaRP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19DF63-0A4D-41ED-8B0D-489D524CABEA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221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D2F05402-44A2-4F14-982F-658C96E6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409" y="444446"/>
            <a:ext cx="7517181" cy="7080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B8903-CEAB-4170-B195-77A3841AD22E}"/>
              </a:ext>
            </a:extLst>
          </p:cNvPr>
          <p:cNvSpPr txBox="1"/>
          <p:nvPr/>
        </p:nvSpPr>
        <p:spPr>
          <a:xfrm>
            <a:off x="3820553" y="364896"/>
            <a:ext cx="455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48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55940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122" name="Rectangle 2">
            <a:extLst>
              <a:ext uri="{FF2B5EF4-FFF2-40B4-BE49-F238E27FC236}">
                <a16:creationId xmlns:a16="http://schemas.microsoft.com/office/drawing/2014/main" id="{7D97ABC0-488E-4327-9A84-8BDB3E9BEF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0879" y="592665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n-US" altLang="en-US" sz="5400" b="1" cap="none" dirty="0"/>
              <a:t>1. The ultimate goal !</a:t>
            </a:r>
          </a:p>
        </p:txBody>
      </p:sp>
      <p:sp>
        <p:nvSpPr>
          <p:cNvPr id="1797123" name="Rectangle 3">
            <a:extLst>
              <a:ext uri="{FF2B5EF4-FFF2-40B4-BE49-F238E27FC236}">
                <a16:creationId xmlns:a16="http://schemas.microsoft.com/office/drawing/2014/main" id="{9BCF8E02-D150-455B-A5EA-19426D19B9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5850" y="2150535"/>
            <a:ext cx="8284457" cy="411480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‘The care of human life and happiness and not their destruction</a:t>
            </a:r>
          </a:p>
          <a:p>
            <a:pPr algn="ctr"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 is the first and only legitimate object of every good Government.’</a:t>
            </a:r>
          </a:p>
          <a:p>
            <a:pPr lvl="1" algn="ctr"/>
            <a:endParaRPr lang="en-US" altLang="en-US" sz="3200" b="1" dirty="0">
              <a:solidFill>
                <a:srgbClr val="FFFF00"/>
              </a:solidFill>
            </a:endParaRPr>
          </a:p>
          <a:p>
            <a:pPr lvl="1" algn="ctr"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Thomas Jefferson</a:t>
            </a:r>
          </a:p>
        </p:txBody>
      </p:sp>
    </p:spTree>
    <p:extLst>
      <p:ext uri="{BB962C8B-B14F-4D97-AF65-F5344CB8AC3E}">
        <p14:creationId xmlns:p14="http://schemas.microsoft.com/office/powerpoint/2010/main" val="96954178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88CAEA5109A8478A5F4AFD8FAB5222" ma:contentTypeVersion="11" ma:contentTypeDescription="Create a new document." ma:contentTypeScope="" ma:versionID="a4fc293570d8c46a6396a9901fcaba07">
  <xsd:schema xmlns:xsd="http://www.w3.org/2001/XMLSchema" xmlns:xs="http://www.w3.org/2001/XMLSchema" xmlns:p="http://schemas.microsoft.com/office/2006/metadata/properties" xmlns:ns1="http://schemas.microsoft.com/sharepoint/v3" xmlns:ns2="04f8aa70-7e56-4b6c-876e-82692cd4222e" xmlns:ns3="c88c95d7-c677-4fb8-ae3a-09b92888576a" targetNamespace="http://schemas.microsoft.com/office/2006/metadata/properties" ma:root="true" ma:fieldsID="849088bd431fe1cb27c964334881edf4" ns1:_="" ns2:_="" ns3:_="">
    <xsd:import namespace="http://schemas.microsoft.com/sharepoint/v3"/>
    <xsd:import namespace="04f8aa70-7e56-4b6c-876e-82692cd4222e"/>
    <xsd:import namespace="c88c95d7-c677-4fb8-ae3a-09b92888576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3:Category" minOccurs="0"/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2:Business_x0020_Unit" minOccurs="0"/>
                <xsd:element ref="ns3:Tag" minOccurs="0"/>
                <xsd:element ref="ns3:Year" minOccurs="0"/>
                <xsd:element ref="ns3:Quarter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8aa70-7e56-4b6c-876e-82692cd422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2" nillable="true" ma:displayName="Taxonomy Catch All Column" ma:hidden="true" ma:list="{c75ffc17-69a3-404d-9a64-3854396bdc4f}" ma:internalName="TaxCatchAll" ma:showField="CatchAllData" ma:web="04f8aa70-7e56-4b6c-876e-82692cd422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Business_x0020_Unit" ma:index="16" nillable="true" ma:displayName="Business Unit" ma:format="Dropdown" ma:internalName="Business_x0020_Unit">
      <xsd:simpleType>
        <xsd:restriction base="dms:Choice">
          <xsd:enumeration value="Automotive"/>
          <xsd:enumeration value="Food and Associated Industries"/>
          <xsd:enumeration value="Legal Metrology"/>
          <xsd:enumeration value="Legal"/>
          <xsd:enumeration value="Human Resoure"/>
          <xsd:enumeration value="CMM"/>
          <xsd:enumeration value="Electrotech"/>
          <xsd:enumeration value="Internal Audit"/>
          <xsd:enumeration value="NBR"/>
          <xsd:enumeration value="RRD"/>
        </xsd:restriction>
      </xsd:simple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8c95d7-c677-4fb8-ae3a-09b92888576a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internalName="Category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Motorcycle"/>
                    <xsd:enumeration value="Load Bodies"/>
                    <xsd:enumeration value="Tractors"/>
                    <xsd:enumeration value="O3/O4 Vehicle Homologation"/>
                    <xsd:enumeration value="O1/O2 Vehicle Homologation"/>
                    <xsd:enumeration value="N2/N3 vehicle Homologation"/>
                    <xsd:enumeration value="N1 Vehicle Homologation"/>
                    <xsd:enumeration value="M2/M3 Vehicle Homologation"/>
                    <xsd:enumeration value="M1 Vehicle Homologation"/>
                    <xsd:enumeration value="General"/>
                    <xsd:enumeration value="Approval Requirements"/>
                  </xsd:restriction>
                </xsd:simpleType>
              </xsd:element>
            </xsd:sequence>
          </xsd:extension>
        </xsd:complexContent>
      </xsd:complexType>
    </xsd:element>
    <xsd:element name="Tag" ma:index="17" nillable="true" ma:displayName="Tag" ma:default="Form" ma:format="Dropdown" ma:internalName="Tag">
      <xsd:simpleType>
        <xsd:restriction base="dms:Choice">
          <xsd:enumeration value="Form"/>
          <xsd:enumeration value="General"/>
        </xsd:restriction>
      </xsd:simpleType>
    </xsd:element>
    <xsd:element name="Year" ma:index="18" nillable="true" ma:displayName="Year" ma:internalName="Year" ma:percentage="FALSE">
      <xsd:simpleType>
        <xsd:restriction base="dms:Number"/>
      </xsd:simpleType>
    </xsd:element>
    <xsd:element name="Quarter" ma:index="19" nillable="true" ma:displayName="Quarter" ma:internalName="Quarter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Category xmlns="c88c95d7-c677-4fb8-ae3a-09b92888576a"/>
    <TaxCatchAll xmlns="04f8aa70-7e56-4b6c-876e-82692cd4222e"/>
    <_dlc_DocId xmlns="04f8aa70-7e56-4b6c-876e-82692cd4222e">NRCS-1797567310-203</_dlc_DocId>
    <_dlc_DocIdUrl xmlns="04f8aa70-7e56-4b6c-876e-82692cd4222e">
      <Url>http://prod.nrcs.local/_layouts/15/DocIdRedir.aspx?ID=NRCS-1797567310-203</Url>
      <Description>NRCS-1797567310-203</Description>
    </_dlc_DocIdUrl>
    <Tag xmlns="c88c95d7-c677-4fb8-ae3a-09b92888576a">Form</Tag>
    <Business_x0020_Unit xmlns="04f8aa70-7e56-4b6c-876e-82692cd4222e" xsi:nil="true"/>
    <Year xmlns="c88c95d7-c677-4fb8-ae3a-09b92888576a" xsi:nil="true"/>
    <Quarter xmlns="c88c95d7-c677-4fb8-ae3a-09b92888576a" xsi:nil="true"/>
  </documentManagement>
</p:properties>
</file>

<file path=customXml/itemProps1.xml><?xml version="1.0" encoding="utf-8"?>
<ds:datastoreItem xmlns:ds="http://schemas.openxmlformats.org/officeDocument/2006/customXml" ds:itemID="{8A963B85-BA48-4826-BDF5-ABF05D75DF84}"/>
</file>

<file path=customXml/itemProps2.xml><?xml version="1.0" encoding="utf-8"?>
<ds:datastoreItem xmlns:ds="http://schemas.openxmlformats.org/officeDocument/2006/customXml" ds:itemID="{955C91C8-1423-45D4-8C59-7B79327D4387}"/>
</file>

<file path=customXml/itemProps3.xml><?xml version="1.0" encoding="utf-8"?>
<ds:datastoreItem xmlns:ds="http://schemas.openxmlformats.org/officeDocument/2006/customXml" ds:itemID="{38AD969A-D51B-4A02-85F6-2439303647B3}"/>
</file>

<file path=customXml/itemProps4.xml><?xml version="1.0" encoding="utf-8"?>
<ds:datastoreItem xmlns:ds="http://schemas.openxmlformats.org/officeDocument/2006/customXml" ds:itemID="{BA32888C-A24B-4B9F-9C69-D812D77BA900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1224</TotalTime>
  <Words>2653</Words>
  <Application>Microsoft Office PowerPoint</Application>
  <PresentationFormat>Widescreen</PresentationFormat>
  <Paragraphs>535</Paragraphs>
  <Slides>89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3" baseType="lpstr">
      <vt:lpstr>ＭＳ Ｐゴシック</vt:lpstr>
      <vt:lpstr>Arial</vt:lpstr>
      <vt:lpstr>Calibri</vt:lpstr>
      <vt:lpstr>Calisto MT</vt:lpstr>
      <vt:lpstr>Century Gothic</vt:lpstr>
      <vt:lpstr>Franklin Gothic Book</vt:lpstr>
      <vt:lpstr>Gill Sans</vt:lpstr>
      <vt:lpstr>Parisian BT</vt:lpstr>
      <vt:lpstr>Tahoma</vt:lpstr>
      <vt:lpstr>Times New Roman</vt:lpstr>
      <vt:lpstr>Wingdings</vt:lpstr>
      <vt:lpstr>Wingdings 3</vt:lpstr>
      <vt:lpstr>Slice</vt:lpstr>
      <vt:lpstr>Chart</vt:lpstr>
      <vt:lpstr>Fred van Zyl  22 November 2018</vt:lpstr>
      <vt:lpstr>PowerPoint Presentation</vt:lpstr>
      <vt:lpstr>PowerPoint Presentation</vt:lpstr>
      <vt:lpstr>Help !!!   We have serious water problems and challenges !!!</vt:lpstr>
      <vt:lpstr>It is about  managing a precious and  strategic resource</vt:lpstr>
      <vt:lpstr>Importance of Water ?</vt:lpstr>
      <vt:lpstr>We have to rethink the way we approach and manage the country's resources: </vt:lpstr>
      <vt:lpstr>PowerPoint Presentation</vt:lpstr>
      <vt:lpstr>1. The ultimate goal !</vt:lpstr>
      <vt:lpstr>Positioning Water </vt:lpstr>
      <vt:lpstr>Water Obligation: Focus on Outcome (as per N ational WAter  Act)  Water resources must be: </vt:lpstr>
      <vt:lpstr>“The obligation”</vt:lpstr>
      <vt:lpstr>PowerPoint Presentation</vt:lpstr>
      <vt:lpstr>SDG  Goal 6 Focus areas</vt:lpstr>
      <vt:lpstr>Need Successful outcome  Critical success factors  </vt:lpstr>
      <vt:lpstr>2. Getting to grips with our water situation</vt:lpstr>
      <vt:lpstr>Southern Africa is a water scarce country Regional context  </vt:lpstr>
      <vt:lpstr>PowerPoint Presentation</vt:lpstr>
      <vt:lpstr>Annual surface runoff</vt:lpstr>
      <vt:lpstr>… Episodic.</vt:lpstr>
      <vt:lpstr>Drought is part of the Business!</vt:lpstr>
      <vt:lpstr>VARIATIONS IN RIVER FLOW</vt:lpstr>
      <vt:lpstr>The baseline situation</vt:lpstr>
      <vt:lpstr>So?</vt:lpstr>
      <vt:lpstr>3.    So, how have we survived thus far? </vt:lpstr>
      <vt:lpstr>PowerPoint Presentation</vt:lpstr>
      <vt:lpstr> Extensive Water Resource Development  480 domestic water related dams more than 5700 dams</vt:lpstr>
      <vt:lpstr>Major Water schemes</vt:lpstr>
      <vt:lpstr>PowerPoint Presentation</vt:lpstr>
      <vt:lpstr>Complex Transfer Systems &amp; Management</vt:lpstr>
      <vt:lpstr>Extensive groundwater development</vt:lpstr>
      <vt:lpstr>96% Infrastructure Coverage 1759 Municipal Water Schemes </vt:lpstr>
      <vt:lpstr>Extensive Water Services Infrastructure Bulk pipelines &gt; 35,000 km Reticulation &gt;200,000 km (Johannesburg = 11,800km / Tshwane = 10,500km) </vt:lpstr>
      <vt:lpstr>Water availability</vt:lpstr>
      <vt:lpstr>Current water resources mix</vt:lpstr>
      <vt:lpstr>PowerPoint Presentation</vt:lpstr>
      <vt:lpstr> 4. Our water balance</vt:lpstr>
      <vt:lpstr>Is there enough where we need it? Water reconciliation scenarios</vt:lpstr>
      <vt:lpstr>Olifants system</vt:lpstr>
      <vt:lpstr>Kruger national Park: Olifants River  1983</vt:lpstr>
      <vt:lpstr>PowerPoint Presentation</vt:lpstr>
      <vt:lpstr>The reality situation!</vt:lpstr>
      <vt:lpstr>5. And how are we responding to this water resource challenge?</vt:lpstr>
      <vt:lpstr>The Reality Experience </vt:lpstr>
      <vt:lpstr>PowerPoint Presentation</vt:lpstr>
      <vt:lpstr>All Town studies: Water Resources</vt:lpstr>
      <vt:lpstr> poor total progress: Delivery trends !!!(StatsSA)</vt:lpstr>
      <vt:lpstr>The National Water Supply Situation</vt:lpstr>
      <vt:lpstr>PowerPoint Presentation</vt:lpstr>
      <vt:lpstr>Water losses</vt:lpstr>
      <vt:lpstr>Non-Revenue Water  55% of lms above 40% NRW 70% no bulk meters/ limited knowledge</vt:lpstr>
      <vt:lpstr>PowerPoint Presentation</vt:lpstr>
      <vt:lpstr>“High Risk Areas”: Wastewater Treatment Works : Performance Rating</vt:lpstr>
      <vt:lpstr>PowerPoint Presentation</vt:lpstr>
      <vt:lpstr>&gt;3800 Pump stations 1400+ WWTWorks Energy dependent </vt:lpstr>
      <vt:lpstr> </vt:lpstr>
      <vt:lpstr>PowerPoint Presentation</vt:lpstr>
      <vt:lpstr>PowerPoint Presentation</vt:lpstr>
      <vt:lpstr>PowerPoint Presentation</vt:lpstr>
      <vt:lpstr>PowerPoint Presentation</vt:lpstr>
      <vt:lpstr>Governance and institutional capacity</vt:lpstr>
      <vt:lpstr>Water Quality… turquoise...</vt:lpstr>
      <vt:lpstr>…to yellow...</vt:lpstr>
      <vt:lpstr>…to white...</vt:lpstr>
      <vt:lpstr>PowerPoint Presentation</vt:lpstr>
      <vt:lpstr>Mining Pollution</vt:lpstr>
      <vt:lpstr>PowerPoint Presentation</vt:lpstr>
      <vt:lpstr>Freshwater ecosystems are in a poor state</vt:lpstr>
      <vt:lpstr>The financial challenge</vt:lpstr>
      <vt:lpstr> We have serious water concerns and challenges</vt:lpstr>
      <vt:lpstr>How will you describe the situation?</vt:lpstr>
      <vt:lpstr> South Africa is @ the cross roads</vt:lpstr>
      <vt:lpstr>6. What now?</vt:lpstr>
      <vt:lpstr> The legal and social mandate &amp; obligation</vt:lpstr>
      <vt:lpstr>Solution 1– Wait and pray for a miracle to happen</vt:lpstr>
      <vt:lpstr>PowerPoint Presentation</vt:lpstr>
      <vt:lpstr>PowerPoint Presentation</vt:lpstr>
      <vt:lpstr>We need:      -Appropriate solutions &amp; interventions   -Focused and effective programmes,   -Implementation and action.  - Sustainable management    requires effort !</vt:lpstr>
      <vt:lpstr>Resource development protocol</vt:lpstr>
      <vt:lpstr>Our options</vt:lpstr>
      <vt:lpstr> Extended water resource: &amp; implications </vt:lpstr>
      <vt:lpstr>Era of new “smart” management</vt:lpstr>
      <vt:lpstr>7. And you?  What role are you playing? </vt:lpstr>
      <vt:lpstr>Water Supply-Chain:  “Source-to-Tap-to-Source”</vt:lpstr>
      <vt:lpstr>Intervention areas</vt:lpstr>
      <vt:lpstr>Intervention areas</vt:lpstr>
      <vt:lpstr>Challenges and concerns</vt:lpstr>
      <vt:lpstr>“The difference between a successful person and others is not a lack of strength,  not a lack of knowledge,  but rather in a lack of will”    Vincent T. Lombardi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Water-related Sustainable Development Goals</dc:title>
  <dc:creator>Fred Van Zyl</dc:creator>
  <cp:lastModifiedBy>Fred Van Zyl</cp:lastModifiedBy>
  <cp:revision>83</cp:revision>
  <dcterms:created xsi:type="dcterms:W3CDTF">2018-11-12T08:11:13Z</dcterms:created>
  <dcterms:modified xsi:type="dcterms:W3CDTF">2018-11-22T04:05:54Z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0x0101004F88CAEA5109A8478A5F4AFD8FAB5222</vt:lpwstr>
  </property>
  <property fmtid="{D5CDD505-2E9C-101B-9397-08002B2CF9AE}" pid="3" name="_dlc_DocIdItemGuid">
    <vt:lpwstr>c9f37fd3-6592-4791-b75f-9fad2466bf49</vt:lpwstr>
  </property>
</Properties>
</file>