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62" r:id="rId2"/>
    <p:sldId id="270" r:id="rId3"/>
    <p:sldId id="271" r:id="rId4"/>
    <p:sldId id="272" r:id="rId5"/>
    <p:sldId id="273" r:id="rId6"/>
    <p:sldId id="278" r:id="rId7"/>
    <p:sldId id="277" r:id="rId8"/>
    <p:sldId id="263" r:id="rId9"/>
    <p:sldId id="281" r:id="rId10"/>
    <p:sldId id="293" r:id="rId11"/>
    <p:sldId id="279" r:id="rId12"/>
    <p:sldId id="276" r:id="rId13"/>
    <p:sldId id="290" r:id="rId14"/>
    <p:sldId id="288" r:id="rId15"/>
    <p:sldId id="292" r:id="rId16"/>
    <p:sldId id="289" r:id="rId17"/>
    <p:sldId id="280" r:id="rId18"/>
    <p:sldId id="282" r:id="rId19"/>
    <p:sldId id="287" r:id="rId20"/>
    <p:sldId id="283" r:id="rId21"/>
    <p:sldId id="291" r:id="rId22"/>
    <p:sldId id="284" r:id="rId23"/>
    <p:sldId id="285" r:id="rId24"/>
    <p:sldId id="286" r:id="rId25"/>
    <p:sldId id="266" r:id="rId26"/>
    <p:sldId id="294"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76" autoAdjust="0"/>
    <p:restoredTop sz="94660"/>
  </p:normalViewPr>
  <p:slideViewPr>
    <p:cSldViewPr snapToGrid="0">
      <p:cViewPr varScale="1">
        <p:scale>
          <a:sx n="73" d="100"/>
          <a:sy n="73" d="100"/>
        </p:scale>
        <p:origin x="7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64709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18877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970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734949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463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58374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61315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117381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31516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A483-711E-41B8-802A-067700404EFB}" type="datetimeFigureOut">
              <a:rPr lang="en-ZA" smtClean="0"/>
              <a:t>2018/11/22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33830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5FA483-711E-41B8-802A-067700404EFB}" type="datetimeFigureOut">
              <a:rPr lang="en-ZA" smtClean="0"/>
              <a:t>2018/11/22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397576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5FA483-711E-41B8-802A-067700404EFB}" type="datetimeFigureOut">
              <a:rPr lang="en-ZA" smtClean="0"/>
              <a:t>2018/11/22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77979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5FA483-711E-41B8-802A-067700404EFB}" type="datetimeFigureOut">
              <a:rPr lang="en-ZA" smtClean="0"/>
              <a:t>2018/11/22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95845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FA483-711E-41B8-802A-067700404EFB}" type="datetimeFigureOut">
              <a:rPr lang="en-ZA" smtClean="0"/>
              <a:t>2018/11/22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133273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FA483-711E-41B8-802A-067700404EFB}" type="datetimeFigureOut">
              <a:rPr lang="en-ZA" smtClean="0"/>
              <a:t>2018/11/22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276744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FA483-711E-41B8-802A-067700404EFB}" type="datetimeFigureOut">
              <a:rPr lang="en-ZA" smtClean="0"/>
              <a:t>2018/11/22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7FEC4-66DE-417B-975A-F356E5707A6A}" type="slidenum">
              <a:rPr lang="en-ZA" smtClean="0"/>
              <a:t>‹#›</a:t>
            </a:fld>
            <a:endParaRPr lang="en-ZA"/>
          </a:p>
        </p:txBody>
      </p:sp>
    </p:spTree>
    <p:extLst>
      <p:ext uri="{BB962C8B-B14F-4D97-AF65-F5344CB8AC3E}">
        <p14:creationId xmlns:p14="http://schemas.microsoft.com/office/powerpoint/2010/main" val="100481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5FA483-711E-41B8-802A-067700404EFB}" type="datetimeFigureOut">
              <a:rPr lang="en-ZA" smtClean="0"/>
              <a:t>2018/11/22</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E7FEC4-66DE-417B-975A-F356E5707A6A}" type="slidenum">
              <a:rPr lang="en-ZA" smtClean="0"/>
              <a:t>‹#›</a:t>
            </a:fld>
            <a:endParaRPr lang="en-ZA"/>
          </a:p>
        </p:txBody>
      </p:sp>
    </p:spTree>
    <p:extLst>
      <p:ext uri="{BB962C8B-B14F-4D97-AF65-F5344CB8AC3E}">
        <p14:creationId xmlns:p14="http://schemas.microsoft.com/office/powerpoint/2010/main" val="35263622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62163" y="3713477"/>
            <a:ext cx="4189383"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4800" b="1" i="0" u="none" strike="noStrike" kern="0" cap="all" spc="0" normalizeH="0" baseline="0" noProof="0" dirty="0" smtClean="0">
                <a:ln>
                  <a:noFill/>
                </a:ln>
                <a:solidFill>
                  <a:srgbClr val="274FA4">
                    <a:lumMod val="75000"/>
                  </a:srgbClr>
                </a:solidFill>
                <a:effectLst/>
                <a:uLnTx/>
                <a:uFillTx/>
                <a:latin typeface="Tw Cen MT" panose="020B0602020104020603"/>
              </a:rPr>
              <a:t>BRODERICK</a:t>
            </a:r>
            <a:r>
              <a:rPr kumimoji="0" lang="en-ZA" sz="4800" b="1" i="0" u="none" strike="noStrike" kern="0" cap="all" spc="0" normalizeH="0" noProof="0" dirty="0" smtClean="0">
                <a:ln>
                  <a:noFill/>
                </a:ln>
                <a:solidFill>
                  <a:srgbClr val="274FA4">
                    <a:lumMod val="75000"/>
                  </a:srgbClr>
                </a:solidFill>
                <a:effectLst/>
                <a:uLnTx/>
                <a:uFillTx/>
                <a:latin typeface="Tw Cen MT" panose="020B0602020104020603"/>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4800" b="1" i="0" u="none" strike="noStrike" kern="0" cap="all" spc="0" normalizeH="0" noProof="0" dirty="0" smtClean="0">
                <a:ln>
                  <a:noFill/>
                </a:ln>
                <a:solidFill>
                  <a:srgbClr val="274FA4">
                    <a:lumMod val="75000"/>
                  </a:srgbClr>
                </a:solidFill>
                <a:effectLst/>
                <a:uLnTx/>
                <a:uFillTx/>
                <a:latin typeface="Tw Cen MT" panose="020B0602020104020603"/>
              </a:rPr>
              <a:t>CHILOANE</a:t>
            </a:r>
            <a:endParaRPr kumimoji="0" lang="en-ZA" sz="4800" b="0" i="0" u="none" strike="noStrike" kern="0" cap="none" spc="0" normalizeH="0" baseline="0" noProof="0" dirty="0" smtClean="0">
              <a:ln>
                <a:noFill/>
              </a:ln>
              <a:solidFill>
                <a:sysClr val="windowText" lastClr="000000"/>
              </a:solidFill>
              <a:effectLst/>
              <a:uLnTx/>
              <a:uFillTx/>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89" y="-114121"/>
            <a:ext cx="5229091" cy="6972121"/>
          </a:xfrm>
          <a:prstGeom prst="rect">
            <a:avLst/>
          </a:prstGeom>
        </p:spPr>
      </p:pic>
    </p:spTree>
    <p:extLst>
      <p:ext uri="{BB962C8B-B14F-4D97-AF65-F5344CB8AC3E}">
        <p14:creationId xmlns:p14="http://schemas.microsoft.com/office/powerpoint/2010/main" val="84077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6801" y="54561"/>
            <a:ext cx="8550739" cy="1200329"/>
          </a:xfrm>
          <a:prstGeom prst="rect">
            <a:avLst/>
          </a:prstGeom>
        </p:spPr>
        <p:txBody>
          <a:bodyPr wrap="none">
            <a:spAutoFit/>
          </a:bodyPr>
          <a:lstStyle/>
          <a:p>
            <a:pPr lvl="0" algn="ctr">
              <a:defRPr/>
            </a:pPr>
            <a:r>
              <a:rPr kumimoji="0" lang="en-ZA" sz="3600" b="1" i="0" u="none" strike="noStrike" kern="0" cap="all" spc="0" normalizeH="0" baseline="0" noProof="0" dirty="0" smtClean="0">
                <a:ln>
                  <a:noFill/>
                </a:ln>
                <a:solidFill>
                  <a:srgbClr val="274FA4">
                    <a:lumMod val="75000"/>
                  </a:srgbClr>
                </a:solidFill>
                <a:effectLst/>
                <a:uLnTx/>
                <a:uFillTx/>
                <a:latin typeface="Tw Cen MT" panose="020B0602020104020603"/>
              </a:rPr>
              <a:t>Challenges facing Building control</a:t>
            </a:r>
          </a:p>
          <a:p>
            <a:pPr lvl="0" algn="ctr">
              <a:defRPr/>
            </a:pPr>
            <a:r>
              <a:rPr lang="en-ZA" sz="3600" b="1" kern="0" cap="all" dirty="0" smtClean="0">
                <a:solidFill>
                  <a:srgbClr val="274FA4">
                    <a:lumMod val="75000"/>
                  </a:srgbClr>
                </a:solidFill>
                <a:latin typeface="Tw Cen MT" panose="020B0602020104020603"/>
              </a:rPr>
              <a:t>At la level </a:t>
            </a:r>
            <a:endParaRPr kumimoji="0" lang="en-ZA" sz="36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402822" y="1788290"/>
            <a:ext cx="9388698" cy="3342453"/>
          </a:xfrm>
          <a:prstGeom prst="rect">
            <a:avLst/>
          </a:prstGeom>
        </p:spPr>
        <p:txBody>
          <a:bodyPr wrap="square">
            <a:spAutoFit/>
          </a:bodyPr>
          <a:lstStyle/>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Human Resources and capacity constrains </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Processes optimization challenges, manual systems(building plan and related processes)</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Operational efficiency challenges, hindrance to investment and development</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Very limited utilization of artificial Intelligence (AI) Few LA have Automated system</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Lacking  behind in technological advancement whilst other sectors are advancing.</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Constrained Competitiveness, SNDB SA, World bank </a:t>
            </a:r>
          </a:p>
          <a:p>
            <a:pPr marL="457200" indent="-457200">
              <a:lnSpc>
                <a:spcPct val="107000"/>
              </a:lnSpc>
              <a:spcAft>
                <a:spcPts val="800"/>
              </a:spcAft>
              <a:buFont typeface="+mj-lt"/>
              <a:buAutoNum type="arabicPeriod"/>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Make a business case for business process management.</a:t>
            </a:r>
          </a:p>
        </p:txBody>
      </p:sp>
    </p:spTree>
    <p:extLst>
      <p:ext uri="{BB962C8B-B14F-4D97-AF65-F5344CB8AC3E}">
        <p14:creationId xmlns:p14="http://schemas.microsoft.com/office/powerpoint/2010/main" val="3706237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4698" y="965916"/>
            <a:ext cx="10457645" cy="4647426"/>
          </a:xfrm>
          <a:prstGeom prst="rect">
            <a:avLst/>
          </a:prstGeom>
        </p:spPr>
        <p:txBody>
          <a:bodyPr wrap="square">
            <a:spAutoFit/>
          </a:bodyPr>
          <a:lstStyle/>
          <a:p>
            <a:pPr algn="ctr"/>
            <a:r>
              <a:rPr lang="en-ZA" sz="4000" b="1" dirty="0" smtClean="0">
                <a:solidFill>
                  <a:srgbClr val="002060"/>
                </a:solidFill>
              </a:rPr>
              <a:t>Local Authority (LA) </a:t>
            </a:r>
            <a:r>
              <a:rPr lang="en-ZA" sz="4000" b="1" dirty="0">
                <a:solidFill>
                  <a:srgbClr val="002060"/>
                </a:solidFill>
              </a:rPr>
              <a:t>revenue base</a:t>
            </a:r>
          </a:p>
          <a:p>
            <a:pPr algn="ctr"/>
            <a:r>
              <a:rPr lang="en-ZA" sz="4000" b="1" dirty="0">
                <a:solidFill>
                  <a:srgbClr val="002060"/>
                </a:solidFill>
              </a:rPr>
              <a:t>Municipal Property rates Act (MPRA)</a:t>
            </a:r>
            <a:r>
              <a:rPr lang="en-ZA" sz="4000" dirty="0">
                <a:solidFill>
                  <a:srgbClr val="002060"/>
                </a:solidFill>
              </a:rPr>
              <a:t> </a:t>
            </a:r>
          </a:p>
          <a:p>
            <a:r>
              <a:rPr lang="en-ZA" dirty="0">
                <a:solidFill>
                  <a:srgbClr val="002060"/>
                </a:solidFill>
              </a:rPr>
              <a:t> </a:t>
            </a:r>
          </a:p>
          <a:p>
            <a:r>
              <a:rPr lang="en-ZA" dirty="0" smtClean="0">
                <a:solidFill>
                  <a:srgbClr val="002060"/>
                </a:solidFill>
              </a:rPr>
              <a:t>Besides equitable share, fines, issued bonds, grants etc. </a:t>
            </a:r>
          </a:p>
          <a:p>
            <a:r>
              <a:rPr lang="en-ZA" dirty="0" smtClean="0">
                <a:solidFill>
                  <a:srgbClr val="002060"/>
                </a:solidFill>
              </a:rPr>
              <a:t>Biggest share of LA revenue base start at PLANNING &amp; Building Control.</a:t>
            </a:r>
          </a:p>
          <a:p>
            <a:r>
              <a:rPr lang="en-ZA" dirty="0" smtClean="0">
                <a:solidFill>
                  <a:srgbClr val="002060"/>
                </a:solidFill>
              </a:rPr>
              <a:t>Value </a:t>
            </a:r>
            <a:r>
              <a:rPr lang="en-ZA" dirty="0">
                <a:solidFill>
                  <a:srgbClr val="002060"/>
                </a:solidFill>
              </a:rPr>
              <a:t>of </a:t>
            </a:r>
            <a:r>
              <a:rPr lang="en-ZA" dirty="0" smtClean="0">
                <a:solidFill>
                  <a:srgbClr val="002060"/>
                </a:solidFill>
              </a:rPr>
              <a:t>property (</a:t>
            </a:r>
            <a:r>
              <a:rPr lang="en-ZA" dirty="0">
                <a:solidFill>
                  <a:srgbClr val="002060"/>
                </a:solidFill>
              </a:rPr>
              <a:t>land) + improvements (buildings &amp; infrastructure</a:t>
            </a:r>
            <a:r>
              <a:rPr lang="en-ZA" dirty="0" smtClean="0">
                <a:solidFill>
                  <a:srgbClr val="002060"/>
                </a:solidFill>
              </a:rPr>
              <a:t>)=determine payable rates</a:t>
            </a:r>
            <a:endParaRPr lang="en-ZA" dirty="0">
              <a:solidFill>
                <a:srgbClr val="002060"/>
              </a:solidFill>
            </a:endParaRPr>
          </a:p>
          <a:p>
            <a:r>
              <a:rPr lang="en-ZA" dirty="0">
                <a:solidFill>
                  <a:srgbClr val="002060"/>
                </a:solidFill>
              </a:rPr>
              <a:t>Vacant  site&gt; development applications(bulk contributions) + building plan &gt; construction process &amp;  building  inspection &gt; completed building&gt;certificate of occupancy&gt;valuation property  = revenue (services consumption, rates and </a:t>
            </a:r>
            <a:r>
              <a:rPr lang="en-ZA" dirty="0" smtClean="0">
                <a:solidFill>
                  <a:srgbClr val="002060"/>
                </a:solidFill>
              </a:rPr>
              <a:t>taxes </a:t>
            </a:r>
            <a:r>
              <a:rPr lang="en-ZA" dirty="0" err="1" smtClean="0">
                <a:solidFill>
                  <a:srgbClr val="002060"/>
                </a:solidFill>
              </a:rPr>
              <a:t>etc</a:t>
            </a:r>
            <a:r>
              <a:rPr lang="en-ZA" dirty="0" smtClean="0">
                <a:solidFill>
                  <a:srgbClr val="002060"/>
                </a:solidFill>
              </a:rPr>
              <a:t>) </a:t>
            </a:r>
            <a:endParaRPr lang="en-ZA" dirty="0">
              <a:solidFill>
                <a:srgbClr val="002060"/>
              </a:solidFill>
            </a:endParaRPr>
          </a:p>
          <a:p>
            <a:r>
              <a:rPr lang="en-ZA" dirty="0">
                <a:solidFill>
                  <a:srgbClr val="002060"/>
                </a:solidFill>
              </a:rPr>
              <a:t>Direct proportion of rates to value of </a:t>
            </a:r>
            <a:r>
              <a:rPr lang="en-ZA" dirty="0" smtClean="0">
                <a:solidFill>
                  <a:srgbClr val="002060"/>
                </a:solidFill>
              </a:rPr>
              <a:t>property per determined formula</a:t>
            </a:r>
          </a:p>
          <a:p>
            <a:endParaRPr lang="en-ZA" dirty="0" smtClean="0">
              <a:solidFill>
                <a:srgbClr val="002060"/>
              </a:solidFill>
            </a:endParaRPr>
          </a:p>
          <a:p>
            <a:r>
              <a:rPr lang="en-ZA" dirty="0" smtClean="0">
                <a:solidFill>
                  <a:srgbClr val="FF0000"/>
                </a:solidFill>
              </a:rPr>
              <a:t>From interactions: Most local Authorities Building Control is direly short staffed posing a very serious challenge for the execution of the statutory mandate as obliged.</a:t>
            </a:r>
            <a:endParaRPr lang="en-ZA" dirty="0">
              <a:solidFill>
                <a:srgbClr val="FF0000"/>
              </a:solidFill>
            </a:endParaRPr>
          </a:p>
          <a:p>
            <a:r>
              <a:rPr lang="en-ZA" dirty="0" smtClean="0">
                <a:solidFill>
                  <a:srgbClr val="FF0000"/>
                </a:solidFill>
              </a:rPr>
              <a:t>It is therefor critically imperative that Building Control be adequately resourced and capacitated</a:t>
            </a:r>
            <a:endParaRPr lang="en-ZA" dirty="0">
              <a:solidFill>
                <a:srgbClr val="FF0000"/>
              </a:solidFill>
            </a:endParaRPr>
          </a:p>
        </p:txBody>
      </p:sp>
    </p:spTree>
    <p:extLst>
      <p:ext uri="{BB962C8B-B14F-4D97-AF65-F5344CB8AC3E}">
        <p14:creationId xmlns:p14="http://schemas.microsoft.com/office/powerpoint/2010/main" val="1869349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01521" y="2125015"/>
            <a:ext cx="8268237" cy="3108543"/>
          </a:xfrm>
          <a:prstGeom prst="rect">
            <a:avLst/>
          </a:prstGeom>
        </p:spPr>
        <p:txBody>
          <a:bodyPr wrap="square">
            <a:spAutoFit/>
          </a:bodyPr>
          <a:lstStyle/>
          <a:p>
            <a:pPr marL="514350" indent="-514350" algn="just">
              <a:buFont typeface="+mj-lt"/>
              <a:buAutoNum type="arabicPeriod"/>
            </a:pPr>
            <a:r>
              <a:rPr lang="en-ZA" sz="2800" dirty="0">
                <a:solidFill>
                  <a:srgbClr val="002060"/>
                </a:solidFill>
              </a:rPr>
              <a:t>Procurement of </a:t>
            </a:r>
            <a:r>
              <a:rPr lang="en-ZA" sz="2800" dirty="0" smtClean="0">
                <a:solidFill>
                  <a:srgbClr val="002060"/>
                </a:solidFill>
              </a:rPr>
              <a:t>professional services </a:t>
            </a:r>
          </a:p>
          <a:p>
            <a:pPr marL="514350" indent="-514350" algn="just">
              <a:buFont typeface="+mj-lt"/>
              <a:buAutoNum type="arabicPeriod"/>
            </a:pPr>
            <a:r>
              <a:rPr lang="en-ZA" sz="2800" dirty="0" smtClean="0">
                <a:solidFill>
                  <a:srgbClr val="002060"/>
                </a:solidFill>
              </a:rPr>
              <a:t>Production of all building materials</a:t>
            </a:r>
          </a:p>
          <a:p>
            <a:pPr marL="514350" indent="-514350" algn="just">
              <a:buFont typeface="+mj-lt"/>
              <a:buAutoNum type="arabicPeriod"/>
            </a:pPr>
            <a:r>
              <a:rPr lang="en-ZA" sz="2800" dirty="0" smtClean="0">
                <a:solidFill>
                  <a:srgbClr val="002060"/>
                </a:solidFill>
              </a:rPr>
              <a:t>Procurement of Building Material </a:t>
            </a:r>
          </a:p>
          <a:p>
            <a:pPr marL="514350" indent="-514350" algn="just">
              <a:buFont typeface="+mj-lt"/>
              <a:buAutoNum type="arabicPeriod"/>
            </a:pPr>
            <a:r>
              <a:rPr lang="en-ZA" sz="2800" dirty="0" smtClean="0">
                <a:solidFill>
                  <a:srgbClr val="002060"/>
                </a:solidFill>
              </a:rPr>
              <a:t>Job </a:t>
            </a:r>
            <a:r>
              <a:rPr lang="en-ZA" sz="2800" dirty="0">
                <a:solidFill>
                  <a:srgbClr val="002060"/>
                </a:solidFill>
              </a:rPr>
              <a:t>creation during construction </a:t>
            </a:r>
            <a:r>
              <a:rPr lang="en-ZA" sz="2800" dirty="0" smtClean="0">
                <a:solidFill>
                  <a:srgbClr val="002060"/>
                </a:solidFill>
              </a:rPr>
              <a:t>of buildings </a:t>
            </a:r>
          </a:p>
          <a:p>
            <a:pPr marL="514350" indent="-514350" algn="just">
              <a:buFont typeface="+mj-lt"/>
              <a:buAutoNum type="arabicPeriod"/>
            </a:pPr>
            <a:r>
              <a:rPr lang="en-ZA" sz="2800" dirty="0" smtClean="0">
                <a:solidFill>
                  <a:srgbClr val="002060"/>
                </a:solidFill>
              </a:rPr>
              <a:t>Economic Life </a:t>
            </a:r>
            <a:r>
              <a:rPr lang="en-ZA" sz="2800" dirty="0">
                <a:solidFill>
                  <a:srgbClr val="002060"/>
                </a:solidFill>
              </a:rPr>
              <a:t>time use of </a:t>
            </a:r>
            <a:r>
              <a:rPr lang="en-ZA" sz="2800" dirty="0" smtClean="0">
                <a:solidFill>
                  <a:srgbClr val="002060"/>
                </a:solidFill>
              </a:rPr>
              <a:t> buildings</a:t>
            </a:r>
          </a:p>
          <a:p>
            <a:pPr marL="514350" indent="-514350" algn="just">
              <a:buFont typeface="+mj-lt"/>
              <a:buAutoNum type="arabicPeriod"/>
            </a:pPr>
            <a:r>
              <a:rPr lang="en-ZA" sz="2800" dirty="0" smtClean="0">
                <a:solidFill>
                  <a:srgbClr val="002060"/>
                </a:solidFill>
              </a:rPr>
              <a:t>Revenue through Consumption of services</a:t>
            </a:r>
          </a:p>
          <a:p>
            <a:pPr marL="514350" indent="-514350" algn="just">
              <a:buFont typeface="+mj-lt"/>
              <a:buAutoNum type="arabicPeriod"/>
            </a:pPr>
            <a:r>
              <a:rPr lang="en-ZA" sz="2800" dirty="0" smtClean="0">
                <a:solidFill>
                  <a:srgbClr val="002060"/>
                </a:solidFill>
              </a:rPr>
              <a:t>Value chain realise </a:t>
            </a:r>
            <a:endParaRPr lang="en-ZA" sz="2800" dirty="0">
              <a:solidFill>
                <a:srgbClr val="002060"/>
              </a:solidFill>
            </a:endParaRPr>
          </a:p>
        </p:txBody>
      </p:sp>
      <p:sp>
        <p:nvSpPr>
          <p:cNvPr id="3" name="Rectangle 2"/>
          <p:cNvSpPr/>
          <p:nvPr/>
        </p:nvSpPr>
        <p:spPr>
          <a:xfrm>
            <a:off x="592954" y="293878"/>
            <a:ext cx="9260869" cy="1015663"/>
          </a:xfrm>
          <a:prstGeom prst="rect">
            <a:avLst/>
          </a:prstGeom>
        </p:spPr>
        <p:txBody>
          <a:bodyPr wrap="none">
            <a:spAutoFit/>
          </a:bodyPr>
          <a:lstStyle/>
          <a:p>
            <a:pPr lvl="0">
              <a:defRPr/>
            </a:pPr>
            <a:r>
              <a:rPr lang="en-ZA" sz="6000" b="1" kern="0" cap="all" dirty="0">
                <a:solidFill>
                  <a:srgbClr val="274FA4">
                    <a:lumMod val="75000"/>
                  </a:srgbClr>
                </a:solidFill>
                <a:latin typeface="Tw Cen MT" panose="020B0602020104020603"/>
              </a:rPr>
              <a:t>Economic Contribution</a:t>
            </a:r>
          </a:p>
        </p:txBody>
      </p:sp>
    </p:spTree>
    <p:extLst>
      <p:ext uri="{BB962C8B-B14F-4D97-AF65-F5344CB8AC3E}">
        <p14:creationId xmlns:p14="http://schemas.microsoft.com/office/powerpoint/2010/main" val="125998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01521" y="2125015"/>
            <a:ext cx="8268237" cy="3108543"/>
          </a:xfrm>
          <a:prstGeom prst="rect">
            <a:avLst/>
          </a:prstGeom>
        </p:spPr>
        <p:txBody>
          <a:bodyPr wrap="square">
            <a:spAutoFit/>
          </a:bodyPr>
          <a:lstStyle/>
          <a:p>
            <a:pPr marL="514350" indent="-514350" algn="just">
              <a:buFont typeface="+mj-lt"/>
              <a:buAutoNum type="arabicPeriod"/>
            </a:pPr>
            <a:r>
              <a:rPr lang="en-ZA" sz="2800" dirty="0">
                <a:solidFill>
                  <a:srgbClr val="002060"/>
                </a:solidFill>
              </a:rPr>
              <a:t>Procurement of </a:t>
            </a:r>
            <a:r>
              <a:rPr lang="en-ZA" sz="2800" dirty="0" smtClean="0">
                <a:solidFill>
                  <a:srgbClr val="002060"/>
                </a:solidFill>
              </a:rPr>
              <a:t>professional services </a:t>
            </a:r>
          </a:p>
          <a:p>
            <a:pPr marL="514350" indent="-514350" algn="just">
              <a:buFont typeface="+mj-lt"/>
              <a:buAutoNum type="arabicPeriod"/>
            </a:pPr>
            <a:r>
              <a:rPr lang="en-ZA" sz="2800" dirty="0" smtClean="0">
                <a:solidFill>
                  <a:srgbClr val="002060"/>
                </a:solidFill>
              </a:rPr>
              <a:t>Production of all building materials</a:t>
            </a:r>
          </a:p>
          <a:p>
            <a:pPr marL="514350" indent="-514350" algn="just">
              <a:buFont typeface="+mj-lt"/>
              <a:buAutoNum type="arabicPeriod"/>
            </a:pPr>
            <a:r>
              <a:rPr lang="en-ZA" sz="2800" dirty="0" smtClean="0">
                <a:solidFill>
                  <a:srgbClr val="002060"/>
                </a:solidFill>
              </a:rPr>
              <a:t>Procurement of Building Material </a:t>
            </a:r>
          </a:p>
          <a:p>
            <a:pPr marL="514350" indent="-514350" algn="just">
              <a:buFont typeface="+mj-lt"/>
              <a:buAutoNum type="arabicPeriod"/>
            </a:pPr>
            <a:r>
              <a:rPr lang="en-ZA" sz="2800" dirty="0" smtClean="0">
                <a:solidFill>
                  <a:srgbClr val="002060"/>
                </a:solidFill>
              </a:rPr>
              <a:t>Job </a:t>
            </a:r>
            <a:r>
              <a:rPr lang="en-ZA" sz="2800" dirty="0">
                <a:solidFill>
                  <a:srgbClr val="002060"/>
                </a:solidFill>
              </a:rPr>
              <a:t>creation during construction </a:t>
            </a:r>
            <a:r>
              <a:rPr lang="en-ZA" sz="2800" dirty="0" smtClean="0">
                <a:solidFill>
                  <a:srgbClr val="002060"/>
                </a:solidFill>
              </a:rPr>
              <a:t>of buildings </a:t>
            </a:r>
          </a:p>
          <a:p>
            <a:pPr marL="514350" indent="-514350" algn="just">
              <a:buFont typeface="+mj-lt"/>
              <a:buAutoNum type="arabicPeriod"/>
            </a:pPr>
            <a:r>
              <a:rPr lang="en-ZA" sz="2800" dirty="0" smtClean="0">
                <a:solidFill>
                  <a:srgbClr val="002060"/>
                </a:solidFill>
              </a:rPr>
              <a:t>Economic Life </a:t>
            </a:r>
            <a:r>
              <a:rPr lang="en-ZA" sz="2800" dirty="0">
                <a:solidFill>
                  <a:srgbClr val="002060"/>
                </a:solidFill>
              </a:rPr>
              <a:t>time use of </a:t>
            </a:r>
            <a:r>
              <a:rPr lang="en-ZA" sz="2800" dirty="0" smtClean="0">
                <a:solidFill>
                  <a:srgbClr val="002060"/>
                </a:solidFill>
              </a:rPr>
              <a:t> buildings</a:t>
            </a:r>
          </a:p>
          <a:p>
            <a:pPr marL="514350" indent="-514350" algn="just">
              <a:buFont typeface="+mj-lt"/>
              <a:buAutoNum type="arabicPeriod"/>
            </a:pPr>
            <a:r>
              <a:rPr lang="en-ZA" sz="2800" dirty="0" smtClean="0">
                <a:solidFill>
                  <a:srgbClr val="002060"/>
                </a:solidFill>
              </a:rPr>
              <a:t>Revenue through Consumption of services</a:t>
            </a:r>
          </a:p>
          <a:p>
            <a:pPr marL="514350" indent="-514350" algn="just">
              <a:buFont typeface="+mj-lt"/>
              <a:buAutoNum type="arabicPeriod"/>
            </a:pPr>
            <a:r>
              <a:rPr lang="en-ZA" sz="2800" dirty="0" smtClean="0">
                <a:solidFill>
                  <a:srgbClr val="002060"/>
                </a:solidFill>
              </a:rPr>
              <a:t>Value chain realise </a:t>
            </a:r>
            <a:endParaRPr lang="en-ZA" sz="2800" dirty="0">
              <a:solidFill>
                <a:srgbClr val="002060"/>
              </a:solidFill>
            </a:endParaRPr>
          </a:p>
        </p:txBody>
      </p:sp>
      <p:sp>
        <p:nvSpPr>
          <p:cNvPr id="3" name="Rectangle 2"/>
          <p:cNvSpPr/>
          <p:nvPr/>
        </p:nvSpPr>
        <p:spPr>
          <a:xfrm>
            <a:off x="592954" y="293878"/>
            <a:ext cx="9260869" cy="1015663"/>
          </a:xfrm>
          <a:prstGeom prst="rect">
            <a:avLst/>
          </a:prstGeom>
        </p:spPr>
        <p:txBody>
          <a:bodyPr wrap="none">
            <a:spAutoFit/>
          </a:bodyPr>
          <a:lstStyle/>
          <a:p>
            <a:pPr lvl="0">
              <a:defRPr/>
            </a:pPr>
            <a:r>
              <a:rPr lang="en-ZA" sz="6000" b="1" kern="0" cap="all" dirty="0">
                <a:solidFill>
                  <a:srgbClr val="274FA4">
                    <a:lumMod val="75000"/>
                  </a:srgbClr>
                </a:solidFill>
                <a:latin typeface="Tw Cen MT" panose="020B0602020104020603"/>
              </a:rPr>
              <a:t>Economic Contribution</a:t>
            </a:r>
          </a:p>
        </p:txBody>
      </p:sp>
    </p:spTree>
    <p:extLst>
      <p:ext uri="{BB962C8B-B14F-4D97-AF65-F5344CB8AC3E}">
        <p14:creationId xmlns:p14="http://schemas.microsoft.com/office/powerpoint/2010/main" val="3203022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2954" y="293878"/>
            <a:ext cx="5708614" cy="584775"/>
          </a:xfrm>
          <a:prstGeom prst="rect">
            <a:avLst/>
          </a:prstGeom>
        </p:spPr>
        <p:txBody>
          <a:bodyPr wrap="none">
            <a:spAutoFit/>
          </a:bodyPr>
          <a:lstStyle/>
          <a:p>
            <a:pPr lvl="0">
              <a:defRPr/>
            </a:pPr>
            <a:r>
              <a:rPr lang="en-ZA" sz="3200" b="1" kern="0" cap="all" dirty="0" smtClean="0">
                <a:solidFill>
                  <a:srgbClr val="274FA4">
                    <a:lumMod val="75000"/>
                  </a:srgbClr>
                </a:solidFill>
                <a:latin typeface="Tw Cen MT" panose="020B0602020104020603"/>
              </a:rPr>
              <a:t>CLIMATE CHANGE IS A REALITY</a:t>
            </a:r>
            <a:endParaRPr lang="en-ZA" sz="3200" b="1" kern="0" cap="all" dirty="0">
              <a:solidFill>
                <a:srgbClr val="274FA4">
                  <a:lumMod val="75000"/>
                </a:srgbClr>
              </a:solidFill>
              <a:latin typeface="Tw Cen MT" panose="020B0602020104020603"/>
            </a:endParaRPr>
          </a:p>
        </p:txBody>
      </p:sp>
      <p:sp>
        <p:nvSpPr>
          <p:cNvPr id="5" name="Rectangle 4"/>
          <p:cNvSpPr/>
          <p:nvPr/>
        </p:nvSpPr>
        <p:spPr>
          <a:xfrm>
            <a:off x="1181100" y="878653"/>
            <a:ext cx="6152531" cy="2585323"/>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ELNINO</a:t>
            </a:r>
            <a:endParaRPr lang="en-US" dirty="0"/>
          </a:p>
          <a:p>
            <a:pPr marL="285750" indent="-285750">
              <a:buFont typeface="Arial" panose="020B0604020202020204" pitchFamily="34" charset="0"/>
              <a:buChar char="•"/>
            </a:pPr>
            <a:r>
              <a:rPr lang="en-US" dirty="0" smtClean="0"/>
              <a:t>TROPICAL CYCLONES</a:t>
            </a:r>
          </a:p>
          <a:p>
            <a:pPr marL="285750" indent="-285750">
              <a:buFont typeface="Arial" panose="020B0604020202020204" pitchFamily="34" charset="0"/>
              <a:buChar char="•"/>
            </a:pPr>
            <a:r>
              <a:rPr lang="en-US" dirty="0" smtClean="0"/>
              <a:t>TSUNAMY</a:t>
            </a:r>
          </a:p>
          <a:p>
            <a:pPr marL="285750" indent="-285750">
              <a:buFont typeface="Arial" panose="020B0604020202020204" pitchFamily="34" charset="0"/>
              <a:buChar char="•"/>
            </a:pPr>
            <a:r>
              <a:rPr lang="en-US" dirty="0" smtClean="0"/>
              <a:t>HURRICANES STORMS</a:t>
            </a:r>
          </a:p>
          <a:p>
            <a:pPr marL="285750" indent="-285750">
              <a:buFont typeface="Arial" panose="020B0604020202020204" pitchFamily="34" charset="0"/>
              <a:buChar char="•"/>
            </a:pPr>
            <a:r>
              <a:rPr lang="en-US" dirty="0" smtClean="0"/>
              <a:t>MELTING OF THE ICEBERG</a:t>
            </a:r>
          </a:p>
          <a:p>
            <a:pPr marL="285750" indent="-285750">
              <a:buFont typeface="Arial" panose="020B0604020202020204" pitchFamily="34" charset="0"/>
              <a:buChar char="•"/>
            </a:pPr>
            <a:r>
              <a:rPr lang="en-US" dirty="0" smtClean="0"/>
              <a:t>FLOODS</a:t>
            </a:r>
          </a:p>
          <a:p>
            <a:pPr marL="285750" indent="-285750">
              <a:buFont typeface="Arial" panose="020B0604020202020204" pitchFamily="34" charset="0"/>
              <a:buChar char="•"/>
            </a:pPr>
            <a:r>
              <a:rPr lang="en-US" dirty="0" smtClean="0"/>
              <a:t>INCREASE INTEMPERATURES</a:t>
            </a:r>
          </a:p>
          <a:p>
            <a:pPr marL="285750" indent="-285750">
              <a:buFont typeface="Arial" panose="020B0604020202020204" pitchFamily="34" charset="0"/>
              <a:buChar char="•"/>
            </a:pPr>
            <a:r>
              <a:rPr lang="en-US" dirty="0" smtClean="0"/>
              <a:t>CAUSEs UNTOLD DESTRUCTIONS</a:t>
            </a:r>
            <a:endParaRPr lang="en-US" dirty="0"/>
          </a:p>
        </p:txBody>
      </p:sp>
    </p:spTree>
    <p:extLst>
      <p:ext uri="{BB962C8B-B14F-4D97-AF65-F5344CB8AC3E}">
        <p14:creationId xmlns:p14="http://schemas.microsoft.com/office/powerpoint/2010/main" val="2029490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2954" y="293878"/>
            <a:ext cx="7385355" cy="584775"/>
          </a:xfrm>
          <a:prstGeom prst="rect">
            <a:avLst/>
          </a:prstGeom>
        </p:spPr>
        <p:txBody>
          <a:bodyPr wrap="none">
            <a:spAutoFit/>
          </a:bodyPr>
          <a:lstStyle/>
          <a:p>
            <a:pPr lvl="0">
              <a:defRPr/>
            </a:pPr>
            <a:r>
              <a:rPr lang="en-ZA" sz="3200" b="1" kern="0" cap="all" dirty="0" smtClean="0">
                <a:solidFill>
                  <a:srgbClr val="274FA4">
                    <a:lumMod val="75000"/>
                  </a:srgbClr>
                </a:solidFill>
                <a:latin typeface="Tw Cen MT" panose="020B0602020104020603"/>
              </a:rPr>
              <a:t>Resources utilization &amp; challenges</a:t>
            </a:r>
            <a:endParaRPr lang="en-ZA" sz="3200" b="1" kern="0" cap="all" dirty="0">
              <a:solidFill>
                <a:srgbClr val="274FA4">
                  <a:lumMod val="75000"/>
                </a:srgbClr>
              </a:solidFill>
              <a:latin typeface="Tw Cen MT" panose="020B0602020104020603"/>
            </a:endParaRPr>
          </a:p>
        </p:txBody>
      </p:sp>
      <p:sp>
        <p:nvSpPr>
          <p:cNvPr id="5" name="Rectangle 4"/>
          <p:cNvSpPr/>
          <p:nvPr/>
        </p:nvSpPr>
        <p:spPr>
          <a:xfrm>
            <a:off x="1237631" y="878653"/>
            <a:ext cx="6096000" cy="5355312"/>
          </a:xfrm>
          <a:prstGeom prst="rect">
            <a:avLst/>
          </a:prstGeom>
        </p:spPr>
        <p:txBody>
          <a:bodyPr>
            <a:spAutoFit/>
          </a:bodyPr>
          <a:lstStyle/>
          <a:p>
            <a:r>
              <a:rPr lang="en-US" dirty="0"/>
              <a:t>Energy Efficiency </a:t>
            </a:r>
            <a:endParaRPr lang="en-US" dirty="0" smtClean="0"/>
          </a:p>
          <a:p>
            <a:endParaRPr lang="en-US" dirty="0"/>
          </a:p>
          <a:p>
            <a:r>
              <a:rPr lang="en-US" dirty="0"/>
              <a:t>Electricity and energy challenges facing SA (load </a:t>
            </a:r>
            <a:r>
              <a:rPr lang="en-US" dirty="0" smtClean="0"/>
              <a:t>shading)</a:t>
            </a:r>
            <a:endParaRPr lang="en-US" dirty="0"/>
          </a:p>
          <a:p>
            <a:r>
              <a:rPr lang="en-US" dirty="0"/>
              <a:t>Buildings consumes more than 60% of our Energy</a:t>
            </a:r>
          </a:p>
          <a:p>
            <a:r>
              <a:rPr lang="en-US" dirty="0"/>
              <a:t>SA is dependent of fossil fuel based energy which is being depleted, as well as causing environmental damage through carbon emissions and foot print</a:t>
            </a:r>
          </a:p>
          <a:p>
            <a:r>
              <a:rPr lang="en-US" dirty="0"/>
              <a:t>Mines and open casts not properly rehabilitated, acid mine drainage challenges, the potential of closed mines not fully explored.</a:t>
            </a:r>
          </a:p>
          <a:p>
            <a:r>
              <a:rPr lang="en-US" dirty="0"/>
              <a:t>The Nerve/nucleus </a:t>
            </a:r>
            <a:r>
              <a:rPr lang="en-US" dirty="0" smtClean="0"/>
              <a:t>center </a:t>
            </a:r>
            <a:r>
              <a:rPr lang="en-US" dirty="0"/>
              <a:t>of implementing the energy efficiency laws within </a:t>
            </a:r>
            <a:r>
              <a:rPr lang="en-US" dirty="0" smtClean="0"/>
              <a:t>is the </a:t>
            </a:r>
            <a:r>
              <a:rPr lang="en-US" dirty="0"/>
              <a:t>built environment</a:t>
            </a:r>
          </a:p>
          <a:p>
            <a:r>
              <a:rPr lang="en-US" dirty="0"/>
              <a:t>Renewable energy is the way given the free South African sun and wind along our coasts</a:t>
            </a:r>
          </a:p>
          <a:p>
            <a:r>
              <a:rPr lang="en-US" dirty="0" smtClean="0"/>
              <a:t>SA Positive DEV. Government and  Independent </a:t>
            </a:r>
            <a:r>
              <a:rPr lang="en-US" dirty="0"/>
              <a:t>power producers’ </a:t>
            </a:r>
            <a:r>
              <a:rPr lang="en-US" dirty="0" smtClean="0"/>
              <a:t>have SIGN A partnerships agreement worth billions of </a:t>
            </a:r>
            <a:r>
              <a:rPr lang="en-US" dirty="0" err="1" smtClean="0"/>
              <a:t>rands</a:t>
            </a:r>
            <a:r>
              <a:rPr lang="en-US" dirty="0" smtClean="0"/>
              <a:t> to </a:t>
            </a:r>
            <a:r>
              <a:rPr lang="en-US" dirty="0"/>
              <a:t>feed the national energy </a:t>
            </a:r>
            <a:r>
              <a:rPr lang="en-US" dirty="0" smtClean="0"/>
              <a:t>grid.</a:t>
            </a:r>
          </a:p>
          <a:p>
            <a:r>
              <a:rPr lang="en-US" dirty="0" smtClean="0"/>
              <a:t>Development and economic growth depend on availability of electricity</a:t>
            </a:r>
            <a:endParaRPr lang="en-US" dirty="0"/>
          </a:p>
        </p:txBody>
      </p:sp>
    </p:spTree>
    <p:extLst>
      <p:ext uri="{BB962C8B-B14F-4D97-AF65-F5344CB8AC3E}">
        <p14:creationId xmlns:p14="http://schemas.microsoft.com/office/powerpoint/2010/main" val="2816757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2955" y="293878"/>
            <a:ext cx="9382896" cy="1077218"/>
          </a:xfrm>
          <a:prstGeom prst="rect">
            <a:avLst/>
          </a:prstGeom>
        </p:spPr>
        <p:txBody>
          <a:bodyPr wrap="square">
            <a:spAutoFit/>
          </a:bodyPr>
          <a:lstStyle/>
          <a:p>
            <a:pPr lvl="0">
              <a:defRPr/>
            </a:pPr>
            <a:r>
              <a:rPr lang="en-ZA" sz="3200" b="1" kern="0" cap="all" dirty="0" smtClean="0">
                <a:solidFill>
                  <a:srgbClr val="274FA4">
                    <a:lumMod val="75000"/>
                  </a:srgbClr>
                </a:solidFill>
                <a:latin typeface="Tw Cen MT" panose="020B0602020104020603"/>
              </a:rPr>
              <a:t>Sustainability through design and legislation</a:t>
            </a:r>
            <a:endParaRPr lang="en-ZA" sz="3200" b="1" kern="0" cap="all" dirty="0">
              <a:solidFill>
                <a:srgbClr val="274FA4">
                  <a:lumMod val="75000"/>
                </a:srgbClr>
              </a:solidFill>
              <a:latin typeface="Tw Cen MT" panose="020B0602020104020603"/>
            </a:endParaRPr>
          </a:p>
        </p:txBody>
      </p:sp>
      <p:sp>
        <p:nvSpPr>
          <p:cNvPr id="6" name="Rectangle 5"/>
          <p:cNvSpPr/>
          <p:nvPr/>
        </p:nvSpPr>
        <p:spPr>
          <a:xfrm>
            <a:off x="592954" y="1447800"/>
            <a:ext cx="8551045" cy="4524315"/>
          </a:xfrm>
          <a:prstGeom prst="rect">
            <a:avLst/>
          </a:prstGeom>
        </p:spPr>
        <p:txBody>
          <a:bodyPr wrap="square">
            <a:spAutoFit/>
          </a:bodyPr>
          <a:lstStyle/>
          <a:p>
            <a:r>
              <a:rPr lang="en-US" dirty="0" smtClean="0"/>
              <a:t>Building </a:t>
            </a:r>
            <a:r>
              <a:rPr lang="en-US" dirty="0"/>
              <a:t>plans to comply with Legislation, Part XA, Sans 204, Solar water heating, Renewable  energy,  utilization solar water heaters, solar panels for generating renewable electricity, orientation of buildings, retrofitting low voltage </a:t>
            </a:r>
            <a:r>
              <a:rPr lang="en-US" dirty="0" smtClean="0"/>
              <a:t>energy efficient  </a:t>
            </a:r>
            <a:r>
              <a:rPr lang="en-US" dirty="0"/>
              <a:t>lights, installation of occupational sensors for lights in </a:t>
            </a:r>
            <a:r>
              <a:rPr lang="en-US" dirty="0" smtClean="0"/>
              <a:t>buildings</a:t>
            </a:r>
            <a:r>
              <a:rPr lang="en-US" dirty="0"/>
              <a:t>, cavity wall, water harvesting, utilization of grey water for irrigation other purposes</a:t>
            </a:r>
            <a:r>
              <a:rPr lang="en-US" dirty="0" smtClean="0"/>
              <a:t>.</a:t>
            </a:r>
          </a:p>
          <a:p>
            <a:endParaRPr lang="en-US" dirty="0"/>
          </a:p>
          <a:p>
            <a:r>
              <a:rPr lang="en-US" dirty="0"/>
              <a:t>Insulation  and Lighting of Buildings </a:t>
            </a:r>
          </a:p>
          <a:p>
            <a:r>
              <a:rPr lang="en-US" dirty="0"/>
              <a:t> Housing Sector has made major milestones in embracing green initiative leading to green buildings with modern structures and technologies. These efforts are aimed at adapting to adverse effects of climate change and ensure climate proof buildings and infrastructure</a:t>
            </a:r>
          </a:p>
          <a:p>
            <a:r>
              <a:rPr lang="en-US" dirty="0"/>
              <a:t>Green Buildings </a:t>
            </a:r>
          </a:p>
          <a:p>
            <a:r>
              <a:rPr lang="en-US" dirty="0"/>
              <a:t>innovative, resource efficient, low carbon technologies and infrastructure.</a:t>
            </a:r>
          </a:p>
          <a:p>
            <a:r>
              <a:rPr lang="en-US" dirty="0"/>
              <a:t>Adaptation/ retrofitting</a:t>
            </a:r>
          </a:p>
          <a:p>
            <a:endParaRPr lang="en-US" dirty="0" smtClean="0"/>
          </a:p>
          <a:p>
            <a:endParaRPr lang="en-US" dirty="0"/>
          </a:p>
        </p:txBody>
      </p:sp>
    </p:spTree>
    <p:extLst>
      <p:ext uri="{BB962C8B-B14F-4D97-AF65-F5344CB8AC3E}">
        <p14:creationId xmlns:p14="http://schemas.microsoft.com/office/powerpoint/2010/main" val="551928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98500" y="293879"/>
            <a:ext cx="9037683" cy="5016758"/>
          </a:xfrm>
          <a:prstGeom prst="rect">
            <a:avLst/>
          </a:prstGeom>
        </p:spPr>
        <p:txBody>
          <a:bodyPr wrap="square">
            <a:spAutoFit/>
          </a:bodyPr>
          <a:lstStyle/>
          <a:p>
            <a:pPr lvl="0">
              <a:defRPr/>
            </a:pPr>
            <a:r>
              <a:rPr lang="en-ZA" sz="3200" b="1" kern="0" cap="all" dirty="0" smtClean="0">
                <a:solidFill>
                  <a:srgbClr val="274FA4">
                    <a:lumMod val="75000"/>
                  </a:srgbClr>
                </a:solidFill>
                <a:latin typeface="Tw Cen MT" panose="020B0602020104020603"/>
              </a:rPr>
              <a:t>Sustainable developments</a:t>
            </a:r>
          </a:p>
          <a:p>
            <a:pPr lvl="0">
              <a:defRPr/>
            </a:pPr>
            <a:endParaRPr lang="en-ZA" sz="3200" b="1" kern="0" cap="all" dirty="0" smtClean="0">
              <a:solidFill>
                <a:srgbClr val="274FA4">
                  <a:lumMod val="75000"/>
                </a:srgbClr>
              </a:solidFill>
              <a:latin typeface="Tw Cen MT" panose="020B0602020104020603"/>
            </a:endParaRPr>
          </a:p>
          <a:p>
            <a:pPr lvl="0">
              <a:defRPr/>
            </a:pPr>
            <a:r>
              <a:rPr lang="en-US" sz="1600" b="1" kern="0" cap="all" dirty="0">
                <a:solidFill>
                  <a:srgbClr val="274FA4">
                    <a:lumMod val="75000"/>
                  </a:srgbClr>
                </a:solidFill>
                <a:latin typeface="Tw Cen MT" panose="020B0602020104020603"/>
              </a:rPr>
              <a:t>What is sustainable development</a:t>
            </a:r>
          </a:p>
          <a:p>
            <a:pPr lvl="0">
              <a:defRPr/>
            </a:pPr>
            <a:r>
              <a:rPr lang="en-US" sz="1600" b="1" kern="0" cap="all" dirty="0">
                <a:solidFill>
                  <a:srgbClr val="274FA4">
                    <a:lumMod val="75000"/>
                  </a:srgbClr>
                </a:solidFill>
                <a:latin typeface="Tw Cen MT" panose="020B0602020104020603"/>
              </a:rPr>
              <a:t>"Sustainable development is development that meets the needs of the present, without compromising the ability of future generations to meet their own needs."</a:t>
            </a:r>
          </a:p>
          <a:p>
            <a:pPr lvl="0">
              <a:defRPr/>
            </a:pPr>
            <a:endParaRPr lang="en-US" sz="1600" b="1" kern="0" cap="all" dirty="0">
              <a:solidFill>
                <a:srgbClr val="274FA4">
                  <a:lumMod val="75000"/>
                </a:srgbClr>
              </a:solidFill>
              <a:latin typeface="Tw Cen MT" panose="020B0602020104020603"/>
            </a:endParaRPr>
          </a:p>
          <a:p>
            <a:pPr lvl="0">
              <a:defRPr/>
            </a:pPr>
            <a:r>
              <a:rPr lang="en-US" sz="1600" b="1" kern="0" cap="all" dirty="0">
                <a:solidFill>
                  <a:srgbClr val="274FA4">
                    <a:lumMod val="75000"/>
                  </a:srgbClr>
                </a:solidFill>
                <a:latin typeface="Tw Cen MT" panose="020B0602020104020603"/>
              </a:rPr>
              <a:t>The concept of sustainable development can be interpreted in many different ways, but at its core is an approach to development that looks to balance different, </a:t>
            </a:r>
            <a:endParaRPr lang="en-US" sz="1600" b="1" kern="0" cap="all" dirty="0" smtClean="0">
              <a:solidFill>
                <a:srgbClr val="274FA4">
                  <a:lumMod val="75000"/>
                </a:srgbClr>
              </a:solidFill>
              <a:latin typeface="Tw Cen MT" panose="020B0602020104020603"/>
            </a:endParaRPr>
          </a:p>
          <a:p>
            <a:pPr lvl="0">
              <a:defRPr/>
            </a:pPr>
            <a:r>
              <a:rPr lang="en-US" sz="1600" b="1" kern="0" cap="all" dirty="0" smtClean="0">
                <a:solidFill>
                  <a:srgbClr val="274FA4">
                    <a:lumMod val="75000"/>
                  </a:srgbClr>
                </a:solidFill>
                <a:latin typeface="Tw Cen MT" panose="020B0602020104020603"/>
              </a:rPr>
              <a:t>and </a:t>
            </a:r>
            <a:r>
              <a:rPr lang="en-US" sz="1600" b="1" kern="0" cap="all" dirty="0">
                <a:solidFill>
                  <a:srgbClr val="274FA4">
                    <a:lumMod val="75000"/>
                  </a:srgbClr>
                </a:solidFill>
                <a:latin typeface="Tw Cen MT" panose="020B0602020104020603"/>
              </a:rPr>
              <a:t>often competing, needs against an awareness of the environmental, social and economic limitations we face as a society. </a:t>
            </a:r>
            <a:r>
              <a:rPr lang="en-US" sz="1600" b="1" kern="0" cap="all" dirty="0">
                <a:solidFill>
                  <a:srgbClr val="FF0000"/>
                </a:solidFill>
                <a:latin typeface="Tw Cen MT" panose="020B0602020104020603"/>
              </a:rPr>
              <a:t>Sustainable development is the organizing principle for meeting human development goals while at the same time sustaining the ability of natural systems to provide the natural resources and ecosystem services upon which the economy and society depends .</a:t>
            </a:r>
            <a:r>
              <a:rPr lang="en-US" sz="1600" b="1" kern="0" cap="all" dirty="0">
                <a:solidFill>
                  <a:srgbClr val="274FA4">
                    <a:lumMod val="75000"/>
                  </a:srgbClr>
                </a:solidFill>
                <a:latin typeface="Tw Cen MT" panose="020B0602020104020603"/>
              </a:rPr>
              <a:t> The desired result is a state of society where living conditions and resource use continue to meet human needs without undermining the integrity and stability of the natural system. Sustainable development can be classified as development that meets the needs of the present without compromising the ability of future generations</a:t>
            </a:r>
            <a:endParaRPr lang="en-ZA" sz="1600" b="1" kern="0" cap="all" dirty="0">
              <a:solidFill>
                <a:srgbClr val="274FA4">
                  <a:lumMod val="75000"/>
                </a:srgbClr>
              </a:solidFill>
              <a:latin typeface="Tw Cen MT" panose="020B0602020104020603"/>
            </a:endParaRPr>
          </a:p>
          <a:p>
            <a:pPr lvl="0">
              <a:defRPr/>
            </a:pPr>
            <a:endParaRPr lang="en-ZA" sz="1600"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398519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world is concern</a:t>
            </a:r>
          </a:p>
          <a:p>
            <a:pPr lvl="0">
              <a:defRPr/>
            </a:pPr>
            <a:endParaRPr lang="en-ZA" sz="1200" b="1" kern="0" cap="all" dirty="0">
              <a:solidFill>
                <a:srgbClr val="274FA4">
                  <a:lumMod val="75000"/>
                </a:srgbClr>
              </a:solidFill>
              <a:latin typeface="Tw Cen MT" panose="020B0602020104020603"/>
            </a:endParaRPr>
          </a:p>
        </p:txBody>
      </p:sp>
      <p:pic>
        <p:nvPicPr>
          <p:cNvPr id="5" name="Picture 4"/>
          <p:cNvPicPr>
            <a:picLocks noChangeAspect="1"/>
          </p:cNvPicPr>
          <p:nvPr/>
        </p:nvPicPr>
        <p:blipFill>
          <a:blip r:embed="rId3"/>
          <a:stretch>
            <a:fillRect/>
          </a:stretch>
        </p:blipFill>
        <p:spPr>
          <a:xfrm>
            <a:off x="2223407" y="3500618"/>
            <a:ext cx="4254409" cy="2972753"/>
          </a:xfrm>
          <a:prstGeom prst="rect">
            <a:avLst/>
          </a:prstGeom>
        </p:spPr>
      </p:pic>
      <p:pic>
        <p:nvPicPr>
          <p:cNvPr id="7" name="Picture 6"/>
          <p:cNvPicPr>
            <a:picLocks noChangeAspect="1"/>
          </p:cNvPicPr>
          <p:nvPr/>
        </p:nvPicPr>
        <p:blipFill>
          <a:blip r:embed="rId4"/>
          <a:stretch>
            <a:fillRect/>
          </a:stretch>
        </p:blipFill>
        <p:spPr>
          <a:xfrm>
            <a:off x="2279651" y="1244600"/>
            <a:ext cx="4572000" cy="2038349"/>
          </a:xfrm>
          <a:prstGeom prst="rect">
            <a:avLst/>
          </a:prstGeom>
        </p:spPr>
      </p:pic>
    </p:spTree>
    <p:extLst>
      <p:ext uri="{BB962C8B-B14F-4D97-AF65-F5344CB8AC3E}">
        <p14:creationId xmlns:p14="http://schemas.microsoft.com/office/powerpoint/2010/main" val="125148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1200" b="1" kern="0" cap="all" dirty="0">
              <a:solidFill>
                <a:srgbClr val="274FA4">
                  <a:lumMod val="75000"/>
                </a:srgbClr>
              </a:solidFill>
              <a:latin typeface="Tw Cen MT" panose="020B0602020104020603"/>
            </a:endParaRPr>
          </a:p>
        </p:txBody>
      </p:sp>
      <p:pic>
        <p:nvPicPr>
          <p:cNvPr id="2" name="Picture 1"/>
          <p:cNvPicPr>
            <a:picLocks noChangeAspect="1"/>
          </p:cNvPicPr>
          <p:nvPr/>
        </p:nvPicPr>
        <p:blipFill>
          <a:blip r:embed="rId3"/>
          <a:stretch>
            <a:fillRect/>
          </a:stretch>
        </p:blipFill>
        <p:spPr>
          <a:xfrm>
            <a:off x="1584960" y="1645921"/>
            <a:ext cx="6191794" cy="4737462"/>
          </a:xfrm>
          <a:prstGeom prst="rect">
            <a:avLst/>
          </a:prstGeom>
        </p:spPr>
      </p:pic>
    </p:spTree>
    <p:extLst>
      <p:ext uri="{BB962C8B-B14F-4D97-AF65-F5344CB8AC3E}">
        <p14:creationId xmlns:p14="http://schemas.microsoft.com/office/powerpoint/2010/main" val="85661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248" y="996035"/>
            <a:ext cx="9942490" cy="3046988"/>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CONVENTION THEME:</a:t>
            </a:r>
          </a:p>
          <a:p>
            <a:pPr lvl="0" algn="ctr">
              <a:defRPr/>
            </a:pPr>
            <a:endParaRPr lang="en-ZA" sz="4800" b="1" kern="0" cap="all" dirty="0" smtClean="0">
              <a:solidFill>
                <a:srgbClr val="274FA4">
                  <a:lumMod val="75000"/>
                </a:srgbClr>
              </a:solidFill>
              <a:latin typeface="Tw Cen MT" panose="020B0602020104020603"/>
            </a:endParaRPr>
          </a:p>
          <a:p>
            <a:pPr lvl="0" algn="ctr">
              <a:defRPr/>
            </a:pPr>
            <a:r>
              <a:rPr lang="en-ZA" sz="4800" b="1" kern="0" cap="all" dirty="0" smtClean="0">
                <a:solidFill>
                  <a:srgbClr val="274FA4">
                    <a:lumMod val="75000"/>
                  </a:srgbClr>
                </a:solidFill>
                <a:latin typeface="Tw Cen MT" panose="020B0602020104020603"/>
              </a:rPr>
              <a:t>Transformation </a:t>
            </a:r>
            <a:r>
              <a:rPr lang="en-ZA" sz="4800" b="1" kern="0" cap="all" dirty="0">
                <a:solidFill>
                  <a:srgbClr val="274FA4">
                    <a:lumMod val="75000"/>
                  </a:srgbClr>
                </a:solidFill>
                <a:latin typeface="Tw Cen MT" panose="020B0602020104020603"/>
              </a:rPr>
              <a:t>towards a Sustainable Built Environment</a:t>
            </a:r>
          </a:p>
        </p:txBody>
      </p:sp>
    </p:spTree>
    <p:extLst>
      <p:ext uri="{BB962C8B-B14F-4D97-AF65-F5344CB8AC3E}">
        <p14:creationId xmlns:p14="http://schemas.microsoft.com/office/powerpoint/2010/main" val="1400717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5447645"/>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6000" b="1" kern="0" cap="all" dirty="0">
              <a:solidFill>
                <a:srgbClr val="274FA4">
                  <a:lumMod val="75000"/>
                </a:srgbClr>
              </a:solidFill>
              <a:latin typeface="Tw Cen MT" panose="020B0602020104020603"/>
            </a:endParaRPr>
          </a:p>
          <a:p>
            <a:pPr marL="571500" lvl="0" indent="-571500">
              <a:buFont typeface="Arial" panose="020B0604020202020204" pitchFamily="34" charset="0"/>
              <a:buChar char="•"/>
              <a:defRPr/>
            </a:pPr>
            <a:r>
              <a:rPr lang="en-ZA" sz="3600" b="1" kern="0" cap="all" dirty="0" smtClean="0">
                <a:solidFill>
                  <a:srgbClr val="274FA4">
                    <a:lumMod val="75000"/>
                  </a:srgbClr>
                </a:solidFill>
                <a:latin typeface="Tw Cen MT" panose="020B0602020104020603"/>
              </a:rPr>
              <a:t>COJ ISSUED GREEN BONDS</a:t>
            </a:r>
          </a:p>
          <a:p>
            <a:pPr lvl="0">
              <a:defRPr/>
            </a:pPr>
            <a:r>
              <a:rPr lang="en-ZA" sz="3600" b="1" kern="0" cap="all" dirty="0" smtClean="0">
                <a:solidFill>
                  <a:srgbClr val="274FA4">
                    <a:lumMod val="75000"/>
                  </a:srgbClr>
                </a:solidFill>
                <a:latin typeface="Tw Cen MT" panose="020B0602020104020603"/>
              </a:rPr>
              <a:t>     TO FINANCE THEIR SUSTAINABLE       </a:t>
            </a:r>
          </a:p>
          <a:p>
            <a:pPr lvl="0">
              <a:defRPr/>
            </a:pPr>
            <a:r>
              <a:rPr lang="en-ZA" sz="3600" b="1" kern="0" cap="all" dirty="0">
                <a:solidFill>
                  <a:srgbClr val="274FA4">
                    <a:lumMod val="75000"/>
                  </a:srgbClr>
                </a:solidFill>
                <a:latin typeface="Tw Cen MT" panose="020B0602020104020603"/>
              </a:rPr>
              <a:t> </a:t>
            </a:r>
            <a:r>
              <a:rPr lang="en-ZA" sz="3600" b="1" kern="0" cap="all" dirty="0" smtClean="0">
                <a:solidFill>
                  <a:srgbClr val="274FA4">
                    <a:lumMod val="75000"/>
                  </a:srgbClr>
                </a:solidFill>
                <a:latin typeface="Tw Cen MT" panose="020B0602020104020603"/>
              </a:rPr>
              <a:t>    PROGRAMS</a:t>
            </a:r>
          </a:p>
          <a:p>
            <a:pPr marL="571500" lvl="0" indent="-571500">
              <a:buFont typeface="Arial" panose="020B0604020202020204" pitchFamily="34" charset="0"/>
              <a:buChar char="•"/>
              <a:defRPr/>
            </a:pPr>
            <a:r>
              <a:rPr lang="en-ZA" sz="3600" b="1" kern="0" cap="all" dirty="0" smtClean="0">
                <a:solidFill>
                  <a:srgbClr val="274FA4">
                    <a:lumMod val="75000"/>
                  </a:srgbClr>
                </a:solidFill>
                <a:latin typeface="Tw Cen MT" panose="020B0602020104020603"/>
              </a:rPr>
              <a:t>NON- MOTORISED LANES INTRODUCED ACROSS MAJOR CITIES IN </a:t>
            </a:r>
            <a:r>
              <a:rPr lang="en-ZA" sz="3600" b="1" kern="0" cap="all" dirty="0" err="1" smtClean="0">
                <a:solidFill>
                  <a:srgbClr val="274FA4">
                    <a:lumMod val="75000"/>
                  </a:srgbClr>
                </a:solidFill>
                <a:latin typeface="Tw Cen MT" panose="020B0602020104020603"/>
              </a:rPr>
              <a:t>sa</a:t>
            </a:r>
            <a:r>
              <a:rPr lang="en-ZA" sz="3600" b="1" kern="0" cap="all" dirty="0" smtClean="0">
                <a:solidFill>
                  <a:srgbClr val="274FA4">
                    <a:lumMod val="75000"/>
                  </a:srgbClr>
                </a:solidFill>
                <a:latin typeface="Tw Cen MT" panose="020B0602020104020603"/>
              </a:rPr>
              <a:t>.</a:t>
            </a:r>
          </a:p>
          <a:p>
            <a:pPr marL="571500" lvl="0" indent="-571500">
              <a:buFont typeface="Arial" panose="020B0604020202020204" pitchFamily="34" charset="0"/>
              <a:buChar char="•"/>
              <a:defRPr/>
            </a:pPr>
            <a:r>
              <a:rPr lang="en-ZA" sz="3600" b="1" kern="0" cap="all" dirty="0" smtClean="0">
                <a:solidFill>
                  <a:srgbClr val="274FA4">
                    <a:lumMod val="75000"/>
                  </a:srgbClr>
                </a:solidFill>
                <a:latin typeface="Tw Cen MT" panose="020B0602020104020603"/>
              </a:rPr>
              <a:t>INTERGRATED TRANSPORT SYSTEMS</a:t>
            </a:r>
          </a:p>
          <a:p>
            <a:pPr marL="171450" lvl="0" indent="-171450">
              <a:buFont typeface="Arial" panose="020B0604020202020204" pitchFamily="34" charset="0"/>
              <a:buChar char="•"/>
              <a:defRPr/>
            </a:pPr>
            <a:endParaRPr lang="en-ZA" sz="1200"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3796540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323439"/>
          </a:xfrm>
          <a:prstGeom prst="rect">
            <a:avLst/>
          </a:prstGeom>
        </p:spPr>
        <p:txBody>
          <a:bodyPr wrap="square">
            <a:spAutoFit/>
          </a:bodyPr>
          <a:lstStyle/>
          <a:p>
            <a:pPr lvl="0" algn="ctr">
              <a:defRPr/>
            </a:pPr>
            <a:r>
              <a:rPr lang="en-ZA" sz="3600" b="1" kern="0" cap="all" dirty="0" smtClean="0">
                <a:solidFill>
                  <a:srgbClr val="274FA4">
                    <a:lumMod val="75000"/>
                  </a:srgbClr>
                </a:solidFill>
                <a:latin typeface="Tw Cen MT" panose="020B0602020104020603"/>
              </a:rPr>
              <a:t>The balancing act</a:t>
            </a:r>
          </a:p>
          <a:p>
            <a:pPr lvl="0" algn="ctr">
              <a:defRPr/>
            </a:pPr>
            <a:r>
              <a:rPr lang="en-ZA" sz="3200" b="1" kern="0" cap="all" dirty="0" smtClean="0">
                <a:solidFill>
                  <a:srgbClr val="FF0000"/>
                </a:solidFill>
                <a:latin typeface="Tw Cen MT" panose="020B0602020104020603"/>
              </a:rPr>
              <a:t>It is in your  hand to save the planet</a:t>
            </a:r>
          </a:p>
          <a:p>
            <a:pPr lvl="0">
              <a:defRPr/>
            </a:pPr>
            <a:endParaRPr lang="en-ZA" sz="1200" b="1" kern="0" cap="all" dirty="0">
              <a:solidFill>
                <a:srgbClr val="274FA4">
                  <a:lumMod val="75000"/>
                </a:srgbClr>
              </a:solidFill>
              <a:latin typeface="Tw Cen MT" panose="020B0602020104020603"/>
            </a:endParaRPr>
          </a:p>
        </p:txBody>
      </p:sp>
      <p:pic>
        <p:nvPicPr>
          <p:cNvPr id="6" name="Picture 5"/>
          <p:cNvPicPr>
            <a:picLocks noChangeAspect="1"/>
          </p:cNvPicPr>
          <p:nvPr/>
        </p:nvPicPr>
        <p:blipFill>
          <a:blip r:embed="rId3"/>
          <a:stretch>
            <a:fillRect/>
          </a:stretch>
        </p:blipFill>
        <p:spPr>
          <a:xfrm>
            <a:off x="2773860" y="1678873"/>
            <a:ext cx="5651863" cy="4224013"/>
          </a:xfrm>
          <a:prstGeom prst="rect">
            <a:avLst/>
          </a:prstGeom>
        </p:spPr>
      </p:pic>
    </p:spTree>
    <p:extLst>
      <p:ext uri="{BB962C8B-B14F-4D97-AF65-F5344CB8AC3E}">
        <p14:creationId xmlns:p14="http://schemas.microsoft.com/office/powerpoint/2010/main" val="3036473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1200" b="1" kern="0" cap="all" dirty="0">
              <a:solidFill>
                <a:srgbClr val="274FA4">
                  <a:lumMod val="75000"/>
                </a:srgbClr>
              </a:solidFill>
              <a:latin typeface="Tw Cen MT" panose="020B0602020104020603"/>
            </a:endParaRPr>
          </a:p>
        </p:txBody>
      </p:sp>
      <p:pic>
        <p:nvPicPr>
          <p:cNvPr id="2" name="Picture 1"/>
          <p:cNvPicPr>
            <a:picLocks noChangeAspect="1"/>
          </p:cNvPicPr>
          <p:nvPr/>
        </p:nvPicPr>
        <p:blipFill>
          <a:blip r:embed="rId3"/>
          <a:stretch>
            <a:fillRect/>
          </a:stretch>
        </p:blipFill>
        <p:spPr>
          <a:xfrm>
            <a:off x="1985554" y="1773555"/>
            <a:ext cx="6043749" cy="3791222"/>
          </a:xfrm>
          <a:prstGeom prst="rect">
            <a:avLst/>
          </a:prstGeom>
        </p:spPr>
      </p:pic>
    </p:spTree>
    <p:extLst>
      <p:ext uri="{BB962C8B-B14F-4D97-AF65-F5344CB8AC3E}">
        <p14:creationId xmlns:p14="http://schemas.microsoft.com/office/powerpoint/2010/main" val="713868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1200" b="1" kern="0" cap="all" dirty="0">
              <a:solidFill>
                <a:srgbClr val="274FA4">
                  <a:lumMod val="75000"/>
                </a:srgbClr>
              </a:solidFill>
              <a:latin typeface="Tw Cen MT" panose="020B0602020104020603"/>
            </a:endParaRPr>
          </a:p>
        </p:txBody>
      </p:sp>
      <p:pic>
        <p:nvPicPr>
          <p:cNvPr id="5" name="Picture 4"/>
          <p:cNvPicPr>
            <a:picLocks noChangeAspect="1"/>
          </p:cNvPicPr>
          <p:nvPr/>
        </p:nvPicPr>
        <p:blipFill>
          <a:blip r:embed="rId3"/>
          <a:stretch>
            <a:fillRect/>
          </a:stretch>
        </p:blipFill>
        <p:spPr>
          <a:xfrm>
            <a:off x="2229395" y="1871253"/>
            <a:ext cx="4746172" cy="2517867"/>
          </a:xfrm>
          <a:prstGeom prst="rect">
            <a:avLst/>
          </a:prstGeom>
        </p:spPr>
      </p:pic>
    </p:spTree>
    <p:extLst>
      <p:ext uri="{BB962C8B-B14F-4D97-AF65-F5344CB8AC3E}">
        <p14:creationId xmlns:p14="http://schemas.microsoft.com/office/powerpoint/2010/main" val="1960625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0560" y="293878"/>
            <a:ext cx="9065623" cy="1200329"/>
          </a:xfrm>
          <a:prstGeom prst="rect">
            <a:avLst/>
          </a:prstGeom>
        </p:spPr>
        <p:txBody>
          <a:bodyPr wrap="square">
            <a:spAutoFit/>
          </a:bodyPr>
          <a:lstStyle/>
          <a:p>
            <a:pPr lvl="0">
              <a:defRPr/>
            </a:pPr>
            <a:r>
              <a:rPr lang="en-ZA" sz="6000" b="1" kern="0" cap="all" dirty="0" smtClean="0">
                <a:solidFill>
                  <a:srgbClr val="274FA4">
                    <a:lumMod val="75000"/>
                  </a:srgbClr>
                </a:solidFill>
                <a:latin typeface="Tw Cen MT" panose="020B0602020104020603"/>
              </a:rPr>
              <a:t>The balancing act</a:t>
            </a:r>
          </a:p>
          <a:p>
            <a:pPr lvl="0">
              <a:defRPr/>
            </a:pPr>
            <a:endParaRPr lang="en-ZA" sz="1200" b="1" kern="0" cap="all" dirty="0">
              <a:solidFill>
                <a:srgbClr val="274FA4">
                  <a:lumMod val="75000"/>
                </a:srgbClr>
              </a:solidFill>
              <a:latin typeface="Tw Cen MT" panose="020B0602020104020603"/>
            </a:endParaRPr>
          </a:p>
        </p:txBody>
      </p:sp>
      <p:pic>
        <p:nvPicPr>
          <p:cNvPr id="2" name="Picture 1"/>
          <p:cNvPicPr>
            <a:picLocks noChangeAspect="1"/>
          </p:cNvPicPr>
          <p:nvPr/>
        </p:nvPicPr>
        <p:blipFill>
          <a:blip r:embed="rId3"/>
          <a:stretch>
            <a:fillRect/>
          </a:stretch>
        </p:blipFill>
        <p:spPr>
          <a:xfrm>
            <a:off x="2663122" y="1680754"/>
            <a:ext cx="5080498" cy="3387635"/>
          </a:xfrm>
          <a:prstGeom prst="rect">
            <a:avLst/>
          </a:prstGeom>
        </p:spPr>
      </p:pic>
    </p:spTree>
    <p:extLst>
      <p:ext uri="{BB962C8B-B14F-4D97-AF65-F5344CB8AC3E}">
        <p14:creationId xmlns:p14="http://schemas.microsoft.com/office/powerpoint/2010/main" val="4260388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14937" y="525698"/>
            <a:ext cx="7277954" cy="769441"/>
          </a:xfrm>
          <a:prstGeom prst="rect">
            <a:avLst/>
          </a:prstGeom>
        </p:spPr>
        <p:txBody>
          <a:bodyPr wrap="none">
            <a:spAutoFit/>
          </a:bodyPr>
          <a:lstStyle/>
          <a:p>
            <a:pPr lvl="0">
              <a:defRPr/>
            </a:pPr>
            <a:r>
              <a:rPr lang="en-ZA" sz="4400" b="1" kern="0" cap="all" dirty="0" smtClean="0">
                <a:solidFill>
                  <a:srgbClr val="274FA4">
                    <a:lumMod val="75000"/>
                  </a:srgbClr>
                </a:solidFill>
                <a:latin typeface="Tw Cen MT" panose="020B0602020104020603"/>
              </a:rPr>
              <a:t>Water essential resource</a:t>
            </a:r>
            <a:endParaRPr kumimoji="0" lang="en-ZA" sz="44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1463899" y="1784432"/>
            <a:ext cx="6096000" cy="388696"/>
          </a:xfrm>
          <a:prstGeom prst="rect">
            <a:avLst/>
          </a:prstGeom>
        </p:spPr>
        <p:txBody>
          <a:bodyPr>
            <a:spAutoFit/>
          </a:bodyPr>
          <a:lstStyle/>
          <a:p>
            <a:pPr>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48000" y="2121976"/>
            <a:ext cx="6096000" cy="4070473"/>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 </a:t>
            </a: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a water scarce Country </a:t>
            </a: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devastating draughts experienced </a:t>
            </a: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past few years and still</a:t>
            </a: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Affected food production with its economic ripple effect-</a:t>
            </a: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Water rationing </a:t>
            </a: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dreaded day zero in City of Cape Town.</a:t>
            </a:r>
          </a:p>
          <a:p>
            <a:pPr marL="285750" indent="-285750">
              <a:lnSpc>
                <a:spcPct val="107000"/>
              </a:lnSpc>
              <a:spcAft>
                <a:spcPts val="800"/>
              </a:spcAft>
              <a:buFont typeface="Arial" panose="020B0604020202020204" pitchFamily="34" charset="0"/>
              <a:buChar char="•"/>
            </a:pP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No matter the advancement in education &amp; technology we cannot manufacture water,  use sparingly</a:t>
            </a:r>
            <a:endParaRPr lang="en-ZA"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ZA"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Sans 252 Water use in </a:t>
            </a: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Buildings</a:t>
            </a:r>
          </a:p>
          <a:p>
            <a:pPr marL="285750" indent="-285750">
              <a:lnSpc>
                <a:spcPct val="107000"/>
              </a:lnSpc>
              <a:spcAft>
                <a:spcPts val="800"/>
              </a:spcAft>
              <a:buFont typeface="Arial" panose="020B0604020202020204" pitchFamily="34" charset="0"/>
              <a:buChar char="•"/>
            </a:pPr>
            <a:r>
              <a:rPr lang="en-ZA"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Pollution of water sources EG current raw sewage in the Vaal river is a </a:t>
            </a:r>
            <a:r>
              <a:rPr lang="en-ZA" b="1"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seriouse</a:t>
            </a:r>
            <a:r>
              <a:rPr lang="en-ZA"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cause for concern.</a:t>
            </a:r>
          </a:p>
          <a:p>
            <a:pPr marL="285750" indent="-285750">
              <a:lnSpc>
                <a:spcPct val="107000"/>
              </a:lnSpc>
              <a:spcAft>
                <a:spcPts val="800"/>
              </a:spcAft>
              <a:buFont typeface="Arial" panose="020B0604020202020204" pitchFamily="34" charset="0"/>
              <a:buChar char="•"/>
            </a:pPr>
            <a:r>
              <a:rPr lang="en-ZA"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World war III over resources  HASH TAG WATER </a:t>
            </a:r>
            <a:endParaRPr lang="en-ZA"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131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89576" y="-154475"/>
            <a:ext cx="3444646" cy="4401205"/>
          </a:xfrm>
          <a:prstGeom prst="rect">
            <a:avLst/>
          </a:prstGeom>
        </p:spPr>
        <p:txBody>
          <a:bodyPr wrap="square">
            <a:spAutoFit/>
          </a:bodyPr>
          <a:lstStyle/>
          <a:p>
            <a:pPr lvl="0">
              <a:defRPr/>
            </a:pPr>
            <a:endParaRPr lang="en-ZA" sz="8000" b="1" kern="0" cap="all" dirty="0" smtClean="0">
              <a:solidFill>
                <a:srgbClr val="274FA4">
                  <a:lumMod val="75000"/>
                </a:srgbClr>
              </a:solidFill>
              <a:latin typeface="Tw Cen MT" panose="020B0602020104020603"/>
            </a:endParaRPr>
          </a:p>
          <a:p>
            <a:pPr lvl="0">
              <a:defRPr/>
            </a:pPr>
            <a:endParaRPr lang="en-ZA" sz="8000" b="1" kern="0" cap="all" dirty="0">
              <a:solidFill>
                <a:srgbClr val="274FA4">
                  <a:lumMod val="75000"/>
                </a:srgbClr>
              </a:solidFill>
              <a:latin typeface="Tw Cen MT" panose="020B0602020104020603"/>
            </a:endParaRPr>
          </a:p>
          <a:p>
            <a:pPr lvl="0">
              <a:defRPr/>
            </a:pPr>
            <a:r>
              <a:rPr lang="en-ZA" sz="12000" b="1" kern="0" cap="all" dirty="0" smtClean="0">
                <a:solidFill>
                  <a:srgbClr val="274FA4">
                    <a:lumMod val="75000"/>
                  </a:srgbClr>
                </a:solidFill>
                <a:latin typeface="Tw Cen MT" panose="020B0602020104020603"/>
              </a:rPr>
              <a:t>Q&amp;A</a:t>
            </a:r>
            <a:endParaRPr kumimoji="0" lang="en-ZA" sz="120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1463899" y="1784432"/>
            <a:ext cx="6096000" cy="388696"/>
          </a:xfrm>
          <a:prstGeom prst="rect">
            <a:avLst/>
          </a:prstGeom>
        </p:spPr>
        <p:txBody>
          <a:bodyPr>
            <a:spAutoFit/>
          </a:bodyPr>
          <a:lstStyle/>
          <a:p>
            <a:pPr>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051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49787" y="0"/>
            <a:ext cx="5670142" cy="3785652"/>
          </a:xfrm>
          <a:prstGeom prst="rect">
            <a:avLst/>
          </a:prstGeom>
        </p:spPr>
        <p:txBody>
          <a:bodyPr wrap="none">
            <a:spAutoFit/>
          </a:bodyPr>
          <a:lstStyle/>
          <a:p>
            <a:pPr lvl="0">
              <a:defRPr/>
            </a:pPr>
            <a:endParaRPr lang="en-ZA" sz="8000" b="1" kern="0" cap="all" dirty="0" smtClean="0">
              <a:solidFill>
                <a:srgbClr val="274FA4">
                  <a:lumMod val="75000"/>
                </a:srgbClr>
              </a:solidFill>
              <a:latin typeface="Tw Cen MT" panose="020B0602020104020603"/>
            </a:endParaRPr>
          </a:p>
          <a:p>
            <a:pPr lvl="0">
              <a:defRPr/>
            </a:pPr>
            <a:endParaRPr lang="en-ZA" sz="8000" b="1" kern="0" cap="all" dirty="0">
              <a:solidFill>
                <a:srgbClr val="274FA4">
                  <a:lumMod val="75000"/>
                </a:srgbClr>
              </a:solidFill>
              <a:latin typeface="Tw Cen MT" panose="020B0602020104020603"/>
            </a:endParaRPr>
          </a:p>
          <a:p>
            <a:pPr lvl="0">
              <a:defRPr/>
            </a:pPr>
            <a:r>
              <a:rPr lang="en-ZA" sz="8000" b="1" kern="0" cap="all" dirty="0" smtClean="0">
                <a:solidFill>
                  <a:srgbClr val="274FA4">
                    <a:lumMod val="75000"/>
                  </a:srgbClr>
                </a:solidFill>
                <a:latin typeface="Tw Cen MT" panose="020B0602020104020603"/>
              </a:rPr>
              <a:t>Thank you</a:t>
            </a:r>
            <a:endParaRPr kumimoji="0" lang="en-ZA" sz="80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1463899" y="1784432"/>
            <a:ext cx="6096000" cy="388696"/>
          </a:xfrm>
          <a:prstGeom prst="rect">
            <a:avLst/>
          </a:prstGeom>
        </p:spPr>
        <p:txBody>
          <a:bodyPr>
            <a:spAutoFit/>
          </a:bodyPr>
          <a:lstStyle/>
          <a:p>
            <a:pPr>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50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4786" y="3304359"/>
            <a:ext cx="3858594" cy="151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4248" y="996035"/>
            <a:ext cx="9942490" cy="2308324"/>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TOPIC: Reflections </a:t>
            </a:r>
            <a:r>
              <a:rPr lang="en-ZA" sz="4800" b="1" kern="0" cap="all" dirty="0">
                <a:solidFill>
                  <a:srgbClr val="274FA4">
                    <a:lumMod val="75000"/>
                  </a:srgbClr>
                </a:solidFill>
                <a:latin typeface="Tw Cen MT" panose="020B0602020104020603"/>
              </a:rPr>
              <a:t>from the Building Control Officers’</a:t>
            </a:r>
          </a:p>
          <a:p>
            <a:pPr lvl="0" algn="ctr">
              <a:defRPr/>
            </a:pPr>
            <a:r>
              <a:rPr lang="en-ZA" sz="4800" b="1" kern="0" cap="all" dirty="0">
                <a:solidFill>
                  <a:srgbClr val="274FA4">
                    <a:lumMod val="75000"/>
                  </a:srgbClr>
                </a:solidFill>
                <a:latin typeface="Tw Cen MT" panose="020B0602020104020603"/>
              </a:rPr>
              <a:t> Steering Committee </a:t>
            </a:r>
          </a:p>
        </p:txBody>
      </p:sp>
      <p:sp>
        <p:nvSpPr>
          <p:cNvPr id="2" name="Rectangle 1"/>
          <p:cNvSpPr/>
          <p:nvPr/>
        </p:nvSpPr>
        <p:spPr>
          <a:xfrm>
            <a:off x="2530573" y="5137528"/>
            <a:ext cx="7945445" cy="1323439"/>
          </a:xfrm>
          <a:prstGeom prst="rect">
            <a:avLst/>
          </a:prstGeom>
        </p:spPr>
        <p:txBody>
          <a:bodyPr wrap="none">
            <a:spAutoFit/>
          </a:bodyPr>
          <a:lstStyle/>
          <a:p>
            <a:pPr algn="ctr"/>
            <a:r>
              <a:rPr lang="en-ZA" sz="1600" b="1" dirty="0" smtClean="0">
                <a:solidFill>
                  <a:srgbClr val="FF0000"/>
                </a:solidFill>
              </a:rPr>
              <a:t>PRESENTED TO THE 8</a:t>
            </a:r>
            <a:r>
              <a:rPr lang="en-ZA" sz="1600" b="1" baseline="30000" dirty="0" smtClean="0">
                <a:solidFill>
                  <a:srgbClr val="FF0000"/>
                </a:solidFill>
              </a:rPr>
              <a:t>th</a:t>
            </a:r>
            <a:r>
              <a:rPr lang="en-ZA" sz="1600" b="1" dirty="0" smtClean="0">
                <a:solidFill>
                  <a:srgbClr val="FF0000"/>
                </a:solidFill>
              </a:rPr>
              <a:t>  BCO CONVENTION: CITY OF JOBURG: 22 NOVEMBER 2018</a:t>
            </a:r>
          </a:p>
          <a:p>
            <a:pPr algn="ctr"/>
            <a:r>
              <a:rPr lang="en-ZA" sz="1600" b="1" dirty="0" smtClean="0">
                <a:solidFill>
                  <a:srgbClr val="FF0000"/>
                </a:solidFill>
              </a:rPr>
              <a:t>AUTHOR &amp; PRESENTER: BRODERICK CHILOANE </a:t>
            </a:r>
          </a:p>
          <a:p>
            <a:pPr algn="ctr"/>
            <a:r>
              <a:rPr lang="en-ZA" sz="1600" b="1" dirty="0" smtClean="0">
                <a:solidFill>
                  <a:srgbClr val="FF0000"/>
                </a:solidFill>
              </a:rPr>
              <a:t>MANAGER: BUILDING AND ZONING CONTROL</a:t>
            </a:r>
          </a:p>
          <a:p>
            <a:pPr algn="ctr"/>
            <a:r>
              <a:rPr lang="en-ZA" sz="1600" b="1" dirty="0" smtClean="0">
                <a:solidFill>
                  <a:srgbClr val="FF0000"/>
                </a:solidFill>
              </a:rPr>
              <a:t>MANGAUNG METROPOLITAN MUNICIPALITY</a:t>
            </a:r>
          </a:p>
          <a:p>
            <a:pPr algn="ctr"/>
            <a:endParaRPr lang="en-ZA" sz="1600" dirty="0"/>
          </a:p>
        </p:txBody>
      </p:sp>
    </p:spTree>
    <p:extLst>
      <p:ext uri="{BB962C8B-B14F-4D97-AF65-F5344CB8AC3E}">
        <p14:creationId xmlns:p14="http://schemas.microsoft.com/office/powerpoint/2010/main" val="163624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885" y="352092"/>
            <a:ext cx="9942490" cy="4739759"/>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INTEND AND PURPOSE OF HOLDING THE ANNUAL BCO’s CONVENTION/ QUARTErLY STEERCO. MEETINGS</a:t>
            </a:r>
          </a:p>
          <a:p>
            <a:pPr lvl="0" algn="ctr">
              <a:defRPr/>
            </a:pPr>
            <a:endParaRPr lang="en-ZA" sz="1600" b="1" kern="0" cap="all" dirty="0" smtClean="0">
              <a:solidFill>
                <a:srgbClr val="274FA4">
                  <a:lumMod val="75000"/>
                </a:srgbClr>
              </a:solidFill>
              <a:latin typeface="Tw Cen MT" panose="020B0602020104020603"/>
            </a:endParaRPr>
          </a:p>
          <a:p>
            <a:pPr lvl="0" algn="ctr">
              <a:defRPr/>
            </a:pPr>
            <a:endParaRPr lang="en-ZA" sz="1600" b="1" kern="0" cap="all" dirty="0">
              <a:solidFill>
                <a:srgbClr val="274FA4">
                  <a:lumMod val="75000"/>
                </a:srgbClr>
              </a:solidFill>
              <a:latin typeface="Tw Cen MT" panose="020B0602020104020603"/>
            </a:endParaRPr>
          </a:p>
          <a:p>
            <a:pPr lvl="0" algn="ctr">
              <a:defRPr/>
            </a:pPr>
            <a:endParaRPr lang="en-ZA" b="1" kern="0" cap="all" dirty="0" smtClean="0">
              <a:solidFill>
                <a:srgbClr val="274FA4">
                  <a:lumMod val="75000"/>
                </a:srgbClr>
              </a:solidFill>
              <a:latin typeface="Tw Cen MT" panose="020B0602020104020603"/>
            </a:endParaRPr>
          </a:p>
          <a:p>
            <a:pPr marL="342900" lvl="0" indent="-342900" algn="ctr">
              <a:buFont typeface="Arial" panose="020B0604020202020204" pitchFamily="34" charset="0"/>
              <a:buChar char="•"/>
              <a:defRPr/>
            </a:pPr>
            <a:endParaRPr lang="en-ZA" sz="2400" b="1" kern="0" cap="all" dirty="0" smtClean="0">
              <a:solidFill>
                <a:srgbClr val="274FA4">
                  <a:lumMod val="75000"/>
                </a:srgbClr>
              </a:solidFill>
              <a:latin typeface="Tw Cen MT" panose="020B0602020104020603"/>
            </a:endParaRPr>
          </a:p>
          <a:p>
            <a:pPr marL="342900" lvl="0" indent="-342900" algn="ctr">
              <a:buFont typeface="Arial" panose="020B0604020202020204" pitchFamily="34" charset="0"/>
              <a:buChar char="•"/>
              <a:defRPr/>
            </a:pPr>
            <a:r>
              <a:rPr lang="en-ZA" sz="3200" b="1" kern="0" cap="all" dirty="0" smtClean="0">
                <a:solidFill>
                  <a:schemeClr val="accent5">
                    <a:lumMod val="50000"/>
                  </a:schemeClr>
                </a:solidFill>
                <a:latin typeface="Tw Cen MT" panose="020B0602020104020603"/>
              </a:rPr>
              <a:t>TO GIVE EFFECT TO THE TERMS OF REFERENCE OF BCO STEERing COmmittee.</a:t>
            </a:r>
            <a:endParaRPr lang="en-ZA" sz="3200" b="1" kern="0" cap="all" dirty="0">
              <a:solidFill>
                <a:schemeClr val="accent5">
                  <a:lumMod val="50000"/>
                </a:schemeClr>
              </a:solidFill>
              <a:latin typeface="Tw Cen MT" panose="020B0602020104020603"/>
            </a:endParaRPr>
          </a:p>
          <a:p>
            <a:pPr lvl="0" algn="ctr">
              <a:defRPr/>
            </a:pPr>
            <a:endParaRPr lang="en-ZA" sz="2000"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1495497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885" y="352092"/>
            <a:ext cx="9942490" cy="6370975"/>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INTEND AND PURPOSE CONTI….</a:t>
            </a:r>
          </a:p>
          <a:p>
            <a:pPr lvl="0" algn="ctr">
              <a:defRPr/>
            </a:pPr>
            <a:r>
              <a:rPr lang="en-ZA" sz="2000" b="1" kern="0" cap="all" dirty="0" smtClean="0">
                <a:solidFill>
                  <a:srgbClr val="274FA4">
                    <a:lumMod val="75000"/>
                  </a:srgbClr>
                </a:solidFill>
                <a:latin typeface="Tw Cen MT" panose="020B0602020104020603"/>
              </a:rPr>
              <a:t>BUILDING CONTROL OFFICERS STEERING COMMITTEE (BCOSC)</a:t>
            </a:r>
          </a:p>
          <a:p>
            <a:pPr lvl="0" algn="ctr">
              <a:defRPr/>
            </a:pPr>
            <a:r>
              <a:rPr lang="en-ZA" sz="2000" b="1" kern="0" cap="all" dirty="0" smtClean="0">
                <a:solidFill>
                  <a:srgbClr val="274FA4">
                    <a:lumMod val="75000"/>
                  </a:srgbClr>
                </a:solidFill>
                <a:latin typeface="Tw Cen MT" panose="020B0602020104020603"/>
              </a:rPr>
              <a:t>TERMS OF REFERENCE</a:t>
            </a:r>
          </a:p>
          <a:p>
            <a:pPr lvl="0" algn="ctr">
              <a:defRPr/>
            </a:pPr>
            <a:endParaRPr lang="en-ZA" sz="2000" b="1" kern="0" cap="all" dirty="0" smtClean="0">
              <a:solidFill>
                <a:srgbClr val="274FA4">
                  <a:lumMod val="75000"/>
                </a:srgbClr>
              </a:solidFill>
              <a:latin typeface="Tw Cen MT" panose="020B0602020104020603"/>
            </a:endParaRPr>
          </a:p>
          <a:p>
            <a:pPr lvl="0" algn="ctr">
              <a:defRPr/>
            </a:pPr>
            <a:r>
              <a:rPr lang="en-ZA" sz="2000" b="1" kern="0" cap="all" dirty="0" smtClean="0">
                <a:solidFill>
                  <a:srgbClr val="274FA4">
                    <a:lumMod val="75000"/>
                  </a:srgbClr>
                </a:solidFill>
                <a:latin typeface="Tw Cen MT" panose="020B0602020104020603"/>
              </a:rPr>
              <a:t>1.	INTRODUCTION AND BACKGROUND </a:t>
            </a:r>
          </a:p>
          <a:p>
            <a:pPr lvl="0" algn="ctr">
              <a:defRPr/>
            </a:pPr>
            <a:r>
              <a:rPr lang="en-ZA" sz="2000" kern="0" cap="all" dirty="0" smtClean="0">
                <a:solidFill>
                  <a:schemeClr val="accent5">
                    <a:lumMod val="50000"/>
                  </a:schemeClr>
                </a:solidFill>
                <a:latin typeface="Tw Cen MT" panose="020B0602020104020603"/>
              </a:rPr>
              <a:t>The </a:t>
            </a:r>
            <a:r>
              <a:rPr lang="en-ZA" sz="2000" kern="0" cap="all" dirty="0">
                <a:solidFill>
                  <a:schemeClr val="accent5">
                    <a:lumMod val="50000"/>
                  </a:schemeClr>
                </a:solidFill>
                <a:latin typeface="Tw Cen MT" panose="020B0602020104020603"/>
              </a:rPr>
              <a:t>Building Control Officers Steering Committee (BCOSC) was developed as an identified building industry stakeholder of the National Building Regulations Department (NBR) of the National Regulator for Compulsory Specifications (NRCS). The committee was constituted at the first Building Control Officers Convention held in 2009.</a:t>
            </a:r>
          </a:p>
          <a:p>
            <a:pPr lvl="0" algn="ctr">
              <a:defRPr/>
            </a:pPr>
            <a:r>
              <a:rPr lang="en-ZA" sz="2000" kern="0" cap="all" dirty="0">
                <a:solidFill>
                  <a:schemeClr val="accent5">
                    <a:lumMod val="50000"/>
                  </a:schemeClr>
                </a:solidFill>
                <a:latin typeface="Tw Cen MT" panose="020B0602020104020603"/>
              </a:rPr>
              <a:t>The NRCS’s NBR unit is responsible to the minister of Trade and industries to ensure the uniform understanding, interpretation and implementation of the National Building Regulation and Building Standards Act. The BCO is responsible to implement and interpret the NBR on behalf of the minister and advise the local authority to refuse or approve building applications.</a:t>
            </a:r>
          </a:p>
          <a:p>
            <a:pPr lvl="0" algn="ctr">
              <a:defRPr/>
            </a:pPr>
            <a:r>
              <a:rPr lang="en-ZA" sz="2000" kern="0" cap="all" dirty="0">
                <a:solidFill>
                  <a:schemeClr val="accent5">
                    <a:lumMod val="50000"/>
                  </a:schemeClr>
                </a:solidFill>
                <a:latin typeface="Tw Cen MT" panose="020B0602020104020603"/>
              </a:rPr>
              <a:t>The Building Control Officers are employed by the Local Government and is a statutory required appointment in terms of the NBR. The intension of establishing the BCOSC is to seek collaboration as equal partners.</a:t>
            </a:r>
          </a:p>
          <a:p>
            <a:pPr lvl="0" algn="ctr">
              <a:defRPr/>
            </a:pPr>
            <a:r>
              <a:rPr lang="en-ZA" sz="2000" b="1" kern="0" cap="all" dirty="0" smtClean="0">
                <a:solidFill>
                  <a:srgbClr val="274FA4">
                    <a:lumMod val="75000"/>
                  </a:srgbClr>
                </a:solidFill>
                <a:latin typeface="Tw Cen MT" panose="020B0602020104020603"/>
              </a:rPr>
              <a:t> </a:t>
            </a:r>
            <a:endParaRPr lang="en-ZA" sz="2000"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26015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885" y="352092"/>
            <a:ext cx="9942490" cy="7017306"/>
          </a:xfrm>
          <a:prstGeom prst="rect">
            <a:avLst/>
          </a:prstGeom>
        </p:spPr>
        <p:txBody>
          <a:bodyPr wrap="square">
            <a:spAutoFit/>
          </a:bodyPr>
          <a:lstStyle/>
          <a:p>
            <a:pPr lvl="0" algn="ctr">
              <a:defRPr/>
            </a:pPr>
            <a:r>
              <a:rPr lang="en-ZA" sz="4800" b="1" kern="0" cap="all" dirty="0" smtClean="0">
                <a:solidFill>
                  <a:srgbClr val="274FA4">
                    <a:lumMod val="75000"/>
                  </a:srgbClr>
                </a:solidFill>
                <a:latin typeface="Tw Cen MT" panose="020B0602020104020603"/>
              </a:rPr>
              <a:t>INTEND AND PURPOSE CONTI….</a:t>
            </a:r>
          </a:p>
          <a:p>
            <a:pPr lvl="0" algn="ctr">
              <a:defRPr/>
            </a:pPr>
            <a:r>
              <a:rPr lang="en-ZA" sz="2000" b="1" kern="0" cap="all" dirty="0" smtClean="0">
                <a:solidFill>
                  <a:srgbClr val="274FA4">
                    <a:lumMod val="75000"/>
                  </a:srgbClr>
                </a:solidFill>
                <a:latin typeface="Tw Cen MT" panose="020B0602020104020603"/>
              </a:rPr>
              <a:t>BUILDING CONTROL OFFICERS STEERING COMMITTEE (BCOSC)</a:t>
            </a:r>
          </a:p>
          <a:p>
            <a:pPr lvl="0" algn="ctr">
              <a:defRPr/>
            </a:pPr>
            <a:r>
              <a:rPr lang="en-ZA" sz="2000" b="1" kern="0" cap="all" dirty="0" smtClean="0">
                <a:solidFill>
                  <a:srgbClr val="274FA4">
                    <a:lumMod val="75000"/>
                  </a:srgbClr>
                </a:solidFill>
                <a:latin typeface="Tw Cen MT" panose="020B0602020104020603"/>
              </a:rPr>
              <a:t>TERMS OF REFERENCE</a:t>
            </a:r>
          </a:p>
          <a:p>
            <a:pPr lvl="0" algn="ctr">
              <a:defRPr/>
            </a:pPr>
            <a:r>
              <a:rPr lang="en-ZA" sz="2000" b="1" kern="0" cap="all" dirty="0" smtClean="0">
                <a:solidFill>
                  <a:srgbClr val="002060"/>
                </a:solidFill>
                <a:latin typeface="Tw Cen MT" panose="020B0602020104020603"/>
              </a:rPr>
              <a:t>2</a:t>
            </a:r>
            <a:r>
              <a:rPr lang="en-ZA" sz="2000" b="1" kern="0" cap="all" dirty="0">
                <a:solidFill>
                  <a:srgbClr val="002060"/>
                </a:solidFill>
                <a:latin typeface="Tw Cen MT" panose="020B0602020104020603"/>
              </a:rPr>
              <a:t>.	PURPOSE</a:t>
            </a:r>
          </a:p>
          <a:p>
            <a:pPr lvl="0" algn="ctr">
              <a:defRPr/>
            </a:pPr>
            <a:r>
              <a:rPr lang="en-ZA" kern="0" cap="all" dirty="0">
                <a:solidFill>
                  <a:schemeClr val="accent5">
                    <a:lumMod val="50000"/>
                  </a:schemeClr>
                </a:solidFill>
                <a:latin typeface="Tw Cen MT" panose="020B0602020104020603"/>
              </a:rPr>
              <a:t>The objective of the Steering Committee is to maintain a communication platform between the NRCS, the </a:t>
            </a:r>
            <a:r>
              <a:rPr lang="en-ZA" kern="0" cap="all" dirty="0" err="1">
                <a:solidFill>
                  <a:schemeClr val="accent5">
                    <a:lumMod val="50000"/>
                  </a:schemeClr>
                </a:solidFill>
                <a:latin typeface="Tw Cen MT" panose="020B0602020104020603"/>
              </a:rPr>
              <a:t>dti</a:t>
            </a:r>
            <a:r>
              <a:rPr lang="en-ZA" kern="0" cap="all" dirty="0">
                <a:solidFill>
                  <a:schemeClr val="accent5">
                    <a:lumMod val="50000"/>
                  </a:schemeClr>
                </a:solidFill>
                <a:latin typeface="Tw Cen MT" panose="020B0602020104020603"/>
              </a:rPr>
              <a:t>, Building Control Officers, and Local Authorities.  To promote national uniformity in terms of interpretation and application of NBR &amp;BS Act and other applicable regulations by</a:t>
            </a:r>
            <a:r>
              <a:rPr lang="en-ZA" kern="0" cap="all" dirty="0" smtClean="0">
                <a:solidFill>
                  <a:schemeClr val="accent5">
                    <a:lumMod val="50000"/>
                  </a:schemeClr>
                </a:solidFill>
                <a:latin typeface="Tw Cen MT" panose="020B0602020104020603"/>
              </a:rPr>
              <a:t>:</a:t>
            </a:r>
          </a:p>
          <a:p>
            <a:pPr marL="457200" lvl="0" indent="-457200" algn="ctr">
              <a:buFont typeface="+mj-lt"/>
              <a:buAutoNum type="alphaLcParenR"/>
              <a:defRPr/>
            </a:pPr>
            <a:endParaRPr lang="en-ZA" kern="0" cap="all" dirty="0">
              <a:solidFill>
                <a:schemeClr val="accent5">
                  <a:lumMod val="50000"/>
                </a:schemeClr>
              </a:solidFill>
              <a:latin typeface="Tw Cen MT" panose="020B0602020104020603"/>
            </a:endParaRP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Identifying weaknesses and shortcomings in Building Control environment in South Africa as well as proposing and adopting solutions.</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Actively promoting the image and status of the BCO’s in S.A.</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Ensuring effective communication and information flow.</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On-going monitoring, review and improvement of the NBR BS Act and other relevant regulations through service and enforcement initiatives.</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Actively participate, motivate, and actively influence formulation of new/ amended legislation(s).</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Sharing and distributing knowledge and experience through continual professional development.</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Acknowledging and upholding the principle of Batho Pele.</a:t>
            </a:r>
          </a:p>
          <a:p>
            <a:pPr marL="457200" lvl="0" indent="-457200" algn="ctr">
              <a:buFont typeface="+mj-lt"/>
              <a:buAutoNum type="alphaLcParenR"/>
              <a:defRPr/>
            </a:pPr>
            <a:r>
              <a:rPr lang="en-ZA" kern="0" cap="all" dirty="0">
                <a:solidFill>
                  <a:schemeClr val="accent5">
                    <a:lumMod val="50000"/>
                  </a:schemeClr>
                </a:solidFill>
                <a:latin typeface="Tw Cen MT" panose="020B0602020104020603"/>
              </a:rPr>
              <a:t>•	To organize annual BCO Convention, its advertisement and  accompanying media conferences</a:t>
            </a:r>
          </a:p>
          <a:p>
            <a:pPr lvl="0" algn="ctr">
              <a:defRPr/>
            </a:pPr>
            <a:r>
              <a:rPr lang="en-ZA" b="1" kern="0" cap="all" dirty="0" smtClean="0">
                <a:solidFill>
                  <a:srgbClr val="274FA4">
                    <a:lumMod val="75000"/>
                  </a:srgbClr>
                </a:solidFill>
                <a:latin typeface="Tw Cen MT" panose="020B0602020104020603"/>
              </a:rPr>
              <a:t> </a:t>
            </a:r>
            <a:endParaRPr lang="en-ZA" b="1" kern="0" cap="all" dirty="0">
              <a:solidFill>
                <a:srgbClr val="274FA4">
                  <a:lumMod val="75000"/>
                </a:srgbClr>
              </a:solidFill>
              <a:latin typeface="Tw Cen MT" panose="020B0602020104020603"/>
            </a:endParaRPr>
          </a:p>
        </p:txBody>
      </p:sp>
    </p:spTree>
    <p:extLst>
      <p:ext uri="{BB962C8B-B14F-4D97-AF65-F5344CB8AC3E}">
        <p14:creationId xmlns:p14="http://schemas.microsoft.com/office/powerpoint/2010/main" val="1310620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17431" y="2606521"/>
            <a:ext cx="8152327" cy="3539430"/>
          </a:xfrm>
          <a:prstGeom prst="rect">
            <a:avLst/>
          </a:prstGeom>
        </p:spPr>
        <p:txBody>
          <a:bodyPr wrap="square">
            <a:spAutoFit/>
          </a:bodyPr>
          <a:lstStyle/>
          <a:p>
            <a:pPr algn="just"/>
            <a:r>
              <a:rPr lang="en-ZA" sz="2800" dirty="0" smtClean="0">
                <a:solidFill>
                  <a:srgbClr val="002060"/>
                </a:solidFill>
              </a:rPr>
              <a:t>The strategic role of building control is that of </a:t>
            </a:r>
            <a:r>
              <a:rPr lang="en-ZA" sz="2800" dirty="0" smtClean="0">
                <a:solidFill>
                  <a:schemeClr val="accent2">
                    <a:lumMod val="75000"/>
                  </a:schemeClr>
                </a:solidFill>
              </a:rPr>
              <a:t>regulatory</a:t>
            </a:r>
            <a:r>
              <a:rPr lang="en-ZA" sz="2800" dirty="0" smtClean="0">
                <a:solidFill>
                  <a:srgbClr val="002060"/>
                </a:solidFill>
              </a:rPr>
              <a:t>, </a:t>
            </a:r>
            <a:r>
              <a:rPr lang="en-ZA" sz="2800" dirty="0" smtClean="0">
                <a:solidFill>
                  <a:srgbClr val="FF0000"/>
                </a:solidFill>
              </a:rPr>
              <a:t>catalytic</a:t>
            </a:r>
            <a:r>
              <a:rPr lang="en-ZA" sz="2800" dirty="0" smtClean="0">
                <a:solidFill>
                  <a:srgbClr val="002060"/>
                </a:solidFill>
              </a:rPr>
              <a:t> and </a:t>
            </a:r>
            <a:r>
              <a:rPr lang="en-ZA" sz="2800" dirty="0" smtClean="0">
                <a:solidFill>
                  <a:schemeClr val="accent2">
                    <a:lumMod val="75000"/>
                  </a:schemeClr>
                </a:solidFill>
              </a:rPr>
              <a:t>enablement</a:t>
            </a:r>
            <a:r>
              <a:rPr lang="en-ZA" sz="2800" dirty="0" smtClean="0">
                <a:solidFill>
                  <a:srgbClr val="002060"/>
                </a:solidFill>
              </a:rPr>
              <a:t> of the built environment concomitantly giving value to the biggest physical assets in property and infrastructure, thereby contributing to the revenue base of Local Authority as well as the economic health of South Africa and the world over.</a:t>
            </a:r>
            <a:endParaRPr lang="en-ZA" sz="2800" dirty="0">
              <a:solidFill>
                <a:srgbClr val="002060"/>
              </a:solidFill>
            </a:endParaRPr>
          </a:p>
        </p:txBody>
      </p:sp>
      <p:sp>
        <p:nvSpPr>
          <p:cNvPr id="3" name="Rectangle 2"/>
          <p:cNvSpPr/>
          <p:nvPr/>
        </p:nvSpPr>
        <p:spPr>
          <a:xfrm>
            <a:off x="649477" y="393177"/>
            <a:ext cx="10608994" cy="107721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3200" b="1" i="0" u="none" strike="noStrike" kern="0" cap="all" spc="0" normalizeH="0" baseline="0" noProof="0" dirty="0" smtClean="0">
                <a:ln>
                  <a:noFill/>
                </a:ln>
                <a:solidFill>
                  <a:srgbClr val="274FA4">
                    <a:lumMod val="75000"/>
                  </a:srgbClr>
                </a:solidFill>
                <a:effectLst/>
                <a:uLnTx/>
                <a:uFillTx/>
                <a:latin typeface="Tw Cen MT" panose="020B0602020104020603"/>
              </a:rPr>
              <a:t>STRATEGIC ROLE AND POSITION STATEMENT</a:t>
            </a:r>
            <a:r>
              <a:rPr kumimoji="0" lang="en-ZA" sz="3200" b="1" i="0" u="none" strike="noStrike" kern="0" cap="all" spc="0" normalizeH="0" noProof="0" dirty="0" smtClean="0">
                <a:ln>
                  <a:noFill/>
                </a:ln>
                <a:solidFill>
                  <a:srgbClr val="274FA4">
                    <a:lumMod val="75000"/>
                  </a:srgbClr>
                </a:solidFill>
                <a:effectLst/>
                <a:uLnTx/>
                <a:uFillTx/>
                <a:latin typeface="Tw Cen MT" panose="020B0602020104020603"/>
              </a:rPr>
              <a:t> OF BUILDING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3200" b="1" i="0" u="none" strike="noStrike" kern="0" cap="all" spc="0" normalizeH="0" noProof="0" dirty="0" smtClean="0">
                <a:ln>
                  <a:noFill/>
                </a:ln>
                <a:solidFill>
                  <a:srgbClr val="274FA4">
                    <a:lumMod val="75000"/>
                  </a:srgbClr>
                </a:solidFill>
                <a:effectLst/>
                <a:uLnTx/>
                <a:uFillTx/>
                <a:latin typeface="Tw Cen MT" panose="020B0602020104020603"/>
              </a:rPr>
              <a:t>CONTROL IN A LOCAL AUTHORITY,  TIER OF GOVERMENT</a:t>
            </a:r>
            <a:endParaRPr kumimoji="0" lang="en-ZA"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68766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407" y="54561"/>
            <a:ext cx="6617517"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3600" b="1" i="0" u="none" strike="noStrike" kern="0" cap="all" spc="0" normalizeH="0" baseline="0" noProof="0" dirty="0" smtClean="0">
                <a:ln>
                  <a:noFill/>
                </a:ln>
                <a:solidFill>
                  <a:srgbClr val="274FA4">
                    <a:lumMod val="75000"/>
                  </a:srgbClr>
                </a:solidFill>
                <a:effectLst/>
                <a:uLnTx/>
                <a:uFillTx/>
                <a:latin typeface="Tw Cen MT" panose="020B0602020104020603"/>
              </a:rPr>
              <a:t>mile stones achieved, bcosc </a:t>
            </a:r>
            <a:endParaRPr kumimoji="0" lang="en-ZA" sz="36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759853" y="1402029"/>
            <a:ext cx="9388698" cy="5637634"/>
          </a:xfrm>
          <a:prstGeom prst="rect">
            <a:avLst/>
          </a:prstGeom>
        </p:spPr>
        <p:txBody>
          <a:bodyPr wrap="square">
            <a:spAutoFit/>
          </a:bodyPr>
          <a:lstStyle/>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Successfully hosted 7 Conventions across the South Africa.</a:t>
            </a:r>
            <a:endPar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Successfully hosted all </a:t>
            </a:r>
            <a:r>
              <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quarterly </a:t>
            </a: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BCOSC across </a:t>
            </a:r>
            <a:r>
              <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South Africa</a:t>
            </a: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t>
            </a:r>
            <a:endPar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Refined and adopted Terms of Reference (TORs)</a:t>
            </a:r>
            <a:endPar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Draft </a:t>
            </a: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BCOSC constitution (Living  document)</a:t>
            </a:r>
            <a:endParaRPr lang="en-Z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Actively participating in the current revision of the NBR.</a:t>
            </a: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BCOSC is Represented in the T60 Technical committees of SABS.</a:t>
            </a: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Currently engaging with SACAPSA to professionalise building inspector across all sectors( </a:t>
            </a:r>
            <a:r>
              <a:rPr lang="en-ZA" sz="2400" b="1" dirty="0" err="1" smtClean="0">
                <a:solidFill>
                  <a:schemeClr val="tx2"/>
                </a:solidFill>
                <a:latin typeface="Calibri" panose="020F0502020204030204" pitchFamily="34" charset="0"/>
                <a:ea typeface="Calibri" panose="020F0502020204030204" pitchFamily="34" charset="0"/>
                <a:cs typeface="Times New Roman" panose="02020603050405020304" pitchFamily="18" charset="0"/>
              </a:rPr>
              <a:t>eg</a:t>
            </a: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Banks, Housing, NHBRC, Private Home inspectors, etc.)  &amp; categorization thereof.</a:t>
            </a:r>
          </a:p>
          <a:p>
            <a:pPr marL="342900" indent="-342900">
              <a:lnSpc>
                <a:spcPct val="107000"/>
              </a:lnSpc>
              <a:spcAft>
                <a:spcPts val="800"/>
              </a:spcAft>
              <a:buFont typeface="+mj-lt"/>
              <a:buAutoNum type="arabicPeriod"/>
            </a:pPr>
            <a:r>
              <a:rPr lang="en-ZA" sz="24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Currently working on standardisation of building plans  and related application forms.</a:t>
            </a:r>
          </a:p>
          <a:p>
            <a:pPr>
              <a:lnSpc>
                <a:spcPct val="107000"/>
              </a:lnSpc>
              <a:spcAft>
                <a:spcPts val="800"/>
              </a:spcAft>
            </a:pP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619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terhead-Directorate-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1345" y="5718220"/>
            <a:ext cx="2540655" cy="11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404" y="54561"/>
            <a:ext cx="6617517" cy="646331"/>
          </a:xfrm>
          <a:prstGeom prst="rect">
            <a:avLst/>
          </a:prstGeom>
        </p:spPr>
        <p:txBody>
          <a:bodyPr wrap="none">
            <a:spAutoFit/>
          </a:bodyPr>
          <a:lstStyle/>
          <a:p>
            <a:pPr lvl="0" algn="ctr">
              <a:defRPr/>
            </a:pPr>
            <a:r>
              <a:rPr kumimoji="0" lang="en-ZA" sz="3600" b="1" i="0" u="none" strike="noStrike" kern="0" cap="all" spc="0" normalizeH="0" baseline="0" noProof="0" dirty="0" smtClean="0">
                <a:ln>
                  <a:noFill/>
                </a:ln>
                <a:solidFill>
                  <a:srgbClr val="274FA4">
                    <a:lumMod val="75000"/>
                  </a:srgbClr>
                </a:solidFill>
                <a:effectLst/>
                <a:uLnTx/>
                <a:uFillTx/>
                <a:latin typeface="Tw Cen MT" panose="020B0602020104020603"/>
              </a:rPr>
              <a:t>mile stones </a:t>
            </a:r>
            <a:r>
              <a:rPr lang="en-ZA" sz="3600" b="1" kern="0" cap="all" dirty="0" smtClean="0">
                <a:solidFill>
                  <a:srgbClr val="274FA4">
                    <a:lumMod val="75000"/>
                  </a:srgbClr>
                </a:solidFill>
                <a:latin typeface="Tw Cen MT" panose="020B0602020104020603"/>
              </a:rPr>
              <a:t>achieved, bcosc </a:t>
            </a:r>
            <a:endParaRPr kumimoji="0" lang="en-ZA" sz="36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580622" y="1357337"/>
            <a:ext cx="9388698" cy="4930773"/>
          </a:xfrm>
          <a:prstGeom prst="rect">
            <a:avLst/>
          </a:prstGeom>
        </p:spPr>
        <p:txBody>
          <a:bodyPr wrap="square">
            <a:spAutoFit/>
          </a:bodyPr>
          <a:lstStyle/>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9. Actively participating in the LgwSeta to design a course for Building inspector,    </a:t>
            </a:r>
          </a:p>
          <a:p>
            <a:pPr>
              <a:lnSpc>
                <a:spcPct val="107000"/>
              </a:lnSpc>
              <a:spcAft>
                <a:spcPts val="800"/>
              </a:spcAft>
            </a:pPr>
            <a:r>
              <a:rPr lang="en-Z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development is at   an advanced stage.</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10. Addressed some challenges faced by some municipalities in collaboration with NRCS.</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11. Shared and deliberated on Case studies of decided building control related cases.</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12. Liaised with NRCS and DTI on matters affecting Building Control within LA. </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13. Website available for NBR on NRCS website populated with BCOSC matters, presentations, papers, cases, Q&amp;As</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14. Outreach program in collaboration with NRCS &amp; DTI  to smaller municipalities.</a:t>
            </a:r>
          </a:p>
          <a:p>
            <a:pPr>
              <a:lnSpc>
                <a:spcPct val="107000"/>
              </a:lnSpc>
              <a:spcAft>
                <a:spcPts val="800"/>
              </a:spcAft>
            </a:pPr>
            <a:r>
              <a:rPr lang="en-ZA" sz="2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15 Hosting of successful training workshops across SA  facilitated and conducted by NRCS</a:t>
            </a:r>
            <a:endParaRPr lang="en-Z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6238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NRCS-1797567310-210</_dlc_DocId>
    <_dlc_DocIdUrl xmlns="04f8aa70-7e56-4b6c-876e-82692cd4222e">
      <Url>http://prod.nrcs.local/_layouts/15/DocIdRedir.aspx?ID=NRCS-1797567310-210</Url>
      <Description>NRCS-1797567310-210</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1" ma:contentTypeDescription="Create a new document." ma:contentTypeScope="" ma:versionID="a4fc293570d8c46a6396a9901fcaba07">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849088bd431fe1cb27c964334881edf4"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F13A83C-63C5-4BAB-9817-9C5A000A0E53}"/>
</file>

<file path=customXml/itemProps2.xml><?xml version="1.0" encoding="utf-8"?>
<ds:datastoreItem xmlns:ds="http://schemas.openxmlformats.org/officeDocument/2006/customXml" ds:itemID="{85957748-FDFA-45AA-B709-EF483DBDF429}"/>
</file>

<file path=customXml/itemProps3.xml><?xml version="1.0" encoding="utf-8"?>
<ds:datastoreItem xmlns:ds="http://schemas.openxmlformats.org/officeDocument/2006/customXml" ds:itemID="{4F5E2532-12FB-440D-B6C4-E86ABA52FEFC}"/>
</file>

<file path=customXml/itemProps4.xml><?xml version="1.0" encoding="utf-8"?>
<ds:datastoreItem xmlns:ds="http://schemas.openxmlformats.org/officeDocument/2006/customXml" ds:itemID="{6B2B6C76-B4D0-4A9D-9A99-778F2879DF4B}"/>
</file>

<file path=docProps/app.xml><?xml version="1.0" encoding="utf-8"?>
<Properties xmlns="http://schemas.openxmlformats.org/officeDocument/2006/extended-properties" xmlns:vt="http://schemas.openxmlformats.org/officeDocument/2006/docPropsVTypes">
  <Template>Facet</Template>
  <TotalTime>1082</TotalTime>
  <Words>1172</Words>
  <Application>Microsoft Office PowerPoint</Application>
  <PresentationFormat>Widescreen</PresentationFormat>
  <Paragraphs>166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Times New Roman</vt:lpstr>
      <vt:lpstr>Trebuchet MS</vt:lpstr>
      <vt:lpstr>Tw Cen MT</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Broderick M. Chiloane</dc:creator>
  <cp:lastModifiedBy>Itumeleng</cp:lastModifiedBy>
  <cp:revision>59</cp:revision>
  <dcterms:created xsi:type="dcterms:W3CDTF">2017-10-20T07:35:49Z</dcterms:created>
  <dcterms:modified xsi:type="dcterms:W3CDTF">2018-11-22T05:27:21Z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fc41d81b-4d82-42f0-bc10-d76e6ae13528</vt:lpwstr>
  </property>
</Properties>
</file>