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6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style1.xml" ContentType="application/vnd.ms-office.chartstyle+xml"/>
  <Override PartName="/ppt/charts/colors2.xml" ContentType="application/vnd.ms-office.chartcolorstyle+xml"/>
  <Override PartName="/ppt/charts/colors3.xml" ContentType="application/vnd.ms-office.chartcolorstyle+xml"/>
  <Override PartName="/ppt/charts/colors5.xml" ContentType="application/vnd.ms-office.chartcolorstyle+xml"/>
  <Override PartName="/ppt/charts/style5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style3.xml" ContentType="application/vnd.ms-office.chartstyle+xml"/>
  <Override PartName="/ppt/charts/colors6.xml" ContentType="application/vnd.ms-office.chartcolorstyl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5" r:id="rId2"/>
    <p:sldMasterId id="2147483758" r:id="rId3"/>
    <p:sldMasterId id="2147483831" r:id="rId4"/>
    <p:sldMasterId id="2147483926" r:id="rId5"/>
  </p:sldMasterIdLst>
  <p:notesMasterIdLst>
    <p:notesMasterId r:id="rId42"/>
  </p:notesMasterIdLst>
  <p:handoutMasterIdLst>
    <p:handoutMasterId r:id="rId43"/>
  </p:handoutMasterIdLst>
  <p:sldIdLst>
    <p:sldId id="424" r:id="rId6"/>
    <p:sldId id="485" r:id="rId7"/>
    <p:sldId id="520" r:id="rId8"/>
    <p:sldId id="516" r:id="rId9"/>
    <p:sldId id="533" r:id="rId10"/>
    <p:sldId id="507" r:id="rId11"/>
    <p:sldId id="535" r:id="rId12"/>
    <p:sldId id="536" r:id="rId13"/>
    <p:sldId id="537" r:id="rId14"/>
    <p:sldId id="538" r:id="rId15"/>
    <p:sldId id="581" r:id="rId16"/>
    <p:sldId id="586" r:id="rId17"/>
    <p:sldId id="584" r:id="rId18"/>
    <p:sldId id="546" r:id="rId19"/>
    <p:sldId id="547" r:id="rId20"/>
    <p:sldId id="548" r:id="rId21"/>
    <p:sldId id="550" r:id="rId22"/>
    <p:sldId id="552" r:id="rId23"/>
    <p:sldId id="553" r:id="rId24"/>
    <p:sldId id="522" r:id="rId25"/>
    <p:sldId id="583" r:id="rId26"/>
    <p:sldId id="582" r:id="rId27"/>
    <p:sldId id="557" r:id="rId28"/>
    <p:sldId id="559" r:id="rId29"/>
    <p:sldId id="560" r:id="rId30"/>
    <p:sldId id="562" r:id="rId31"/>
    <p:sldId id="563" r:id="rId32"/>
    <p:sldId id="568" r:id="rId33"/>
    <p:sldId id="569" r:id="rId34"/>
    <p:sldId id="567" r:id="rId35"/>
    <p:sldId id="572" r:id="rId36"/>
    <p:sldId id="574" r:id="rId37"/>
    <p:sldId id="578" r:id="rId38"/>
    <p:sldId id="579" r:id="rId39"/>
    <p:sldId id="580" r:id="rId40"/>
    <p:sldId id="494" r:id="rId41"/>
  </p:sldIdLst>
  <p:sldSz cx="10688638" cy="7562850"/>
  <p:notesSz cx="6797675" cy="9926638"/>
  <p:defaultTextStyle>
    <a:defPPr>
      <a:defRPr lang="en-US"/>
    </a:defPPr>
    <a:lvl1pPr algn="l" defTabSz="52034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1pPr>
    <a:lvl2pPr marL="520347" indent="-63456" algn="l" defTabSz="52034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2pPr>
    <a:lvl3pPr marL="1040694" indent="-126914" algn="l" defTabSz="52034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3pPr>
    <a:lvl4pPr marL="1562630" indent="-191958" algn="l" defTabSz="52034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4pPr>
    <a:lvl5pPr marL="2082977" indent="-255416" algn="l" defTabSz="52034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5pPr>
    <a:lvl6pPr marL="2284454" algn="l" defTabSz="913782" rtl="0" eaLnBrk="1" latinLnBrk="0" hangingPunct="1"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6pPr>
    <a:lvl7pPr marL="2741344" algn="l" defTabSz="913782" rtl="0" eaLnBrk="1" latinLnBrk="0" hangingPunct="1"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7pPr>
    <a:lvl8pPr marL="3198237" algn="l" defTabSz="913782" rtl="0" eaLnBrk="1" latinLnBrk="0" hangingPunct="1"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8pPr>
    <a:lvl9pPr marL="3655127" algn="l" defTabSz="913782" rtl="0" eaLnBrk="1" latinLnBrk="0" hangingPunct="1">
      <a:defRPr sz="2100" kern="1200">
        <a:solidFill>
          <a:schemeClr val="tx1"/>
        </a:solidFill>
        <a:latin typeface="Arial" charset="0"/>
        <a:ea typeface="ＭＳ Ｐゴシック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CC3300"/>
    <a:srgbClr val="3C6045"/>
    <a:srgbClr val="008000"/>
    <a:srgbClr val="006600"/>
    <a:srgbClr val="E0270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14" autoAdjust="0"/>
    <p:restoredTop sz="94730" autoAdjust="0"/>
  </p:normalViewPr>
  <p:slideViewPr>
    <p:cSldViewPr snapToObjects="1">
      <p:cViewPr varScale="1">
        <p:scale>
          <a:sx n="57" d="100"/>
          <a:sy n="57" d="100"/>
        </p:scale>
        <p:origin x="-102" y="-234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-78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3.xml"/><Relationship Id="rId51" Type="http://schemas.openxmlformats.org/officeDocument/2006/relationships/customXml" Target="../customXml/item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sothoanee\Desktop\Graphs%20for%20Report%20-%20Mim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ngamntl\AppData\Local\Microsoft\Windows\INetCache\Content.Outlook\7827TJ9I\Graphs%20for%20Report%20-%20Mim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thurar.NRCS\Documents\All%20documents\Presentations\Portfolio%20Committee\2017\workings\Annual%20Report%20presentation%202016.xlsx" TargetMode="Externa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ngamntl\AppData\Local\Microsoft\Windows\INetCache\Content.Outlook\7827TJ9I\Graphs%20for%20Report%20-%20Mimi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mathurar.NRCS\Documents\All%20documents\Presentations\Portfolio%20Committee\2017\Annual%20Report%20presentation%202016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mathurar.NRCS\Documents\All%20documents\Presentations\Portfolio%20Committee\2017\Annual%20Report%20presentation%20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thoanee\Desktop\Graphs%20for%20Report%20-%20Mim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ZA" dirty="0"/>
              <a:t>Financial Status: Income Statement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294454249090451"/>
          <c:y val="5.0384884534639608E-2"/>
          <c:w val="0.85167890590276873"/>
          <c:h val="0.8266493280362347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145344"/>
        <c:axId val="74474240"/>
        <c:axId val="0"/>
      </c:bar3DChart>
      <c:catAx>
        <c:axId val="7314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74240"/>
        <c:crosses val="autoZero"/>
        <c:auto val="1"/>
        <c:lblAlgn val="ctr"/>
        <c:lblOffset val="100"/>
        <c:noMultiLvlLbl val="0"/>
      </c:catAx>
      <c:valAx>
        <c:axId val="7447424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314534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8290601188306787E-2"/>
                <c:y val="0.41424379803764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ZA"/>
              <a:t>Financial Status: Income Statement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3"/>
          <c:order val="0"/>
          <c:tx>
            <c:v>Total Income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Sheet1!$I$47:$P$47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2018 - BUD</c:v>
                </c:pt>
                <c:pt idx="7">
                  <c:v>2019 - BUD</c:v>
                </c:pt>
              </c:strCache>
            </c:strRef>
          </c:cat>
          <c:val>
            <c:numRef>
              <c:f>Sheet1!$I$48:$P$48</c:f>
              <c:numCache>
                <c:formatCode>#,##0</c:formatCode>
                <c:ptCount val="8"/>
                <c:pt idx="0">
                  <c:v>201570554</c:v>
                </c:pt>
                <c:pt idx="1">
                  <c:v>261738942</c:v>
                </c:pt>
                <c:pt idx="2">
                  <c:v>290842252</c:v>
                </c:pt>
                <c:pt idx="3">
                  <c:v>330925710</c:v>
                </c:pt>
                <c:pt idx="4">
                  <c:v>309926876</c:v>
                </c:pt>
                <c:pt idx="5">
                  <c:v>354318072</c:v>
                </c:pt>
                <c:pt idx="6">
                  <c:v>405906000</c:v>
                </c:pt>
                <c:pt idx="7">
                  <c:v>420986000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2F-44AA-9A5D-17CA8D2A7EAF}"/>
            </c:ext>
          </c:extLst>
        </c:ser>
        <c:ser>
          <c:idx val="5"/>
          <c:order val="1"/>
          <c:tx>
            <c:v>Total Expenditure</c:v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Sheet1!$I$47:$P$47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2018 - BUD</c:v>
                </c:pt>
                <c:pt idx="7">
                  <c:v>2019 - BUD</c:v>
                </c:pt>
              </c:strCache>
            </c:strRef>
          </c:cat>
          <c:val>
            <c:numRef>
              <c:f>Sheet1!$I$49:$P$49</c:f>
              <c:numCache>
                <c:formatCode>#,##0</c:formatCode>
                <c:ptCount val="8"/>
                <c:pt idx="0">
                  <c:v>185352277</c:v>
                </c:pt>
                <c:pt idx="1">
                  <c:v>224105507</c:v>
                </c:pt>
                <c:pt idx="2">
                  <c:v>245959399</c:v>
                </c:pt>
                <c:pt idx="3">
                  <c:v>278513588</c:v>
                </c:pt>
                <c:pt idx="4">
                  <c:v>308310807</c:v>
                </c:pt>
                <c:pt idx="5">
                  <c:v>326360639</c:v>
                </c:pt>
                <c:pt idx="6">
                  <c:v>403227000</c:v>
                </c:pt>
                <c:pt idx="7">
                  <c:v>420986000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2F-44AA-9A5D-17CA8D2A7EAF}"/>
            </c:ext>
          </c:extLst>
        </c:ser>
        <c:ser>
          <c:idx val="8"/>
          <c:order val="2"/>
          <c:tx>
            <c:v>Surplus</c:v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Sheet1!$I$47:$P$47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2018 - BUD</c:v>
                </c:pt>
                <c:pt idx="7">
                  <c:v>2019 - BUD</c:v>
                </c:pt>
              </c:strCache>
            </c:strRef>
          </c:cat>
          <c:val>
            <c:numRef>
              <c:f>Sheet1!$I$50:$P$50</c:f>
              <c:numCache>
                <c:formatCode>#,##0</c:formatCode>
                <c:ptCount val="8"/>
                <c:pt idx="0">
                  <c:v>16218277</c:v>
                </c:pt>
                <c:pt idx="1">
                  <c:v>37633435</c:v>
                </c:pt>
                <c:pt idx="2">
                  <c:v>44882853</c:v>
                </c:pt>
                <c:pt idx="3">
                  <c:v>52412122</c:v>
                </c:pt>
                <c:pt idx="4">
                  <c:v>1616069</c:v>
                </c:pt>
                <c:pt idx="5">
                  <c:v>27957433</c:v>
                </c:pt>
                <c:pt idx="6">
                  <c:v>2679000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2F-44AA-9A5D-17CA8D2A7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531200"/>
        <c:axId val="74532736"/>
        <c:axId val="0"/>
      </c:bar3DChart>
      <c:catAx>
        <c:axId val="7453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32736"/>
        <c:crosses val="autoZero"/>
        <c:auto val="1"/>
        <c:lblAlgn val="ctr"/>
        <c:lblOffset val="100"/>
        <c:noMultiLvlLbl val="0"/>
      </c:catAx>
      <c:valAx>
        <c:axId val="7453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3120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8290601188306787E-2"/>
                <c:y val="0.41424379803764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 lvl="3" algn="ctr" rtl="0">
                  <a:defRPr sz="900" b="0" i="0" u="none" strike="noStrike" kern="1200" cap="all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Revenue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846592"/>
        <c:axId val="74848128"/>
        <c:axId val="0"/>
      </c:bar3DChart>
      <c:catAx>
        <c:axId val="74846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48128"/>
        <c:crosses val="autoZero"/>
        <c:auto val="1"/>
        <c:lblAlgn val="ctr"/>
        <c:lblOffset val="100"/>
        <c:noMultiLvlLbl val="0"/>
      </c:catAx>
      <c:valAx>
        <c:axId val="7484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Rands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46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ZA"/>
              <a:t>Financial Status: Revenue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2"/>
          <c:order val="0"/>
          <c:tx>
            <c:strRef>
              <c:f>Sheet2!$E$46</c:f>
              <c:strCache>
                <c:ptCount val="1"/>
                <c:pt idx="0">
                  <c:v>Levies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Sheet2!$F$45:$M$45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2018 - BUD</c:v>
                </c:pt>
                <c:pt idx="7">
                  <c:v>2019 - BUD</c:v>
                </c:pt>
              </c:strCache>
            </c:strRef>
          </c:cat>
          <c:val>
            <c:numRef>
              <c:f>Sheet2!$F$46:$M$46</c:f>
              <c:numCache>
                <c:formatCode>#,##0</c:formatCode>
                <c:ptCount val="8"/>
                <c:pt idx="0">
                  <c:v>125384427</c:v>
                </c:pt>
                <c:pt idx="1">
                  <c:v>136576092</c:v>
                </c:pt>
                <c:pt idx="2">
                  <c:v>139236692</c:v>
                </c:pt>
                <c:pt idx="3">
                  <c:v>166436828</c:v>
                </c:pt>
                <c:pt idx="4">
                  <c:v>154590878</c:v>
                </c:pt>
                <c:pt idx="5">
                  <c:v>181178385</c:v>
                </c:pt>
                <c:pt idx="6">
                  <c:v>185936000</c:v>
                </c:pt>
                <c:pt idx="7">
                  <c:v>208207000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97-4225-A946-96BA5EA1C353}"/>
            </c:ext>
          </c:extLst>
        </c:ser>
        <c:ser>
          <c:idx val="4"/>
          <c:order val="1"/>
          <c:tx>
            <c:strRef>
              <c:f>Sheet2!$E$47</c:f>
              <c:strCache>
                <c:ptCount val="1"/>
                <c:pt idx="0">
                  <c:v>Core Funding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Sheet2!$F$45:$M$45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2018 - BUD</c:v>
                </c:pt>
                <c:pt idx="7">
                  <c:v>2019 - BUD</c:v>
                </c:pt>
              </c:strCache>
            </c:strRef>
          </c:cat>
          <c:val>
            <c:numRef>
              <c:f>Sheet2!$F$47:$M$47</c:f>
              <c:numCache>
                <c:formatCode>#,##0</c:formatCode>
                <c:ptCount val="8"/>
                <c:pt idx="0">
                  <c:v>37173000</c:v>
                </c:pt>
                <c:pt idx="1">
                  <c:v>79684000</c:v>
                </c:pt>
                <c:pt idx="2">
                  <c:v>103000000</c:v>
                </c:pt>
                <c:pt idx="3">
                  <c:v>109734000</c:v>
                </c:pt>
                <c:pt idx="4">
                  <c:v>91732000</c:v>
                </c:pt>
                <c:pt idx="5">
                  <c:v>86418000</c:v>
                </c:pt>
                <c:pt idx="6">
                  <c:v>128745000</c:v>
                </c:pt>
                <c:pt idx="7">
                  <c:v>132104000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97-4225-A946-96BA5EA1C353}"/>
            </c:ext>
          </c:extLst>
        </c:ser>
        <c:ser>
          <c:idx val="6"/>
          <c:order val="2"/>
          <c:tx>
            <c:strRef>
              <c:f>Sheet2!$E$48</c:f>
              <c:strCache>
                <c:ptCount val="1"/>
                <c:pt idx="0">
                  <c:v>Services 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Sheet2!$F$45:$M$45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2018 - BUD</c:v>
                </c:pt>
                <c:pt idx="7">
                  <c:v>2019 - BUD</c:v>
                </c:pt>
              </c:strCache>
            </c:strRef>
          </c:cat>
          <c:val>
            <c:numRef>
              <c:f>Sheet2!$F$48:$M$48</c:f>
              <c:numCache>
                <c:formatCode>#,##0</c:formatCode>
                <c:ptCount val="8"/>
                <c:pt idx="0">
                  <c:v>33731205</c:v>
                </c:pt>
                <c:pt idx="1">
                  <c:v>33380667</c:v>
                </c:pt>
                <c:pt idx="2">
                  <c:v>33511745</c:v>
                </c:pt>
                <c:pt idx="3">
                  <c:v>41329839</c:v>
                </c:pt>
                <c:pt idx="4">
                  <c:v>45223056</c:v>
                </c:pt>
                <c:pt idx="5">
                  <c:v>50204997</c:v>
                </c:pt>
                <c:pt idx="6">
                  <c:v>54596000</c:v>
                </c:pt>
                <c:pt idx="7">
                  <c:v>58231000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97-4225-A946-96BA5EA1C353}"/>
            </c:ext>
          </c:extLst>
        </c:ser>
        <c:ser>
          <c:idx val="8"/>
          <c:order val="3"/>
          <c:tx>
            <c:strRef>
              <c:f>Sheet2!$E$49</c:f>
              <c:strCache>
                <c:ptCount val="1"/>
                <c:pt idx="0">
                  <c:v>Other Income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Sheet2!$F$45:$M$45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2018 - BUD</c:v>
                </c:pt>
                <c:pt idx="7">
                  <c:v>2019 - BUD</c:v>
                </c:pt>
              </c:strCache>
            </c:strRef>
          </c:cat>
          <c:val>
            <c:numRef>
              <c:f>Sheet2!$F$49:$M$49</c:f>
              <c:numCache>
                <c:formatCode>#,##0</c:formatCode>
                <c:ptCount val="8"/>
                <c:pt idx="0">
                  <c:v>5281922</c:v>
                </c:pt>
                <c:pt idx="1">
                  <c:v>12098183</c:v>
                </c:pt>
                <c:pt idx="2">
                  <c:v>15093815</c:v>
                </c:pt>
                <c:pt idx="3">
                  <c:v>13425043</c:v>
                </c:pt>
                <c:pt idx="4">
                  <c:v>18380942</c:v>
                </c:pt>
                <c:pt idx="5">
                  <c:v>18600000</c:v>
                </c:pt>
                <c:pt idx="6">
                  <c:v>36629000</c:v>
                </c:pt>
                <c:pt idx="7">
                  <c:v>22444000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497-4225-A946-96BA5EA1C353}"/>
            </c:ext>
          </c:extLst>
        </c:ser>
        <c:ser>
          <c:idx val="10"/>
          <c:order val="4"/>
          <c:tx>
            <c:strRef>
              <c:f>Sheet2!$E$50</c:f>
              <c:strCache>
                <c:ptCount val="1"/>
                <c:pt idx="0">
                  <c:v>Total Income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Sheet2!$F$45:$M$45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2018 - BUD</c:v>
                </c:pt>
                <c:pt idx="7">
                  <c:v>2019 - BUD</c:v>
                </c:pt>
              </c:strCache>
            </c:strRef>
          </c:cat>
          <c:val>
            <c:numRef>
              <c:f>Sheet2!$F$50:$M$50</c:f>
              <c:numCache>
                <c:formatCode>#,##0</c:formatCode>
                <c:ptCount val="8"/>
                <c:pt idx="0">
                  <c:v>201572566</c:v>
                </c:pt>
                <c:pt idx="1">
                  <c:v>261740955</c:v>
                </c:pt>
                <c:pt idx="2">
                  <c:v>290844266</c:v>
                </c:pt>
                <c:pt idx="3">
                  <c:v>330927725</c:v>
                </c:pt>
                <c:pt idx="4">
                  <c:v>309928892</c:v>
                </c:pt>
                <c:pt idx="5">
                  <c:v>336403399</c:v>
                </c:pt>
                <c:pt idx="6">
                  <c:v>405906000</c:v>
                </c:pt>
                <c:pt idx="7">
                  <c:v>420986000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97-4225-A946-96BA5EA1C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384512"/>
        <c:axId val="74386048"/>
        <c:axId val="0"/>
      </c:bar3DChart>
      <c:catAx>
        <c:axId val="7438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86048"/>
        <c:crosses val="autoZero"/>
        <c:auto val="1"/>
        <c:lblAlgn val="ctr"/>
        <c:lblOffset val="100"/>
        <c:noMultiLvlLbl val="0"/>
      </c:catAx>
      <c:valAx>
        <c:axId val="7438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8451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4896134778024541E-2"/>
                <c:y val="0.3672882692942071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Surplus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'6 year review'!$A$7</c:f>
              <c:strCache>
                <c:ptCount val="1"/>
                <c:pt idx="0">
                  <c:v>Total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'6 year review'!$B$2:$H$2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 </c:v>
                </c:pt>
                <c:pt idx="6">
                  <c:v>2016 </c:v>
                </c:pt>
              </c:strCache>
            </c:strRef>
          </c:cat>
          <c:val>
            <c:numRef>
              <c:f>'6 year review'!$B$7:$H$7</c:f>
              <c:numCache>
                <c:formatCode>_(* #,##0_);_(* \(#,##0\);_(* "-"??_);_(@_)</c:formatCode>
                <c:ptCount val="7"/>
                <c:pt idx="0">
                  <c:v>158051199</c:v>
                </c:pt>
                <c:pt idx="1">
                  <c:v>182861789</c:v>
                </c:pt>
                <c:pt idx="2">
                  <c:v>201570554</c:v>
                </c:pt>
                <c:pt idx="3">
                  <c:v>261738942</c:v>
                </c:pt>
                <c:pt idx="4">
                  <c:v>290842252</c:v>
                </c:pt>
                <c:pt idx="5">
                  <c:v>330925710</c:v>
                </c:pt>
                <c:pt idx="6">
                  <c:v>309926876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F4-4F7E-ABB0-FD0646F6A4D4}"/>
            </c:ext>
          </c:extLst>
        </c:ser>
        <c:ser>
          <c:idx val="1"/>
          <c:order val="1"/>
          <c:tx>
            <c:strRef>
              <c:f>'6 year review'!$A$10</c:f>
              <c:strCache>
                <c:ptCount val="1"/>
                <c:pt idx="0">
                  <c:v>Total Expenditure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'6 year review'!$B$2:$H$2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 </c:v>
                </c:pt>
                <c:pt idx="6">
                  <c:v>2016 </c:v>
                </c:pt>
              </c:strCache>
            </c:strRef>
          </c:cat>
          <c:val>
            <c:numRef>
              <c:f>'6 year review'!$B$10:$H$10</c:f>
              <c:numCache>
                <c:formatCode>_(* #,##0_);_(* \(#,##0\);_(* "-"??_);_(@_)</c:formatCode>
                <c:ptCount val="7"/>
                <c:pt idx="0">
                  <c:v>151389882</c:v>
                </c:pt>
                <c:pt idx="1">
                  <c:v>157224803</c:v>
                </c:pt>
                <c:pt idx="2">
                  <c:v>185352277</c:v>
                </c:pt>
                <c:pt idx="3">
                  <c:v>224105507</c:v>
                </c:pt>
                <c:pt idx="4">
                  <c:v>245959399</c:v>
                </c:pt>
                <c:pt idx="5">
                  <c:v>278513588</c:v>
                </c:pt>
                <c:pt idx="6">
                  <c:v>308310807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F4-4F7E-ABB0-FD0646F6A4D4}"/>
            </c:ext>
          </c:extLst>
        </c:ser>
        <c:ser>
          <c:idx val="2"/>
          <c:order val="2"/>
          <c:tx>
            <c:strRef>
              <c:f>'6 year review'!$A$11</c:f>
              <c:strCache>
                <c:ptCount val="1"/>
                <c:pt idx="0">
                  <c:v>Surplus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'6 year review'!$B$2:$H$2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 </c:v>
                </c:pt>
                <c:pt idx="6">
                  <c:v>2016 </c:v>
                </c:pt>
              </c:strCache>
            </c:strRef>
          </c:cat>
          <c:val>
            <c:numRef>
              <c:f>'6 year review'!$B$11:$H$11</c:f>
              <c:numCache>
                <c:formatCode>_(* #,##0_);_(* \(#,##0\);_(* "-"??_);_(@_)</c:formatCode>
                <c:ptCount val="7"/>
                <c:pt idx="0">
                  <c:v>6661317</c:v>
                </c:pt>
                <c:pt idx="1">
                  <c:v>25636986</c:v>
                </c:pt>
                <c:pt idx="2">
                  <c:v>16218277</c:v>
                </c:pt>
                <c:pt idx="3">
                  <c:v>37633435</c:v>
                </c:pt>
                <c:pt idx="4">
                  <c:v>44882853</c:v>
                </c:pt>
                <c:pt idx="5">
                  <c:v>52412122</c:v>
                </c:pt>
                <c:pt idx="6">
                  <c:v>1616069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F4-4F7E-ABB0-FD0646F6A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335552"/>
        <c:axId val="73337088"/>
        <c:axId val="0"/>
      </c:bar3DChart>
      <c:catAx>
        <c:axId val="73335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7088"/>
        <c:crosses val="autoZero"/>
        <c:auto val="1"/>
        <c:lblAlgn val="ctr"/>
        <c:lblOffset val="100"/>
        <c:noMultiLvlLbl val="0"/>
      </c:catAx>
      <c:valAx>
        <c:axId val="7333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Rands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55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2016 Revenue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2017 Revenue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488428745432398E-2"/>
          <c:y val="0.12142866932271329"/>
          <c:w val="0.84656634729428615"/>
          <c:h val="0.8260261882714173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33-46F9-BFB7-AB77FA5308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33-46F9-BFB7-AB77FA5308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33-46F9-BFB7-AB77FA5308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33-46F9-BFB7-AB77FA5308B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/>
                      <a:t>
</a:t>
                    </a:r>
                    <a:fld id="{ED4D00B2-E5A8-4E52-BB86-80BD7CA5DDB3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B33-46F9-BFB7-AB77FA5308B2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
</a:t>
                    </a:r>
                    <a:fld id="{7CF65AF3-3878-4456-A231-02C761B20FCD}" type="PERCENTAGE">
                      <a:rPr lang="en-US" baseline="0"/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B33-46F9-BFB7-AB77FA5308B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/>
                      <a:t>
</a:t>
                    </a:r>
                    <a:fld id="{2B9D36B0-52C1-4BBB-9082-8D447264F29C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B33-46F9-BFB7-AB77FA5308B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aseline="0"/>
                      <a:t>
</a:t>
                    </a:r>
                    <a:fld id="{447888CB-3AB2-45A8-978A-E5B9D90EC5FE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B33-46F9-BFB7-AB77FA5308B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Sheet3!$A$3:$A$6</c:f>
              <c:strCache>
                <c:ptCount val="4"/>
                <c:pt idx="0">
                  <c:v>Levies </c:v>
                </c:pt>
                <c:pt idx="1">
                  <c:v>Core Funding </c:v>
                </c:pt>
                <c:pt idx="2">
                  <c:v>Services </c:v>
                </c:pt>
                <c:pt idx="3">
                  <c:v>Other Income</c:v>
                </c:pt>
              </c:strCache>
            </c:strRef>
          </c:cat>
          <c:val>
            <c:numRef>
              <c:f>Sheet3!$G$3:$G$6</c:f>
              <c:numCache>
                <c:formatCode>_(* #,##0.00_);_(* \(#,##0.00\);_(* "-"??_);_(@_)</c:formatCode>
                <c:ptCount val="4"/>
                <c:pt idx="0">
                  <c:v>181178385</c:v>
                </c:pt>
                <c:pt idx="1">
                  <c:v>86418000</c:v>
                </c:pt>
                <c:pt idx="2">
                  <c:v>50204997</c:v>
                </c:pt>
                <c:pt idx="3">
                  <c:v>18600000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B33-46F9-BFB7-AB77FA5308B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1CDE8-0EB8-40B2-B510-315AFD865EA4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0BDCA75-AF1C-4887-B83C-9EBC78A350F6}">
      <dgm:prSet phldrT="[Text]"/>
      <dgm:spPr>
        <a:solidFill>
          <a:srgbClr val="008E00"/>
        </a:solidFill>
      </dgm:spPr>
      <dgm:t>
        <a:bodyPr/>
        <a:lstStyle/>
        <a:p>
          <a:r>
            <a:rPr lang="en-US" b="1" dirty="0" smtClean="0"/>
            <a:t>National Regulator for Compulsory Specifications Act</a:t>
          </a:r>
        </a:p>
        <a:p>
          <a:r>
            <a:rPr lang="en-US" b="1" dirty="0" smtClean="0"/>
            <a:t> (Act No. 5 of 2008)</a:t>
          </a:r>
          <a:endParaRPr lang="en-US" b="1" dirty="0"/>
        </a:p>
      </dgm:t>
    </dgm:pt>
    <dgm:pt modelId="{2415A6D6-6086-4CD2-972C-2BCAD8792874}" type="parTrans" cxnId="{614F09C5-5EDA-426D-8EBB-9B3061D52E64}">
      <dgm:prSet/>
      <dgm:spPr/>
      <dgm:t>
        <a:bodyPr/>
        <a:lstStyle/>
        <a:p>
          <a:endParaRPr lang="en-US" b="1"/>
        </a:p>
      </dgm:t>
    </dgm:pt>
    <dgm:pt modelId="{A9DAB576-0380-4511-AB7B-27127F0EFF88}" type="sibTrans" cxnId="{614F09C5-5EDA-426D-8EBB-9B3061D52E64}">
      <dgm:prSet/>
      <dgm:spPr/>
      <dgm:t>
        <a:bodyPr/>
        <a:lstStyle/>
        <a:p>
          <a:endParaRPr lang="en-US" b="1"/>
        </a:p>
      </dgm:t>
    </dgm:pt>
    <dgm:pt modelId="{BF83904E-7AD9-4C1C-9A69-82A9BBC06852}">
      <dgm:prSet phldrT="[Text]"/>
      <dgm:spPr>
        <a:solidFill>
          <a:srgbClr val="008E00"/>
        </a:solidFill>
      </dgm:spPr>
      <dgm:t>
        <a:bodyPr/>
        <a:lstStyle/>
        <a:p>
          <a:r>
            <a:rPr lang="en-US" b="1" dirty="0" smtClean="0"/>
            <a:t>Legal Metrology Act</a:t>
          </a:r>
        </a:p>
        <a:p>
          <a:r>
            <a:rPr lang="en-US" b="1" dirty="0" smtClean="0"/>
            <a:t>(Act No. 9 of 2014)</a:t>
          </a:r>
          <a:endParaRPr lang="en-US" b="1" dirty="0"/>
        </a:p>
      </dgm:t>
    </dgm:pt>
    <dgm:pt modelId="{E0350FA2-042A-4C1D-9E99-BC20D27A8992}" type="parTrans" cxnId="{0482DCAF-15A4-4ECD-919F-E74BE7CB7CDD}">
      <dgm:prSet/>
      <dgm:spPr/>
      <dgm:t>
        <a:bodyPr/>
        <a:lstStyle/>
        <a:p>
          <a:endParaRPr lang="en-US" b="1"/>
        </a:p>
      </dgm:t>
    </dgm:pt>
    <dgm:pt modelId="{CADD7FBA-EC90-4F07-B555-759EA8B33D50}" type="sibTrans" cxnId="{0482DCAF-15A4-4ECD-919F-E74BE7CB7CDD}">
      <dgm:prSet/>
      <dgm:spPr/>
      <dgm:t>
        <a:bodyPr/>
        <a:lstStyle/>
        <a:p>
          <a:endParaRPr lang="en-US" b="1"/>
        </a:p>
      </dgm:t>
    </dgm:pt>
    <dgm:pt modelId="{4B85C736-760F-485C-A138-DBACA9BBB44B}">
      <dgm:prSet phldrT="[Text]"/>
      <dgm:spPr>
        <a:solidFill>
          <a:srgbClr val="008E00"/>
        </a:solidFill>
      </dgm:spPr>
      <dgm:t>
        <a:bodyPr/>
        <a:lstStyle/>
        <a:p>
          <a:r>
            <a:rPr lang="en-US" b="1" dirty="0" smtClean="0"/>
            <a:t>National Building Regulations and Building Standards Act</a:t>
          </a:r>
        </a:p>
        <a:p>
          <a:r>
            <a:rPr lang="en-US" b="1" dirty="0" smtClean="0"/>
            <a:t>(Act No. 103 of 1977)</a:t>
          </a:r>
          <a:endParaRPr lang="en-US" b="1" dirty="0"/>
        </a:p>
      </dgm:t>
    </dgm:pt>
    <dgm:pt modelId="{D7019920-01FB-48CF-A665-970EF3500280}" type="parTrans" cxnId="{5AD6F07A-3FF3-43CD-98E6-6769621F60B7}">
      <dgm:prSet/>
      <dgm:spPr/>
      <dgm:t>
        <a:bodyPr/>
        <a:lstStyle/>
        <a:p>
          <a:endParaRPr lang="en-US" b="1"/>
        </a:p>
      </dgm:t>
    </dgm:pt>
    <dgm:pt modelId="{845D91FA-1F51-499F-A4DB-2A8D7C24B291}" type="sibTrans" cxnId="{5AD6F07A-3FF3-43CD-98E6-6769621F60B7}">
      <dgm:prSet/>
      <dgm:spPr/>
      <dgm:t>
        <a:bodyPr/>
        <a:lstStyle/>
        <a:p>
          <a:endParaRPr lang="en-US" b="1"/>
        </a:p>
      </dgm:t>
    </dgm:pt>
    <dgm:pt modelId="{6395EBC3-A9C8-4F40-8E8F-44A6196A5C32}">
      <dgm:prSet phldrT="[Text]"/>
      <dgm:spPr>
        <a:solidFill>
          <a:srgbClr val="008E00"/>
        </a:solidFill>
      </dgm:spPr>
      <dgm:t>
        <a:bodyPr/>
        <a:lstStyle/>
        <a:p>
          <a:r>
            <a:rPr lang="en-GB" b="1" dirty="0" smtClean="0"/>
            <a:t>The Foodstuffs, Cosmetics and Disinfectants Act </a:t>
          </a:r>
        </a:p>
        <a:p>
          <a:r>
            <a:rPr lang="en-GB" b="1" dirty="0" smtClean="0"/>
            <a:t>(Act 54 of 1972)</a:t>
          </a:r>
          <a:endParaRPr lang="en-US" b="1" dirty="0"/>
        </a:p>
      </dgm:t>
    </dgm:pt>
    <dgm:pt modelId="{297A7074-DE6F-4166-BD3C-38927CB26C91}" type="parTrans" cxnId="{5D57A504-D401-46AB-AFF3-BDB6AD21819A}">
      <dgm:prSet/>
      <dgm:spPr/>
      <dgm:t>
        <a:bodyPr/>
        <a:lstStyle/>
        <a:p>
          <a:endParaRPr lang="en-US"/>
        </a:p>
      </dgm:t>
    </dgm:pt>
    <dgm:pt modelId="{0747B1EC-D299-45E1-8D4C-5B28A9AF4E05}" type="sibTrans" cxnId="{5D57A504-D401-46AB-AFF3-BDB6AD21819A}">
      <dgm:prSet/>
      <dgm:spPr/>
      <dgm:t>
        <a:bodyPr/>
        <a:lstStyle/>
        <a:p>
          <a:endParaRPr lang="en-US"/>
        </a:p>
      </dgm:t>
    </dgm:pt>
    <dgm:pt modelId="{DFD29067-542C-41CE-B5DA-1240D5F9679E}" type="pres">
      <dgm:prSet presAssocID="{9941CDE8-0EB8-40B2-B510-315AFD865E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663198-A124-4F8A-BC69-EDC507ED12A3}" type="pres">
      <dgm:prSet presAssocID="{20BDCA75-AF1C-4887-B83C-9EBC78A350F6}" presName="parentLin" presStyleCnt="0"/>
      <dgm:spPr/>
    </dgm:pt>
    <dgm:pt modelId="{C259BAC9-6884-4F20-A088-2DC0AA7F4CA6}" type="pres">
      <dgm:prSet presAssocID="{20BDCA75-AF1C-4887-B83C-9EBC78A350F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B998428-737C-4706-887B-8B724C384E8C}" type="pres">
      <dgm:prSet presAssocID="{20BDCA75-AF1C-4887-B83C-9EBC78A350F6}" presName="parentText" presStyleLbl="node1" presStyleIdx="0" presStyleCnt="4" custScaleY="130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DF8C3-1D42-4B2B-AB4A-FB8742EFAB40}" type="pres">
      <dgm:prSet presAssocID="{20BDCA75-AF1C-4887-B83C-9EBC78A350F6}" presName="negativeSpace" presStyleCnt="0"/>
      <dgm:spPr/>
    </dgm:pt>
    <dgm:pt modelId="{2CC041EA-7DA5-4F1E-8B16-23A5E525E59E}" type="pres">
      <dgm:prSet presAssocID="{20BDCA75-AF1C-4887-B83C-9EBC78A350F6}" presName="childText" presStyleLbl="conFgAcc1" presStyleIdx="0" presStyleCnt="4">
        <dgm:presLayoutVars>
          <dgm:bulletEnabled val="1"/>
        </dgm:presLayoutVars>
      </dgm:prSet>
      <dgm:spPr/>
    </dgm:pt>
    <dgm:pt modelId="{E602382F-B37C-44A1-8504-D4D2E6726C1B}" type="pres">
      <dgm:prSet presAssocID="{A9DAB576-0380-4511-AB7B-27127F0EFF88}" presName="spaceBetweenRectangles" presStyleCnt="0"/>
      <dgm:spPr/>
    </dgm:pt>
    <dgm:pt modelId="{6A020B1B-BFD5-415B-8210-CF1A77FA6D40}" type="pres">
      <dgm:prSet presAssocID="{BF83904E-7AD9-4C1C-9A69-82A9BBC06852}" presName="parentLin" presStyleCnt="0"/>
      <dgm:spPr/>
    </dgm:pt>
    <dgm:pt modelId="{F78F3CCE-3914-481D-B188-CBB3C71EFDB5}" type="pres">
      <dgm:prSet presAssocID="{BF83904E-7AD9-4C1C-9A69-82A9BBC0685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9F8E0B7-9A12-4E8D-A95E-748958056F5A}" type="pres">
      <dgm:prSet presAssocID="{BF83904E-7AD9-4C1C-9A69-82A9BBC06852}" presName="parentText" presStyleLbl="node1" presStyleIdx="1" presStyleCnt="4" custScaleY="130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74022-9B99-4FAC-8D07-8F793443F5FE}" type="pres">
      <dgm:prSet presAssocID="{BF83904E-7AD9-4C1C-9A69-82A9BBC06852}" presName="negativeSpace" presStyleCnt="0"/>
      <dgm:spPr/>
    </dgm:pt>
    <dgm:pt modelId="{37CEE53E-E729-46A2-8250-FA5077BF9826}" type="pres">
      <dgm:prSet presAssocID="{BF83904E-7AD9-4C1C-9A69-82A9BBC06852}" presName="childText" presStyleLbl="conFgAcc1" presStyleIdx="1" presStyleCnt="4">
        <dgm:presLayoutVars>
          <dgm:bulletEnabled val="1"/>
        </dgm:presLayoutVars>
      </dgm:prSet>
      <dgm:spPr/>
    </dgm:pt>
    <dgm:pt modelId="{2BB0A827-88BD-49B3-8A4C-78E2225115B8}" type="pres">
      <dgm:prSet presAssocID="{CADD7FBA-EC90-4F07-B555-759EA8B33D50}" presName="spaceBetweenRectangles" presStyleCnt="0"/>
      <dgm:spPr/>
    </dgm:pt>
    <dgm:pt modelId="{71029CA1-F8CE-4C0F-AD78-E706EA2FE826}" type="pres">
      <dgm:prSet presAssocID="{4B85C736-760F-485C-A138-DBACA9BBB44B}" presName="parentLin" presStyleCnt="0"/>
      <dgm:spPr/>
    </dgm:pt>
    <dgm:pt modelId="{5D16AC4A-DE11-4EF3-A711-556DE0786991}" type="pres">
      <dgm:prSet presAssocID="{4B85C736-760F-485C-A138-DBACA9BBB44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395EF0A-7DEE-4FF2-A6BC-3CD7303C5FC5}" type="pres">
      <dgm:prSet presAssocID="{4B85C736-760F-485C-A138-DBACA9BBB44B}" presName="parentText" presStyleLbl="node1" presStyleIdx="2" presStyleCnt="4" custScaleY="130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871DC-FED3-4F4A-8ED5-B258251B9D4D}" type="pres">
      <dgm:prSet presAssocID="{4B85C736-760F-485C-A138-DBACA9BBB44B}" presName="negativeSpace" presStyleCnt="0"/>
      <dgm:spPr/>
    </dgm:pt>
    <dgm:pt modelId="{D469355C-6B51-451A-8D55-26198121AFF5}" type="pres">
      <dgm:prSet presAssocID="{4B85C736-760F-485C-A138-DBACA9BBB44B}" presName="childText" presStyleLbl="conFgAcc1" presStyleIdx="2" presStyleCnt="4">
        <dgm:presLayoutVars>
          <dgm:bulletEnabled val="1"/>
        </dgm:presLayoutVars>
      </dgm:prSet>
      <dgm:spPr/>
    </dgm:pt>
    <dgm:pt modelId="{7023DD30-3ECF-4021-8932-D7F05194C428}" type="pres">
      <dgm:prSet presAssocID="{845D91FA-1F51-499F-A4DB-2A8D7C24B291}" presName="spaceBetweenRectangles" presStyleCnt="0"/>
      <dgm:spPr/>
    </dgm:pt>
    <dgm:pt modelId="{C1D4F729-489B-45E0-B0FD-515AF0C6CDA9}" type="pres">
      <dgm:prSet presAssocID="{6395EBC3-A9C8-4F40-8E8F-44A6196A5C32}" presName="parentLin" presStyleCnt="0"/>
      <dgm:spPr/>
    </dgm:pt>
    <dgm:pt modelId="{1136E873-A8B0-4737-8D0E-A13EC3A1A585}" type="pres">
      <dgm:prSet presAssocID="{6395EBC3-A9C8-4F40-8E8F-44A6196A5C3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82C2692-70F8-499B-860D-E63F2868D85E}" type="pres">
      <dgm:prSet presAssocID="{6395EBC3-A9C8-4F40-8E8F-44A6196A5C32}" presName="parentText" presStyleLbl="node1" presStyleIdx="3" presStyleCnt="4" custScaleY="1292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A5BA2-6D59-4059-BF37-E7486BB3A13B}" type="pres">
      <dgm:prSet presAssocID="{6395EBC3-A9C8-4F40-8E8F-44A6196A5C32}" presName="negativeSpace" presStyleCnt="0"/>
      <dgm:spPr/>
    </dgm:pt>
    <dgm:pt modelId="{55B39834-99A9-4EF5-B88D-1AEC4B5EA398}" type="pres">
      <dgm:prSet presAssocID="{6395EBC3-A9C8-4F40-8E8F-44A6196A5C3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AFD6271-104E-4EE6-9ADB-9D6C6DD6B3BA}" type="presOf" srcId="{4B85C736-760F-485C-A138-DBACA9BBB44B}" destId="{0395EF0A-7DEE-4FF2-A6BC-3CD7303C5FC5}" srcOrd="1" destOrd="0" presId="urn:microsoft.com/office/officeart/2005/8/layout/list1"/>
    <dgm:cxn modelId="{0482DCAF-15A4-4ECD-919F-E74BE7CB7CDD}" srcId="{9941CDE8-0EB8-40B2-B510-315AFD865EA4}" destId="{BF83904E-7AD9-4C1C-9A69-82A9BBC06852}" srcOrd="1" destOrd="0" parTransId="{E0350FA2-042A-4C1D-9E99-BC20D27A8992}" sibTransId="{CADD7FBA-EC90-4F07-B555-759EA8B33D50}"/>
    <dgm:cxn modelId="{5D57A504-D401-46AB-AFF3-BDB6AD21819A}" srcId="{9941CDE8-0EB8-40B2-B510-315AFD865EA4}" destId="{6395EBC3-A9C8-4F40-8E8F-44A6196A5C32}" srcOrd="3" destOrd="0" parTransId="{297A7074-DE6F-4166-BD3C-38927CB26C91}" sibTransId="{0747B1EC-D299-45E1-8D4C-5B28A9AF4E05}"/>
    <dgm:cxn modelId="{FD9B3EA5-C048-4813-8A5A-62AAE27E7E42}" type="presOf" srcId="{6395EBC3-A9C8-4F40-8E8F-44A6196A5C32}" destId="{1136E873-A8B0-4737-8D0E-A13EC3A1A585}" srcOrd="0" destOrd="0" presId="urn:microsoft.com/office/officeart/2005/8/layout/list1"/>
    <dgm:cxn modelId="{F2E01ACF-1AB6-44BD-996F-71738BF2F0CC}" type="presOf" srcId="{20BDCA75-AF1C-4887-B83C-9EBC78A350F6}" destId="{7B998428-737C-4706-887B-8B724C384E8C}" srcOrd="1" destOrd="0" presId="urn:microsoft.com/office/officeart/2005/8/layout/list1"/>
    <dgm:cxn modelId="{8018F5BE-1D53-4891-84AE-0BAF04D703CF}" type="presOf" srcId="{6395EBC3-A9C8-4F40-8E8F-44A6196A5C32}" destId="{282C2692-70F8-499B-860D-E63F2868D85E}" srcOrd="1" destOrd="0" presId="urn:microsoft.com/office/officeart/2005/8/layout/list1"/>
    <dgm:cxn modelId="{614F09C5-5EDA-426D-8EBB-9B3061D52E64}" srcId="{9941CDE8-0EB8-40B2-B510-315AFD865EA4}" destId="{20BDCA75-AF1C-4887-B83C-9EBC78A350F6}" srcOrd="0" destOrd="0" parTransId="{2415A6D6-6086-4CD2-972C-2BCAD8792874}" sibTransId="{A9DAB576-0380-4511-AB7B-27127F0EFF88}"/>
    <dgm:cxn modelId="{1EB91376-DCA2-4103-85C0-44BC6456ABF5}" type="presOf" srcId="{BF83904E-7AD9-4C1C-9A69-82A9BBC06852}" destId="{F78F3CCE-3914-481D-B188-CBB3C71EFDB5}" srcOrd="0" destOrd="0" presId="urn:microsoft.com/office/officeart/2005/8/layout/list1"/>
    <dgm:cxn modelId="{BB71CBBE-2C4F-4355-9082-68F454789AE7}" type="presOf" srcId="{4B85C736-760F-485C-A138-DBACA9BBB44B}" destId="{5D16AC4A-DE11-4EF3-A711-556DE0786991}" srcOrd="0" destOrd="0" presId="urn:microsoft.com/office/officeart/2005/8/layout/list1"/>
    <dgm:cxn modelId="{5AD6F07A-3FF3-43CD-98E6-6769621F60B7}" srcId="{9941CDE8-0EB8-40B2-B510-315AFD865EA4}" destId="{4B85C736-760F-485C-A138-DBACA9BBB44B}" srcOrd="2" destOrd="0" parTransId="{D7019920-01FB-48CF-A665-970EF3500280}" sibTransId="{845D91FA-1F51-499F-A4DB-2A8D7C24B291}"/>
    <dgm:cxn modelId="{1995E58F-7A46-464F-974E-BD958A5089B8}" type="presOf" srcId="{9941CDE8-0EB8-40B2-B510-315AFD865EA4}" destId="{DFD29067-542C-41CE-B5DA-1240D5F9679E}" srcOrd="0" destOrd="0" presId="urn:microsoft.com/office/officeart/2005/8/layout/list1"/>
    <dgm:cxn modelId="{763A82C2-5EF9-48F5-9E5A-7711E0F81D07}" type="presOf" srcId="{BF83904E-7AD9-4C1C-9A69-82A9BBC06852}" destId="{49F8E0B7-9A12-4E8D-A95E-748958056F5A}" srcOrd="1" destOrd="0" presId="urn:microsoft.com/office/officeart/2005/8/layout/list1"/>
    <dgm:cxn modelId="{4F898F6C-0AF0-4BA8-A812-8067184EEA1D}" type="presOf" srcId="{20BDCA75-AF1C-4887-B83C-9EBC78A350F6}" destId="{C259BAC9-6884-4F20-A088-2DC0AA7F4CA6}" srcOrd="0" destOrd="0" presId="urn:microsoft.com/office/officeart/2005/8/layout/list1"/>
    <dgm:cxn modelId="{5EC8E650-967E-43D4-9A42-C9C2072D756D}" type="presParOf" srcId="{DFD29067-542C-41CE-B5DA-1240D5F9679E}" destId="{B7663198-A124-4F8A-BC69-EDC507ED12A3}" srcOrd="0" destOrd="0" presId="urn:microsoft.com/office/officeart/2005/8/layout/list1"/>
    <dgm:cxn modelId="{79DAFCBC-EB95-4EB9-9E55-124A1E42939F}" type="presParOf" srcId="{B7663198-A124-4F8A-BC69-EDC507ED12A3}" destId="{C259BAC9-6884-4F20-A088-2DC0AA7F4CA6}" srcOrd="0" destOrd="0" presId="urn:microsoft.com/office/officeart/2005/8/layout/list1"/>
    <dgm:cxn modelId="{81D74A07-5725-4130-B5EF-66D4445B86B0}" type="presParOf" srcId="{B7663198-A124-4F8A-BC69-EDC507ED12A3}" destId="{7B998428-737C-4706-887B-8B724C384E8C}" srcOrd="1" destOrd="0" presId="urn:microsoft.com/office/officeart/2005/8/layout/list1"/>
    <dgm:cxn modelId="{BC26E220-5F47-4364-9537-BB8E4860EDB0}" type="presParOf" srcId="{DFD29067-542C-41CE-B5DA-1240D5F9679E}" destId="{AFADF8C3-1D42-4B2B-AB4A-FB8742EFAB40}" srcOrd="1" destOrd="0" presId="urn:microsoft.com/office/officeart/2005/8/layout/list1"/>
    <dgm:cxn modelId="{5B28186B-DDC5-4AD6-B4C3-D1F126627DD7}" type="presParOf" srcId="{DFD29067-542C-41CE-B5DA-1240D5F9679E}" destId="{2CC041EA-7DA5-4F1E-8B16-23A5E525E59E}" srcOrd="2" destOrd="0" presId="urn:microsoft.com/office/officeart/2005/8/layout/list1"/>
    <dgm:cxn modelId="{4E27C7CB-1C71-4EB1-9AD2-E4CFB06C7029}" type="presParOf" srcId="{DFD29067-542C-41CE-B5DA-1240D5F9679E}" destId="{E602382F-B37C-44A1-8504-D4D2E6726C1B}" srcOrd="3" destOrd="0" presId="urn:microsoft.com/office/officeart/2005/8/layout/list1"/>
    <dgm:cxn modelId="{66CA6B68-BB1E-4882-B896-C68884EE9822}" type="presParOf" srcId="{DFD29067-542C-41CE-B5DA-1240D5F9679E}" destId="{6A020B1B-BFD5-415B-8210-CF1A77FA6D40}" srcOrd="4" destOrd="0" presId="urn:microsoft.com/office/officeart/2005/8/layout/list1"/>
    <dgm:cxn modelId="{48CEEA9A-3F1C-45CC-AAA0-5F3987B81367}" type="presParOf" srcId="{6A020B1B-BFD5-415B-8210-CF1A77FA6D40}" destId="{F78F3CCE-3914-481D-B188-CBB3C71EFDB5}" srcOrd="0" destOrd="0" presId="urn:microsoft.com/office/officeart/2005/8/layout/list1"/>
    <dgm:cxn modelId="{309B4A6E-1819-4DD1-9B6B-9AF494DB7416}" type="presParOf" srcId="{6A020B1B-BFD5-415B-8210-CF1A77FA6D40}" destId="{49F8E0B7-9A12-4E8D-A95E-748958056F5A}" srcOrd="1" destOrd="0" presId="urn:microsoft.com/office/officeart/2005/8/layout/list1"/>
    <dgm:cxn modelId="{CD8AE260-E24A-4C30-9C63-6157C332874E}" type="presParOf" srcId="{DFD29067-542C-41CE-B5DA-1240D5F9679E}" destId="{47274022-9B99-4FAC-8D07-8F793443F5FE}" srcOrd="5" destOrd="0" presId="urn:microsoft.com/office/officeart/2005/8/layout/list1"/>
    <dgm:cxn modelId="{605FA78C-A0C4-464C-A531-BF509B88F325}" type="presParOf" srcId="{DFD29067-542C-41CE-B5DA-1240D5F9679E}" destId="{37CEE53E-E729-46A2-8250-FA5077BF9826}" srcOrd="6" destOrd="0" presId="urn:microsoft.com/office/officeart/2005/8/layout/list1"/>
    <dgm:cxn modelId="{871B8E46-7F63-4A5F-8D5F-50AF7FBA2932}" type="presParOf" srcId="{DFD29067-542C-41CE-B5DA-1240D5F9679E}" destId="{2BB0A827-88BD-49B3-8A4C-78E2225115B8}" srcOrd="7" destOrd="0" presId="urn:microsoft.com/office/officeart/2005/8/layout/list1"/>
    <dgm:cxn modelId="{0830E260-95D3-4378-BA4C-D9A712BF75A1}" type="presParOf" srcId="{DFD29067-542C-41CE-B5DA-1240D5F9679E}" destId="{71029CA1-F8CE-4C0F-AD78-E706EA2FE826}" srcOrd="8" destOrd="0" presId="urn:microsoft.com/office/officeart/2005/8/layout/list1"/>
    <dgm:cxn modelId="{BA6612B0-2E4D-4C05-ACC0-D0B5555623B2}" type="presParOf" srcId="{71029CA1-F8CE-4C0F-AD78-E706EA2FE826}" destId="{5D16AC4A-DE11-4EF3-A711-556DE0786991}" srcOrd="0" destOrd="0" presId="urn:microsoft.com/office/officeart/2005/8/layout/list1"/>
    <dgm:cxn modelId="{70C779DC-F75E-4BC3-88D6-6BF6C9D58DAB}" type="presParOf" srcId="{71029CA1-F8CE-4C0F-AD78-E706EA2FE826}" destId="{0395EF0A-7DEE-4FF2-A6BC-3CD7303C5FC5}" srcOrd="1" destOrd="0" presId="urn:microsoft.com/office/officeart/2005/8/layout/list1"/>
    <dgm:cxn modelId="{9DF48949-9784-42A8-998F-655488B6F47D}" type="presParOf" srcId="{DFD29067-542C-41CE-B5DA-1240D5F9679E}" destId="{89C871DC-FED3-4F4A-8ED5-B258251B9D4D}" srcOrd="9" destOrd="0" presId="urn:microsoft.com/office/officeart/2005/8/layout/list1"/>
    <dgm:cxn modelId="{30A5C189-D24C-4A03-9E97-9E158AB5ECCE}" type="presParOf" srcId="{DFD29067-542C-41CE-B5DA-1240D5F9679E}" destId="{D469355C-6B51-451A-8D55-26198121AFF5}" srcOrd="10" destOrd="0" presId="urn:microsoft.com/office/officeart/2005/8/layout/list1"/>
    <dgm:cxn modelId="{A1CFD219-5C2D-4498-8A6F-BAF0F93A8FBB}" type="presParOf" srcId="{DFD29067-542C-41CE-B5DA-1240D5F9679E}" destId="{7023DD30-3ECF-4021-8932-D7F05194C428}" srcOrd="11" destOrd="0" presId="urn:microsoft.com/office/officeart/2005/8/layout/list1"/>
    <dgm:cxn modelId="{A0F92177-BCA0-4066-8EBE-B862366D7EC2}" type="presParOf" srcId="{DFD29067-542C-41CE-B5DA-1240D5F9679E}" destId="{C1D4F729-489B-45E0-B0FD-515AF0C6CDA9}" srcOrd="12" destOrd="0" presId="urn:microsoft.com/office/officeart/2005/8/layout/list1"/>
    <dgm:cxn modelId="{2DE2AB7E-D0BA-4040-8282-7DED337BCCF0}" type="presParOf" srcId="{C1D4F729-489B-45E0-B0FD-515AF0C6CDA9}" destId="{1136E873-A8B0-4737-8D0E-A13EC3A1A585}" srcOrd="0" destOrd="0" presId="urn:microsoft.com/office/officeart/2005/8/layout/list1"/>
    <dgm:cxn modelId="{5C4BF55A-FFDE-42CE-80E2-C4CE5002383B}" type="presParOf" srcId="{C1D4F729-489B-45E0-B0FD-515AF0C6CDA9}" destId="{282C2692-70F8-499B-860D-E63F2868D85E}" srcOrd="1" destOrd="0" presId="urn:microsoft.com/office/officeart/2005/8/layout/list1"/>
    <dgm:cxn modelId="{D4DE6891-7162-4D09-B8F5-9942C9A2A45A}" type="presParOf" srcId="{DFD29067-542C-41CE-B5DA-1240D5F9679E}" destId="{458A5BA2-6D59-4059-BF37-E7486BB3A13B}" srcOrd="13" destOrd="0" presId="urn:microsoft.com/office/officeart/2005/8/layout/list1"/>
    <dgm:cxn modelId="{5AE99D63-3642-4E4F-B72B-0C2C0D2791B2}" type="presParOf" srcId="{DFD29067-542C-41CE-B5DA-1240D5F9679E}" destId="{55B39834-99A9-4EF5-B88D-1AEC4B5EA39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17D9C8-B87C-4727-9FCB-8C2A6F9536C2}" type="doc">
      <dgm:prSet loTypeId="urn:microsoft.com/office/officeart/2005/8/layout/cycle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D367FB-FE0C-43AC-AF37-236C96950CA8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To ensure an optimally capacitated institution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F2C89E-319C-4923-8C23-3F1FFBA58D32}" type="parTrans" cxnId="{D2869431-F008-4BEF-8311-9FC94563A9C0}">
      <dgm:prSet/>
      <dgm:spPr/>
      <dgm:t>
        <a:bodyPr/>
        <a:lstStyle/>
        <a:p>
          <a:endParaRPr lang="en-US" b="1"/>
        </a:p>
      </dgm:t>
    </dgm:pt>
    <dgm:pt modelId="{368DCBA8-BBC9-4357-A4F0-C44173015207}" type="sibTrans" cxnId="{D2869431-F008-4BEF-8311-9FC94563A9C0}">
      <dgm:prSet/>
      <dgm:spPr/>
      <dgm:t>
        <a:bodyPr/>
        <a:lstStyle/>
        <a:p>
          <a:endParaRPr lang="en-US" b="1"/>
        </a:p>
      </dgm:t>
    </dgm:pt>
    <dgm:pt modelId="{7977F248-6E3F-49AB-9B15-7323D9E20BE3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To develop, maintain and administer compulsory specifications and technical regulations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632CDE-70F3-49A4-9260-E01161FAFCBA}" type="parTrans" cxnId="{B4CD7F2F-D868-4447-98BD-8996C139C586}">
      <dgm:prSet/>
      <dgm:spPr/>
      <dgm:t>
        <a:bodyPr/>
        <a:lstStyle/>
        <a:p>
          <a:endParaRPr lang="en-US" b="1"/>
        </a:p>
      </dgm:t>
    </dgm:pt>
    <dgm:pt modelId="{ECDB10F4-D878-4FC4-871C-C04B5181C7FB}" type="sibTrans" cxnId="{B4CD7F2F-D868-4447-98BD-8996C139C586}">
      <dgm:prSet/>
      <dgm:spPr/>
      <dgm:t>
        <a:bodyPr/>
        <a:lstStyle/>
        <a:p>
          <a:endParaRPr lang="en-US" b="1"/>
        </a:p>
      </dgm:t>
    </dgm:pt>
    <dgm:pt modelId="{C455446F-D2F1-49EA-9481-6998BAD6910C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To maximise compliance with all specifications and technical regulations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94815F-D763-4051-92AF-17315E7BBB57}" type="parTrans" cxnId="{6D29A7A3-F5EF-4DD4-B072-D7142697E3E2}">
      <dgm:prSet/>
      <dgm:spPr/>
      <dgm:t>
        <a:bodyPr/>
        <a:lstStyle/>
        <a:p>
          <a:endParaRPr lang="en-US" b="1"/>
        </a:p>
      </dgm:t>
    </dgm:pt>
    <dgm:pt modelId="{FA5E1089-05F1-4875-9EA4-AED34B554FDD}" type="sibTrans" cxnId="{6D29A7A3-F5EF-4DD4-B072-D7142697E3E2}">
      <dgm:prSet/>
      <dgm:spPr/>
      <dgm:t>
        <a:bodyPr/>
        <a:lstStyle/>
        <a:p>
          <a:endParaRPr lang="en-US" b="1"/>
        </a:p>
      </dgm:t>
    </dgm:pt>
    <dgm:pt modelId="{F4803C30-0B80-454C-9826-90473AB44AE4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To inform and educate our stakeholders about the NRCS</a:t>
          </a:r>
        </a:p>
      </dgm:t>
    </dgm:pt>
    <dgm:pt modelId="{4A87E217-7E0C-4047-BEC2-1AF6D36B46BB}" type="parTrans" cxnId="{8A7902E6-3BBB-440A-A171-4D22CA20D89E}">
      <dgm:prSet/>
      <dgm:spPr/>
      <dgm:t>
        <a:bodyPr/>
        <a:lstStyle/>
        <a:p>
          <a:endParaRPr lang="en-US" b="1"/>
        </a:p>
      </dgm:t>
    </dgm:pt>
    <dgm:pt modelId="{7A48E1F8-B380-45AA-B72B-D00E0849C868}" type="sibTrans" cxnId="{8A7902E6-3BBB-440A-A171-4D22CA20D89E}">
      <dgm:prSet/>
      <dgm:spPr/>
      <dgm:t>
        <a:bodyPr/>
        <a:lstStyle/>
        <a:p>
          <a:endParaRPr lang="en-US" b="1"/>
        </a:p>
      </dgm:t>
    </dgm:pt>
    <dgm:pt modelId="{2B2ED90F-DFEE-4D1C-AE6A-D709AC565930}" type="pres">
      <dgm:prSet presAssocID="{FA17D9C8-B87C-4727-9FCB-8C2A6F9536C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5FAB2-BB93-4849-81B2-3528EFC380FD}" type="pres">
      <dgm:prSet presAssocID="{FA17D9C8-B87C-4727-9FCB-8C2A6F9536C2}" presName="children" presStyleCnt="0"/>
      <dgm:spPr/>
      <dgm:t>
        <a:bodyPr/>
        <a:lstStyle/>
        <a:p>
          <a:endParaRPr lang="en-US"/>
        </a:p>
      </dgm:t>
    </dgm:pt>
    <dgm:pt modelId="{71A7E473-BEDA-45DE-9606-19CF45117848}" type="pres">
      <dgm:prSet presAssocID="{FA17D9C8-B87C-4727-9FCB-8C2A6F9536C2}" presName="childPlaceholder" presStyleCnt="0"/>
      <dgm:spPr/>
      <dgm:t>
        <a:bodyPr/>
        <a:lstStyle/>
        <a:p>
          <a:endParaRPr lang="en-US"/>
        </a:p>
      </dgm:t>
    </dgm:pt>
    <dgm:pt modelId="{F6C9CB8A-5BFE-40A7-9B32-545170515AE0}" type="pres">
      <dgm:prSet presAssocID="{FA17D9C8-B87C-4727-9FCB-8C2A6F9536C2}" presName="circle" presStyleCnt="0"/>
      <dgm:spPr/>
      <dgm:t>
        <a:bodyPr/>
        <a:lstStyle/>
        <a:p>
          <a:endParaRPr lang="en-US"/>
        </a:p>
      </dgm:t>
    </dgm:pt>
    <dgm:pt modelId="{4178C8D5-4A76-4B77-96C7-7888B847EEEB}" type="pres">
      <dgm:prSet presAssocID="{FA17D9C8-B87C-4727-9FCB-8C2A6F9536C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C9FF0-8230-43AA-8BA9-D0BBF7E6AF09}" type="pres">
      <dgm:prSet presAssocID="{FA17D9C8-B87C-4727-9FCB-8C2A6F9536C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43F62-C939-4AF9-A2ED-1CAB5DDFB63B}" type="pres">
      <dgm:prSet presAssocID="{FA17D9C8-B87C-4727-9FCB-8C2A6F9536C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5DA28-28DD-4A40-98F1-ABEDBB4E75E4}" type="pres">
      <dgm:prSet presAssocID="{FA17D9C8-B87C-4727-9FCB-8C2A6F9536C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0FE9B-1CA0-4162-ACFD-9E6EA97C9460}" type="pres">
      <dgm:prSet presAssocID="{FA17D9C8-B87C-4727-9FCB-8C2A6F9536C2}" presName="quadrantPlaceholder" presStyleCnt="0"/>
      <dgm:spPr/>
      <dgm:t>
        <a:bodyPr/>
        <a:lstStyle/>
        <a:p>
          <a:endParaRPr lang="en-US"/>
        </a:p>
      </dgm:t>
    </dgm:pt>
    <dgm:pt modelId="{B98145C8-5ADA-4074-9C52-6A5B4CF7566F}" type="pres">
      <dgm:prSet presAssocID="{FA17D9C8-B87C-4727-9FCB-8C2A6F9536C2}" presName="center1" presStyleLbl="fgShp" presStyleIdx="0" presStyleCnt="2" custScaleX="96503" custScaleY="87121"/>
      <dgm:spPr/>
      <dgm:t>
        <a:bodyPr/>
        <a:lstStyle/>
        <a:p>
          <a:endParaRPr lang="en-US"/>
        </a:p>
      </dgm:t>
    </dgm:pt>
    <dgm:pt modelId="{2B5B5088-536A-40A2-BC9A-05EFD58AF0E5}" type="pres">
      <dgm:prSet presAssocID="{FA17D9C8-B87C-4727-9FCB-8C2A6F9536C2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E1A83DBF-BCD7-487A-8E32-C9D9753043FF}" type="presOf" srcId="{FA17D9C8-B87C-4727-9FCB-8C2A6F9536C2}" destId="{2B2ED90F-DFEE-4D1C-AE6A-D709AC565930}" srcOrd="0" destOrd="0" presId="urn:microsoft.com/office/officeart/2005/8/layout/cycle4"/>
    <dgm:cxn modelId="{8A00BED6-5EF6-42E0-89FB-B72016864177}" type="presOf" srcId="{C455446F-D2F1-49EA-9481-6998BAD6910C}" destId="{60E43F62-C939-4AF9-A2ED-1CAB5DDFB63B}" srcOrd="0" destOrd="0" presId="urn:microsoft.com/office/officeart/2005/8/layout/cycle4"/>
    <dgm:cxn modelId="{6D29A7A3-F5EF-4DD4-B072-D7142697E3E2}" srcId="{FA17D9C8-B87C-4727-9FCB-8C2A6F9536C2}" destId="{C455446F-D2F1-49EA-9481-6998BAD6910C}" srcOrd="2" destOrd="0" parTransId="{DD94815F-D763-4051-92AF-17315E7BBB57}" sibTransId="{FA5E1089-05F1-4875-9EA4-AED34B554FDD}"/>
    <dgm:cxn modelId="{D2869431-F008-4BEF-8311-9FC94563A9C0}" srcId="{FA17D9C8-B87C-4727-9FCB-8C2A6F9536C2}" destId="{C6D367FB-FE0C-43AC-AF37-236C96950CA8}" srcOrd="0" destOrd="0" parTransId="{3AF2C89E-319C-4923-8C23-3F1FFBA58D32}" sibTransId="{368DCBA8-BBC9-4357-A4F0-C44173015207}"/>
    <dgm:cxn modelId="{27EE032A-5EC7-48C0-9BEF-7BF90D480607}" type="presOf" srcId="{7977F248-6E3F-49AB-9B15-7323D9E20BE3}" destId="{9E7C9FF0-8230-43AA-8BA9-D0BBF7E6AF09}" srcOrd="0" destOrd="0" presId="urn:microsoft.com/office/officeart/2005/8/layout/cycle4"/>
    <dgm:cxn modelId="{37A1D653-26CC-420A-9938-C80B5D00F525}" type="presOf" srcId="{F4803C30-0B80-454C-9826-90473AB44AE4}" destId="{B2A5DA28-28DD-4A40-98F1-ABEDBB4E75E4}" srcOrd="0" destOrd="0" presId="urn:microsoft.com/office/officeart/2005/8/layout/cycle4"/>
    <dgm:cxn modelId="{F9ABAEB7-9949-4474-97FE-BD83190705BB}" type="presOf" srcId="{C6D367FB-FE0C-43AC-AF37-236C96950CA8}" destId="{4178C8D5-4A76-4B77-96C7-7888B847EEEB}" srcOrd="0" destOrd="0" presId="urn:microsoft.com/office/officeart/2005/8/layout/cycle4"/>
    <dgm:cxn modelId="{B4CD7F2F-D868-4447-98BD-8996C139C586}" srcId="{FA17D9C8-B87C-4727-9FCB-8C2A6F9536C2}" destId="{7977F248-6E3F-49AB-9B15-7323D9E20BE3}" srcOrd="1" destOrd="0" parTransId="{15632CDE-70F3-49A4-9260-E01161FAFCBA}" sibTransId="{ECDB10F4-D878-4FC4-871C-C04B5181C7FB}"/>
    <dgm:cxn modelId="{8A7902E6-3BBB-440A-A171-4D22CA20D89E}" srcId="{FA17D9C8-B87C-4727-9FCB-8C2A6F9536C2}" destId="{F4803C30-0B80-454C-9826-90473AB44AE4}" srcOrd="3" destOrd="0" parTransId="{4A87E217-7E0C-4047-BEC2-1AF6D36B46BB}" sibTransId="{7A48E1F8-B380-45AA-B72B-D00E0849C868}"/>
    <dgm:cxn modelId="{F178EFC3-71C2-47A1-AB22-9E6656AD9344}" type="presParOf" srcId="{2B2ED90F-DFEE-4D1C-AE6A-D709AC565930}" destId="{2565FAB2-BB93-4849-81B2-3528EFC380FD}" srcOrd="0" destOrd="0" presId="urn:microsoft.com/office/officeart/2005/8/layout/cycle4"/>
    <dgm:cxn modelId="{C2C4DB04-74A4-4DE4-A73A-07D85CACB2E2}" type="presParOf" srcId="{2565FAB2-BB93-4849-81B2-3528EFC380FD}" destId="{71A7E473-BEDA-45DE-9606-19CF45117848}" srcOrd="0" destOrd="0" presId="urn:microsoft.com/office/officeart/2005/8/layout/cycle4"/>
    <dgm:cxn modelId="{B014EBE0-7A41-4080-BCAA-D89CF084F3F0}" type="presParOf" srcId="{2B2ED90F-DFEE-4D1C-AE6A-D709AC565930}" destId="{F6C9CB8A-5BFE-40A7-9B32-545170515AE0}" srcOrd="1" destOrd="0" presId="urn:microsoft.com/office/officeart/2005/8/layout/cycle4"/>
    <dgm:cxn modelId="{5DBA3590-E7D1-46D7-8B85-7556008E762F}" type="presParOf" srcId="{F6C9CB8A-5BFE-40A7-9B32-545170515AE0}" destId="{4178C8D5-4A76-4B77-96C7-7888B847EEEB}" srcOrd="0" destOrd="0" presId="urn:microsoft.com/office/officeart/2005/8/layout/cycle4"/>
    <dgm:cxn modelId="{4CDDC81F-D93A-4BCC-B45D-8E62A7E76751}" type="presParOf" srcId="{F6C9CB8A-5BFE-40A7-9B32-545170515AE0}" destId="{9E7C9FF0-8230-43AA-8BA9-D0BBF7E6AF09}" srcOrd="1" destOrd="0" presId="urn:microsoft.com/office/officeart/2005/8/layout/cycle4"/>
    <dgm:cxn modelId="{083705BD-05BF-4125-80D7-CDDD6729FB53}" type="presParOf" srcId="{F6C9CB8A-5BFE-40A7-9B32-545170515AE0}" destId="{60E43F62-C939-4AF9-A2ED-1CAB5DDFB63B}" srcOrd="2" destOrd="0" presId="urn:microsoft.com/office/officeart/2005/8/layout/cycle4"/>
    <dgm:cxn modelId="{CB18B88F-AD12-4AD4-BF7E-6809A044C3F3}" type="presParOf" srcId="{F6C9CB8A-5BFE-40A7-9B32-545170515AE0}" destId="{B2A5DA28-28DD-4A40-98F1-ABEDBB4E75E4}" srcOrd="3" destOrd="0" presId="urn:microsoft.com/office/officeart/2005/8/layout/cycle4"/>
    <dgm:cxn modelId="{7B8D2B0D-2E73-43CC-86DB-D76BEE7FE7F6}" type="presParOf" srcId="{F6C9CB8A-5BFE-40A7-9B32-545170515AE0}" destId="{5310FE9B-1CA0-4162-ACFD-9E6EA97C9460}" srcOrd="4" destOrd="0" presId="urn:microsoft.com/office/officeart/2005/8/layout/cycle4"/>
    <dgm:cxn modelId="{84176FDB-9F14-4250-A122-D507060E2A54}" type="presParOf" srcId="{2B2ED90F-DFEE-4D1C-AE6A-D709AC565930}" destId="{B98145C8-5ADA-4074-9C52-6A5B4CF7566F}" srcOrd="2" destOrd="0" presId="urn:microsoft.com/office/officeart/2005/8/layout/cycle4"/>
    <dgm:cxn modelId="{8DAE8A86-A526-4307-BFFB-7E74F183857B}" type="presParOf" srcId="{2B2ED90F-DFEE-4D1C-AE6A-D709AC565930}" destId="{2B5B5088-536A-40A2-BC9A-05EFD58AF0E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2D56B8-66ED-4DC4-972E-A9FBF2221386}" type="doc">
      <dgm:prSet loTypeId="urn:microsoft.com/office/officeart/2009/layout/ReverseList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F438693-0B1A-4095-885A-6A9CCCE72159}">
      <dgm:prSet phldrT="[Text]"/>
      <dgm:spPr/>
      <dgm:t>
        <a:bodyPr/>
        <a:lstStyle/>
        <a:p>
          <a:r>
            <a:rPr lang="en-US" dirty="0" smtClean="0"/>
            <a:t>Mission</a:t>
          </a:r>
          <a:endParaRPr lang="en-US" dirty="0"/>
        </a:p>
      </dgm:t>
    </dgm:pt>
    <dgm:pt modelId="{3A5C8F2F-4A16-4986-ABC2-1535CF18FED9}" type="parTrans" cxnId="{4C1EA02D-F7D0-4ADC-B04C-8B239A55C40D}">
      <dgm:prSet/>
      <dgm:spPr/>
      <dgm:t>
        <a:bodyPr/>
        <a:lstStyle/>
        <a:p>
          <a:endParaRPr lang="en-US"/>
        </a:p>
      </dgm:t>
    </dgm:pt>
    <dgm:pt modelId="{2875B189-A769-4DF6-BE19-E9F50DD95B1A}" type="sibTrans" cxnId="{4C1EA02D-F7D0-4ADC-B04C-8B239A55C40D}">
      <dgm:prSet/>
      <dgm:spPr/>
      <dgm:t>
        <a:bodyPr/>
        <a:lstStyle/>
        <a:p>
          <a:endParaRPr lang="en-US"/>
        </a:p>
      </dgm:t>
    </dgm:pt>
    <dgm:pt modelId="{E5A1D6F3-8D36-4D30-A9BD-D829763B660D}">
      <dgm:prSet phldrT="[Text]"/>
      <dgm:spPr/>
      <dgm:t>
        <a:bodyPr/>
        <a:lstStyle/>
        <a:p>
          <a:r>
            <a:rPr lang="en-US" dirty="0" smtClean="0"/>
            <a:t>Vision</a:t>
          </a:r>
          <a:endParaRPr lang="en-US" dirty="0"/>
        </a:p>
      </dgm:t>
    </dgm:pt>
    <dgm:pt modelId="{5EEAED2D-0595-4787-8E13-A73F57E64C18}" type="parTrans" cxnId="{51EC1733-757A-4C82-A3E1-D33D28636CB0}">
      <dgm:prSet/>
      <dgm:spPr/>
      <dgm:t>
        <a:bodyPr/>
        <a:lstStyle/>
        <a:p>
          <a:endParaRPr lang="en-US"/>
        </a:p>
      </dgm:t>
    </dgm:pt>
    <dgm:pt modelId="{DBFA96A2-ADEE-4251-8CA7-61FE98FC3A06}" type="sibTrans" cxnId="{51EC1733-757A-4C82-A3E1-D33D28636CB0}">
      <dgm:prSet/>
      <dgm:spPr/>
      <dgm:t>
        <a:bodyPr/>
        <a:lstStyle/>
        <a:p>
          <a:endParaRPr lang="en-US"/>
        </a:p>
      </dgm:t>
    </dgm:pt>
    <dgm:pt modelId="{99B353B9-0962-4444-BC4C-6470725E48A1}">
      <dgm:prSet phldrT="[Text]"/>
      <dgm:spPr/>
      <dgm:t>
        <a:bodyPr/>
        <a:lstStyle/>
        <a:p>
          <a:r>
            <a:rPr lang="en-US" dirty="0" smtClean="0"/>
            <a:t>A credible and respected regulator for the protection of the public, the economy and the environment</a:t>
          </a:r>
          <a:endParaRPr lang="en-US" dirty="0"/>
        </a:p>
      </dgm:t>
    </dgm:pt>
    <dgm:pt modelId="{49E14F3F-EFF8-4561-9FD5-9A9958FF1A75}" type="parTrans" cxnId="{A945195C-010C-49A5-B3FD-1863AD0F5D1C}">
      <dgm:prSet/>
      <dgm:spPr/>
      <dgm:t>
        <a:bodyPr/>
        <a:lstStyle/>
        <a:p>
          <a:endParaRPr lang="en-US"/>
        </a:p>
      </dgm:t>
    </dgm:pt>
    <dgm:pt modelId="{AAAB3F19-1DC4-4A14-AAD9-1DD6BAA99BBB}" type="sibTrans" cxnId="{A945195C-010C-49A5-B3FD-1863AD0F5D1C}">
      <dgm:prSet/>
      <dgm:spPr/>
      <dgm:t>
        <a:bodyPr/>
        <a:lstStyle/>
        <a:p>
          <a:endParaRPr lang="en-US"/>
        </a:p>
      </dgm:t>
    </dgm:pt>
    <dgm:pt modelId="{1DC7F2D1-F0E5-492D-8A0A-C091E61F20F8}">
      <dgm:prSet phldrT="[Text]"/>
      <dgm:spPr/>
      <dgm:t>
        <a:bodyPr/>
        <a:lstStyle/>
        <a:p>
          <a:r>
            <a:rPr lang="en-ZA" dirty="0" smtClean="0"/>
            <a:t>To develop compulsory specifications and technical regulations, and maximise compliance of regulated products and services</a:t>
          </a:r>
          <a:endParaRPr lang="en-US" dirty="0" smtClean="0"/>
        </a:p>
      </dgm:t>
    </dgm:pt>
    <dgm:pt modelId="{4F987814-D6F2-499B-BAD3-1F2F31B18AA4}" type="sibTrans" cxnId="{73164F99-057C-48C5-B5EA-95077B7BE838}">
      <dgm:prSet/>
      <dgm:spPr/>
      <dgm:t>
        <a:bodyPr/>
        <a:lstStyle/>
        <a:p>
          <a:endParaRPr lang="en-US"/>
        </a:p>
      </dgm:t>
    </dgm:pt>
    <dgm:pt modelId="{52E7FB47-D198-44CB-BD01-5856CE5DA996}" type="parTrans" cxnId="{73164F99-057C-48C5-B5EA-95077B7BE838}">
      <dgm:prSet/>
      <dgm:spPr/>
      <dgm:t>
        <a:bodyPr/>
        <a:lstStyle/>
        <a:p>
          <a:endParaRPr lang="en-US"/>
        </a:p>
      </dgm:t>
    </dgm:pt>
    <dgm:pt modelId="{C2308E93-7358-4288-9C79-7201A4C925E0}" type="pres">
      <dgm:prSet presAssocID="{C82D56B8-66ED-4DC4-972E-A9FBF2221386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AEA75F0-04B7-4C24-8C6B-1EEAEA357B78}" type="pres">
      <dgm:prSet presAssocID="{C82D56B8-66ED-4DC4-972E-A9FBF222138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B18C5-9E2C-4F93-9577-4E3C5B12968C}" type="pres">
      <dgm:prSet presAssocID="{C82D56B8-66ED-4DC4-972E-A9FBF2221386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1C2F3DBE-1DA9-4287-A474-2B939EEE4F86}" type="pres">
      <dgm:prSet presAssocID="{C82D56B8-66ED-4DC4-972E-A9FBF2221386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9150D-13F7-4C39-A23F-FEED9BF787E3}" type="pres">
      <dgm:prSet presAssocID="{C82D56B8-66ED-4DC4-972E-A9FBF2221386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FB9DBBB-0838-4616-81D8-2803BC47D729}" type="pres">
      <dgm:prSet presAssocID="{C82D56B8-66ED-4DC4-972E-A9FBF2221386}" presName="TopArrow" presStyleLbl="node1" presStyleIdx="0" presStyleCnt="2"/>
      <dgm:spPr/>
      <dgm:t>
        <a:bodyPr/>
        <a:lstStyle/>
        <a:p>
          <a:endParaRPr lang="en-US"/>
        </a:p>
      </dgm:t>
    </dgm:pt>
    <dgm:pt modelId="{76249BD2-8E11-470A-8EB7-99E3C222E566}" type="pres">
      <dgm:prSet presAssocID="{C82D56B8-66ED-4DC4-972E-A9FBF2221386}" presName="Bottom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51EC1733-757A-4C82-A3E1-D33D28636CB0}" srcId="{C82D56B8-66ED-4DC4-972E-A9FBF2221386}" destId="{E5A1D6F3-8D36-4D30-A9BD-D829763B660D}" srcOrd="1" destOrd="0" parTransId="{5EEAED2D-0595-4787-8E13-A73F57E64C18}" sibTransId="{DBFA96A2-ADEE-4251-8CA7-61FE98FC3A06}"/>
    <dgm:cxn modelId="{1FBB5DF8-C400-47CC-9C1A-C5749DB2008B}" type="presOf" srcId="{1DC7F2D1-F0E5-492D-8A0A-C091E61F20F8}" destId="{9AEA75F0-04B7-4C24-8C6B-1EEAEA357B78}" srcOrd="0" destOrd="1" presId="urn:microsoft.com/office/officeart/2009/layout/ReverseList"/>
    <dgm:cxn modelId="{4C1EA02D-F7D0-4ADC-B04C-8B239A55C40D}" srcId="{C82D56B8-66ED-4DC4-972E-A9FBF2221386}" destId="{7F438693-0B1A-4095-885A-6A9CCCE72159}" srcOrd="0" destOrd="0" parTransId="{3A5C8F2F-4A16-4986-ABC2-1535CF18FED9}" sibTransId="{2875B189-A769-4DF6-BE19-E9F50DD95B1A}"/>
    <dgm:cxn modelId="{C9D6AF27-54E8-4646-A30C-F4AA860AA722}" type="presOf" srcId="{E5A1D6F3-8D36-4D30-A9BD-D829763B660D}" destId="{1C2F3DBE-1DA9-4287-A474-2B939EEE4F86}" srcOrd="0" destOrd="0" presId="urn:microsoft.com/office/officeart/2009/layout/ReverseList"/>
    <dgm:cxn modelId="{DF0DB35D-D554-4174-93BB-0FBD1902A115}" type="presOf" srcId="{C82D56B8-66ED-4DC4-972E-A9FBF2221386}" destId="{C2308E93-7358-4288-9C79-7201A4C925E0}" srcOrd="0" destOrd="0" presId="urn:microsoft.com/office/officeart/2009/layout/ReverseList"/>
    <dgm:cxn modelId="{DBBBA700-F818-4C00-9D7B-9A9794D46FFB}" type="presOf" srcId="{99B353B9-0962-4444-BC4C-6470725E48A1}" destId="{E9D9150D-13F7-4C39-A23F-FEED9BF787E3}" srcOrd="1" destOrd="1" presId="urn:microsoft.com/office/officeart/2009/layout/ReverseList"/>
    <dgm:cxn modelId="{C1B21C15-7264-4150-B2AF-22D49D6A5CF1}" type="presOf" srcId="{7F438693-0B1A-4095-885A-6A9CCCE72159}" destId="{9AEA75F0-04B7-4C24-8C6B-1EEAEA357B78}" srcOrd="0" destOrd="0" presId="urn:microsoft.com/office/officeart/2009/layout/ReverseList"/>
    <dgm:cxn modelId="{2E59537D-0B92-4DE1-B66C-15777981F592}" type="presOf" srcId="{7F438693-0B1A-4095-885A-6A9CCCE72159}" destId="{B7DB18C5-9E2C-4F93-9577-4E3C5B12968C}" srcOrd="1" destOrd="0" presId="urn:microsoft.com/office/officeart/2009/layout/ReverseList"/>
    <dgm:cxn modelId="{8B93E9CF-FB34-47B7-952F-8A065169B5B4}" type="presOf" srcId="{E5A1D6F3-8D36-4D30-A9BD-D829763B660D}" destId="{E9D9150D-13F7-4C39-A23F-FEED9BF787E3}" srcOrd="1" destOrd="0" presId="urn:microsoft.com/office/officeart/2009/layout/ReverseList"/>
    <dgm:cxn modelId="{2C0F2058-2AD2-4AE0-9E8C-C79A816AC577}" type="presOf" srcId="{99B353B9-0962-4444-BC4C-6470725E48A1}" destId="{1C2F3DBE-1DA9-4287-A474-2B939EEE4F86}" srcOrd="0" destOrd="1" presId="urn:microsoft.com/office/officeart/2009/layout/ReverseList"/>
    <dgm:cxn modelId="{1A0FF060-FFC1-4BF5-921A-9F03E03A00CA}" type="presOf" srcId="{1DC7F2D1-F0E5-492D-8A0A-C091E61F20F8}" destId="{B7DB18C5-9E2C-4F93-9577-4E3C5B12968C}" srcOrd="1" destOrd="1" presId="urn:microsoft.com/office/officeart/2009/layout/ReverseList"/>
    <dgm:cxn modelId="{A945195C-010C-49A5-B3FD-1863AD0F5D1C}" srcId="{E5A1D6F3-8D36-4D30-A9BD-D829763B660D}" destId="{99B353B9-0962-4444-BC4C-6470725E48A1}" srcOrd="0" destOrd="0" parTransId="{49E14F3F-EFF8-4561-9FD5-9A9958FF1A75}" sibTransId="{AAAB3F19-1DC4-4A14-AAD9-1DD6BAA99BBB}"/>
    <dgm:cxn modelId="{73164F99-057C-48C5-B5EA-95077B7BE838}" srcId="{7F438693-0B1A-4095-885A-6A9CCCE72159}" destId="{1DC7F2D1-F0E5-492D-8A0A-C091E61F20F8}" srcOrd="0" destOrd="0" parTransId="{52E7FB47-D198-44CB-BD01-5856CE5DA996}" sibTransId="{4F987814-D6F2-499B-BAD3-1F2F31B18AA4}"/>
    <dgm:cxn modelId="{2484AF23-BF69-493B-A19F-884E333FD0C9}" type="presParOf" srcId="{C2308E93-7358-4288-9C79-7201A4C925E0}" destId="{9AEA75F0-04B7-4C24-8C6B-1EEAEA357B78}" srcOrd="0" destOrd="0" presId="urn:microsoft.com/office/officeart/2009/layout/ReverseList"/>
    <dgm:cxn modelId="{1F22D329-1C33-4963-9EA9-68B68DCC35B1}" type="presParOf" srcId="{C2308E93-7358-4288-9C79-7201A4C925E0}" destId="{B7DB18C5-9E2C-4F93-9577-4E3C5B12968C}" srcOrd="1" destOrd="0" presId="urn:microsoft.com/office/officeart/2009/layout/ReverseList"/>
    <dgm:cxn modelId="{2D04E3F2-0FB1-428B-A848-22A99661DB4D}" type="presParOf" srcId="{C2308E93-7358-4288-9C79-7201A4C925E0}" destId="{1C2F3DBE-1DA9-4287-A474-2B939EEE4F86}" srcOrd="2" destOrd="0" presId="urn:microsoft.com/office/officeart/2009/layout/ReverseList"/>
    <dgm:cxn modelId="{7D744417-B441-44AA-AE6D-B2A2E1889460}" type="presParOf" srcId="{C2308E93-7358-4288-9C79-7201A4C925E0}" destId="{E9D9150D-13F7-4C39-A23F-FEED9BF787E3}" srcOrd="3" destOrd="0" presId="urn:microsoft.com/office/officeart/2009/layout/ReverseList"/>
    <dgm:cxn modelId="{F7881E31-2DBD-4D5E-8D55-042F309AEECE}" type="presParOf" srcId="{C2308E93-7358-4288-9C79-7201A4C925E0}" destId="{AFB9DBBB-0838-4616-81D8-2803BC47D729}" srcOrd="4" destOrd="0" presId="urn:microsoft.com/office/officeart/2009/layout/ReverseList"/>
    <dgm:cxn modelId="{40516536-1857-471C-8DA6-E82D38D4FC37}" type="presParOf" srcId="{C2308E93-7358-4288-9C79-7201A4C925E0}" destId="{76249BD2-8E11-470A-8EB7-99E3C222E56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041EA-7DA5-4F1E-8B16-23A5E525E59E}">
      <dsp:nvSpPr>
        <dsp:cNvPr id="0" name=""/>
        <dsp:cNvSpPr/>
      </dsp:nvSpPr>
      <dsp:spPr>
        <a:xfrm>
          <a:off x="0" y="1248455"/>
          <a:ext cx="10513167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98428-737C-4706-887B-8B724C384E8C}">
      <dsp:nvSpPr>
        <dsp:cNvPr id="0" name=""/>
        <dsp:cNvSpPr/>
      </dsp:nvSpPr>
      <dsp:spPr>
        <a:xfrm>
          <a:off x="525658" y="796761"/>
          <a:ext cx="7359216" cy="732133"/>
        </a:xfrm>
        <a:prstGeom prst="roundRect">
          <a:avLst/>
        </a:prstGeom>
        <a:solidFill>
          <a:srgbClr val="008E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61" tIns="0" rIns="27816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National Regulator for Compulsory Specifications Act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 (Act No. 5 of 2008)</a:t>
          </a:r>
          <a:endParaRPr lang="en-US" sz="1900" b="1" kern="1200" dirty="0"/>
        </a:p>
      </dsp:txBody>
      <dsp:txXfrm>
        <a:off x="561398" y="832501"/>
        <a:ext cx="7287736" cy="660653"/>
      </dsp:txXfrm>
    </dsp:sp>
    <dsp:sp modelId="{37CEE53E-E729-46A2-8250-FA5077BF9826}">
      <dsp:nvSpPr>
        <dsp:cNvPr id="0" name=""/>
        <dsp:cNvSpPr/>
      </dsp:nvSpPr>
      <dsp:spPr>
        <a:xfrm>
          <a:off x="0" y="2281548"/>
          <a:ext cx="10513167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8E0B7-9A12-4E8D-A95E-748958056F5A}">
      <dsp:nvSpPr>
        <dsp:cNvPr id="0" name=""/>
        <dsp:cNvSpPr/>
      </dsp:nvSpPr>
      <dsp:spPr>
        <a:xfrm>
          <a:off x="525658" y="1829855"/>
          <a:ext cx="7359216" cy="732133"/>
        </a:xfrm>
        <a:prstGeom prst="roundRect">
          <a:avLst/>
        </a:prstGeom>
        <a:solidFill>
          <a:srgbClr val="008E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61" tIns="0" rIns="27816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Legal Metrology Act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(Act No. 9 of 2014)</a:t>
          </a:r>
          <a:endParaRPr lang="en-US" sz="1900" b="1" kern="1200" dirty="0"/>
        </a:p>
      </dsp:txBody>
      <dsp:txXfrm>
        <a:off x="561398" y="1865595"/>
        <a:ext cx="7287736" cy="660653"/>
      </dsp:txXfrm>
    </dsp:sp>
    <dsp:sp modelId="{D469355C-6B51-451A-8D55-26198121AFF5}">
      <dsp:nvSpPr>
        <dsp:cNvPr id="0" name=""/>
        <dsp:cNvSpPr/>
      </dsp:nvSpPr>
      <dsp:spPr>
        <a:xfrm>
          <a:off x="0" y="3314642"/>
          <a:ext cx="10513167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5EF0A-7DEE-4FF2-A6BC-3CD7303C5FC5}">
      <dsp:nvSpPr>
        <dsp:cNvPr id="0" name=""/>
        <dsp:cNvSpPr/>
      </dsp:nvSpPr>
      <dsp:spPr>
        <a:xfrm>
          <a:off x="525658" y="2862948"/>
          <a:ext cx="7359216" cy="732133"/>
        </a:xfrm>
        <a:prstGeom prst="roundRect">
          <a:avLst/>
        </a:prstGeom>
        <a:solidFill>
          <a:srgbClr val="008E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61" tIns="0" rIns="27816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National Building Regulations and Building Standards Act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(Act No. 103 of 1977)</a:t>
          </a:r>
          <a:endParaRPr lang="en-US" sz="1900" b="1" kern="1200" dirty="0"/>
        </a:p>
      </dsp:txBody>
      <dsp:txXfrm>
        <a:off x="561398" y="2898688"/>
        <a:ext cx="7287736" cy="660653"/>
      </dsp:txXfrm>
    </dsp:sp>
    <dsp:sp modelId="{55B39834-99A9-4EF5-B88D-1AEC4B5EA398}">
      <dsp:nvSpPr>
        <dsp:cNvPr id="0" name=""/>
        <dsp:cNvSpPr/>
      </dsp:nvSpPr>
      <dsp:spPr>
        <a:xfrm>
          <a:off x="0" y="4340287"/>
          <a:ext cx="10513167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C2692-70F8-499B-860D-E63F2868D85E}">
      <dsp:nvSpPr>
        <dsp:cNvPr id="0" name=""/>
        <dsp:cNvSpPr/>
      </dsp:nvSpPr>
      <dsp:spPr>
        <a:xfrm>
          <a:off x="525658" y="3896042"/>
          <a:ext cx="7359216" cy="724685"/>
        </a:xfrm>
        <a:prstGeom prst="roundRect">
          <a:avLst/>
        </a:prstGeom>
        <a:solidFill>
          <a:srgbClr val="008E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61" tIns="0" rIns="27816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The Foodstuffs, Cosmetics and Disinfectants Act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(Act 54 of 1972)</a:t>
          </a:r>
          <a:endParaRPr lang="en-US" sz="1900" b="1" kern="1200" dirty="0"/>
        </a:p>
      </dsp:txBody>
      <dsp:txXfrm>
        <a:off x="561034" y="3931418"/>
        <a:ext cx="7288464" cy="653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8C8D5-4A76-4B77-96C7-7888B847EEEB}">
      <dsp:nvSpPr>
        <dsp:cNvPr id="0" name=""/>
        <dsp:cNvSpPr/>
      </dsp:nvSpPr>
      <dsp:spPr>
        <a:xfrm>
          <a:off x="751764" y="569995"/>
          <a:ext cx="1572531" cy="1572531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latin typeface="Arial" panose="020B0604020202020204" pitchFamily="34" charset="0"/>
              <a:cs typeface="Arial" panose="020B0604020202020204" pitchFamily="34" charset="0"/>
            </a:rPr>
            <a:t>To ensure an optimally capacitated institution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12348" y="1030579"/>
        <a:ext cx="1111947" cy="1111947"/>
      </dsp:txXfrm>
    </dsp:sp>
    <dsp:sp modelId="{9E7C9FF0-8230-43AA-8BA9-D0BBF7E6AF09}">
      <dsp:nvSpPr>
        <dsp:cNvPr id="0" name=""/>
        <dsp:cNvSpPr/>
      </dsp:nvSpPr>
      <dsp:spPr>
        <a:xfrm rot="5400000">
          <a:off x="2396929" y="569995"/>
          <a:ext cx="1572531" cy="1572531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latin typeface="Arial" panose="020B0604020202020204" pitchFamily="34" charset="0"/>
              <a:cs typeface="Arial" panose="020B0604020202020204" pitchFamily="34" charset="0"/>
            </a:rPr>
            <a:t>To develop, maintain and administer compulsory specifications and technical regulations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96929" y="1030579"/>
        <a:ext cx="1111947" cy="1111947"/>
      </dsp:txXfrm>
    </dsp:sp>
    <dsp:sp modelId="{60E43F62-C939-4AF9-A2ED-1CAB5DDFB63B}">
      <dsp:nvSpPr>
        <dsp:cNvPr id="0" name=""/>
        <dsp:cNvSpPr/>
      </dsp:nvSpPr>
      <dsp:spPr>
        <a:xfrm rot="10800000">
          <a:off x="2396929" y="2215160"/>
          <a:ext cx="1572531" cy="1572531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latin typeface="Arial" panose="020B0604020202020204" pitchFamily="34" charset="0"/>
              <a:cs typeface="Arial" panose="020B0604020202020204" pitchFamily="34" charset="0"/>
            </a:rPr>
            <a:t>To maximise compliance with all specifications and technical regulations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96929" y="2215160"/>
        <a:ext cx="1111947" cy="1111947"/>
      </dsp:txXfrm>
    </dsp:sp>
    <dsp:sp modelId="{B2A5DA28-28DD-4A40-98F1-ABEDBB4E75E4}">
      <dsp:nvSpPr>
        <dsp:cNvPr id="0" name=""/>
        <dsp:cNvSpPr/>
      </dsp:nvSpPr>
      <dsp:spPr>
        <a:xfrm rot="16200000">
          <a:off x="751764" y="2215160"/>
          <a:ext cx="1572531" cy="1572531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To inform and educate our stakeholders about the NRCS</a:t>
          </a:r>
        </a:p>
      </dsp:txBody>
      <dsp:txXfrm rot="5400000">
        <a:off x="1212348" y="2215160"/>
        <a:ext cx="1111947" cy="1111947"/>
      </dsp:txXfrm>
    </dsp:sp>
    <dsp:sp modelId="{B98145C8-5ADA-4074-9C52-6A5B4CF7566F}">
      <dsp:nvSpPr>
        <dsp:cNvPr id="0" name=""/>
        <dsp:cNvSpPr/>
      </dsp:nvSpPr>
      <dsp:spPr>
        <a:xfrm>
          <a:off x="2098635" y="1882391"/>
          <a:ext cx="523954" cy="411317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B5B5088-536A-40A2-BC9A-05EFD58AF0E5}">
      <dsp:nvSpPr>
        <dsp:cNvPr id="0" name=""/>
        <dsp:cNvSpPr/>
      </dsp:nvSpPr>
      <dsp:spPr>
        <a:xfrm rot="10800000">
          <a:off x="2089142" y="2033575"/>
          <a:ext cx="542940" cy="472122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B18C5-9E2C-4F93-9577-4E3C5B12968C}">
      <dsp:nvSpPr>
        <dsp:cNvPr id="0" name=""/>
        <dsp:cNvSpPr/>
      </dsp:nvSpPr>
      <dsp:spPr>
        <a:xfrm rot="16200000">
          <a:off x="66526" y="1323037"/>
          <a:ext cx="2801556" cy="1712048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120650" rIns="108585" bIns="12065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Mission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500" kern="1200" dirty="0" smtClean="0"/>
            <a:t>To develop compulsory specifications and technical regulations, and maximise compliance of regulated products and services</a:t>
          </a:r>
          <a:endParaRPr lang="en-US" sz="1500" kern="1200" dirty="0" smtClean="0"/>
        </a:p>
      </dsp:txBody>
      <dsp:txXfrm rot="5400000">
        <a:off x="694870" y="861873"/>
        <a:ext cx="1628458" cy="2634376"/>
      </dsp:txXfrm>
    </dsp:sp>
    <dsp:sp modelId="{E9D9150D-13F7-4C39-A23F-FEED9BF787E3}">
      <dsp:nvSpPr>
        <dsp:cNvPr id="0" name=""/>
        <dsp:cNvSpPr/>
      </dsp:nvSpPr>
      <dsp:spPr>
        <a:xfrm rot="5400000">
          <a:off x="1856316" y="1323037"/>
          <a:ext cx="2801556" cy="1712048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3246395"/>
            <a:satOff val="-24293"/>
            <a:lumOff val="-301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8585" tIns="120650" rIns="72390" bIns="12065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Vision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 credible and respected regulator for the protection of the public, the economy and the environment</a:t>
          </a:r>
          <a:endParaRPr lang="en-US" sz="1500" kern="1200" dirty="0"/>
        </a:p>
      </dsp:txBody>
      <dsp:txXfrm rot="-5400000">
        <a:off x="2401070" y="861873"/>
        <a:ext cx="1628458" cy="2634376"/>
      </dsp:txXfrm>
    </dsp:sp>
    <dsp:sp modelId="{AFB9DBBB-0838-4616-81D8-2803BC47D729}">
      <dsp:nvSpPr>
        <dsp:cNvPr id="0" name=""/>
        <dsp:cNvSpPr/>
      </dsp:nvSpPr>
      <dsp:spPr>
        <a:xfrm>
          <a:off x="1467130" y="0"/>
          <a:ext cx="1789789" cy="178970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249BD2-8E11-470A-8EB7-99E3C222E566}">
      <dsp:nvSpPr>
        <dsp:cNvPr id="0" name=""/>
        <dsp:cNvSpPr/>
      </dsp:nvSpPr>
      <dsp:spPr>
        <a:xfrm rot="10800000">
          <a:off x="1467130" y="2567984"/>
          <a:ext cx="1789789" cy="178970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0.79838</cdr:y>
    </cdr:from>
    <cdr:to>
      <cdr:x>0.93815</cdr:x>
      <cdr:y>0.99637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4800603"/>
          <a:ext cx="9655199" cy="1190476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BB482BC0-A67E-445B-BA70-3B2C40A2884F}" type="datetime1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199C6E6C-59BC-429B-8DB0-6FF7EA1A6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00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F6EEA3B3-D57C-4AFA-A44F-6B336CE817CC}" type="datetime1">
              <a:rPr lang="en-US"/>
              <a:pPr>
                <a:defRPr/>
              </a:pPr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CF75740E-96AA-4458-A822-4F41BBCF7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90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20347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pitchFamily="-106" charset="-128"/>
        <a:cs typeface="ＭＳ Ｐゴシック"/>
      </a:defRPr>
    </a:lvl1pPr>
    <a:lvl2pPr marL="520347" algn="l" defTabSz="520347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pitchFamily="-106" charset="-128"/>
        <a:cs typeface="ＭＳ Ｐゴシック"/>
      </a:defRPr>
    </a:lvl2pPr>
    <a:lvl3pPr marL="1040694" algn="l" defTabSz="520347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pitchFamily="-106" charset="-128"/>
        <a:cs typeface="ＭＳ Ｐゴシック"/>
      </a:defRPr>
    </a:lvl3pPr>
    <a:lvl4pPr marL="1562630" algn="l" defTabSz="520347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pitchFamily="-106" charset="-128"/>
        <a:cs typeface="ＭＳ Ｐゴシック"/>
      </a:defRPr>
    </a:lvl4pPr>
    <a:lvl5pPr marL="2082977" algn="l" defTabSz="520347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pitchFamily="-106" charset="-128"/>
        <a:cs typeface="ＭＳ Ｐゴシック"/>
      </a:defRPr>
    </a:lvl5pPr>
    <a:lvl6pPr marL="2605418" algn="l" defTabSz="521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6505" algn="l" defTabSz="521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7588" algn="l" defTabSz="521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8671" algn="l" defTabSz="521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5740E-96AA-4458-A822-4F41BBCF7FD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2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5740E-96AA-4458-A822-4F41BBCF7FD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87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203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75740E-96AA-4458-A822-4F41BBCF7F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-106" charset="-128"/>
                <a:cs typeface="+mn-cs"/>
              </a:rPr>
              <a:pPr marL="0" marR="0" lvl="0" indent="0" algn="r" defTabSz="5203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-10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259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5740E-96AA-4458-A822-4F41BBCF7FD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87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5740E-96AA-4458-A822-4F41BBCF7FD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4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9F841-D5A2-41B3-9529-2EEC6C2426D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79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75740E-96AA-4458-A822-4F41BBCF7FD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8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94"/>
            <a:ext cx="9085342" cy="162111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01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A9B6E-394E-45FC-B073-AB45B86A2BDD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58149-71B0-436F-B031-BEB97ECC9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1AB4A-C3B5-460D-85C8-FE51D368F88F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9D935-6B65-4E26-991A-7E58AD118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71" y="334385"/>
            <a:ext cx="2809479" cy="711643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8" y="334385"/>
            <a:ext cx="8255859" cy="711643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BCBD-B981-4D01-8A7F-8A038D11F93C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E0555-F3B1-413B-85B2-B60CD2BD6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94" y="303213"/>
            <a:ext cx="9618663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34994" y="1765307"/>
            <a:ext cx="9618663" cy="4991101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5E98-A7C9-4A73-93DF-649415C4C234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19460-C5FD-4477-AD5B-08926D25A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94"/>
            <a:ext cx="9085342" cy="162111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01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C061-C2FB-41E8-86AA-B7AB0F713466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D5BE4-5A53-444F-9C22-2F4EFB9E9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29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06CA-71B6-4443-984B-028FDD813072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925B-5819-47E8-930B-93E2D5D91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57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67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0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1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65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75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8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21A41-6252-4A42-AC9B-78A2CC997B6D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E6B5-9ED9-4FAC-AE21-74DFBF97D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78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8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53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7D5BB-5F84-48C9-A614-F8BB035BC641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67D46-9C6E-414B-B123-0092608B9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92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86" indent="0">
              <a:buNone/>
              <a:defRPr sz="2300" b="1"/>
            </a:lvl2pPr>
            <a:lvl3pPr marL="1042168" indent="0">
              <a:buNone/>
              <a:defRPr sz="2100" b="1"/>
            </a:lvl3pPr>
            <a:lvl4pPr marL="1563251" indent="0">
              <a:buNone/>
              <a:defRPr sz="1900" b="1"/>
            </a:lvl4pPr>
            <a:lvl5pPr marL="2084338" indent="0">
              <a:buNone/>
              <a:defRPr sz="1900" b="1"/>
            </a:lvl5pPr>
            <a:lvl6pPr marL="2605418" indent="0">
              <a:buNone/>
              <a:defRPr sz="1900" b="1"/>
            </a:lvl6pPr>
            <a:lvl7pPr marL="3126505" indent="0">
              <a:buNone/>
              <a:defRPr sz="1900" b="1"/>
            </a:lvl7pPr>
            <a:lvl8pPr marL="3647588" indent="0">
              <a:buNone/>
              <a:defRPr sz="1900" b="1"/>
            </a:lvl8pPr>
            <a:lvl9pPr marL="4168671" indent="0">
              <a:buNone/>
              <a:defRPr sz="19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3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2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86" indent="0">
              <a:buNone/>
              <a:defRPr sz="2300" b="1"/>
            </a:lvl2pPr>
            <a:lvl3pPr marL="1042168" indent="0">
              <a:buNone/>
              <a:defRPr sz="2100" b="1"/>
            </a:lvl3pPr>
            <a:lvl4pPr marL="1563251" indent="0">
              <a:buNone/>
              <a:defRPr sz="1900" b="1"/>
            </a:lvl4pPr>
            <a:lvl5pPr marL="2084338" indent="0">
              <a:buNone/>
              <a:defRPr sz="1900" b="1"/>
            </a:lvl5pPr>
            <a:lvl6pPr marL="2605418" indent="0">
              <a:buNone/>
              <a:defRPr sz="1900" b="1"/>
            </a:lvl6pPr>
            <a:lvl7pPr marL="3126505" indent="0">
              <a:buNone/>
              <a:defRPr sz="1900" b="1"/>
            </a:lvl7pPr>
            <a:lvl8pPr marL="3647588" indent="0">
              <a:buNone/>
              <a:defRPr sz="1900" b="1"/>
            </a:lvl8pPr>
            <a:lvl9pPr marL="4168671" indent="0">
              <a:buNone/>
              <a:defRPr sz="19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2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F3645-3F09-4033-B4D7-43A30D9C8332}" type="datetime1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D2F36-9BF8-43BB-96A9-AC6B118BB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75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6FFC9-4143-4D7C-ABD2-88031FDEFDD5}" type="datetime1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76A05-33A9-4C7C-AF60-48353F55A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89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F3F90-34C3-4D7A-84BD-15BCB3F12B4C}" type="datetime1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FBB13-49B8-4515-BA82-5223121EE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1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EB68C-A94C-480F-A518-5A90763C6B4E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EDD71-FCBE-41F2-8068-DA29F7238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9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22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9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086" indent="0">
              <a:buNone/>
              <a:defRPr sz="1400"/>
            </a:lvl2pPr>
            <a:lvl3pPr marL="1042168" indent="0">
              <a:buNone/>
              <a:defRPr sz="1100"/>
            </a:lvl3pPr>
            <a:lvl4pPr marL="1563251" indent="0">
              <a:buNone/>
              <a:defRPr sz="1000"/>
            </a:lvl4pPr>
            <a:lvl5pPr marL="2084338" indent="0">
              <a:buNone/>
              <a:defRPr sz="1000"/>
            </a:lvl5pPr>
            <a:lvl6pPr marL="2605418" indent="0">
              <a:buNone/>
              <a:defRPr sz="1000"/>
            </a:lvl6pPr>
            <a:lvl7pPr marL="3126505" indent="0">
              <a:buNone/>
              <a:defRPr sz="1000"/>
            </a:lvl7pPr>
            <a:lvl8pPr marL="3647588" indent="0">
              <a:buNone/>
              <a:defRPr sz="1000"/>
            </a:lvl8pPr>
            <a:lvl9pPr marL="4168671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0CC7F-D348-4D31-BD53-7C98941093AE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B6222-DEA9-46D0-A235-FAB059353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34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51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51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086" indent="0">
              <a:buNone/>
              <a:defRPr sz="3200"/>
            </a:lvl2pPr>
            <a:lvl3pPr marL="1042168" indent="0">
              <a:buNone/>
              <a:defRPr sz="2700"/>
            </a:lvl3pPr>
            <a:lvl4pPr marL="1563251" indent="0">
              <a:buNone/>
              <a:defRPr sz="2300"/>
            </a:lvl4pPr>
            <a:lvl5pPr marL="2084338" indent="0">
              <a:buNone/>
              <a:defRPr sz="2300"/>
            </a:lvl5pPr>
            <a:lvl6pPr marL="2605418" indent="0">
              <a:buNone/>
              <a:defRPr sz="2300"/>
            </a:lvl6pPr>
            <a:lvl7pPr marL="3126505" indent="0">
              <a:buNone/>
              <a:defRPr sz="2300"/>
            </a:lvl7pPr>
            <a:lvl8pPr marL="3647588" indent="0">
              <a:buNone/>
              <a:defRPr sz="2300"/>
            </a:lvl8pPr>
            <a:lvl9pPr marL="4168671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51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086" indent="0">
              <a:buNone/>
              <a:defRPr sz="1400"/>
            </a:lvl2pPr>
            <a:lvl3pPr marL="1042168" indent="0">
              <a:buNone/>
              <a:defRPr sz="1100"/>
            </a:lvl3pPr>
            <a:lvl4pPr marL="1563251" indent="0">
              <a:buNone/>
              <a:defRPr sz="1000"/>
            </a:lvl4pPr>
            <a:lvl5pPr marL="2084338" indent="0">
              <a:buNone/>
              <a:defRPr sz="1000"/>
            </a:lvl5pPr>
            <a:lvl6pPr marL="2605418" indent="0">
              <a:buNone/>
              <a:defRPr sz="1000"/>
            </a:lvl6pPr>
            <a:lvl7pPr marL="3126505" indent="0">
              <a:buNone/>
              <a:defRPr sz="1000"/>
            </a:lvl7pPr>
            <a:lvl8pPr marL="3647588" indent="0">
              <a:buNone/>
              <a:defRPr sz="1000"/>
            </a:lvl8pPr>
            <a:lvl9pPr marL="4168671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95AB0-AAAE-4793-8BB4-DE1FF1D53B9C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56486-C833-4A80-B857-EAB5F87F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82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9E4A1-BB9F-4C75-84E0-C6FEA910E072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021A1-0CAF-4FFA-A322-F66F8C3B2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50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71" y="334385"/>
            <a:ext cx="2809479" cy="711643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8" y="334385"/>
            <a:ext cx="8255859" cy="711643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D6633-5FA0-417D-A107-C6F84D92B108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870F5-DE51-47FD-8349-F478E788B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65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RS-SLIDE-insid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CRS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024688"/>
            <a:ext cx="248761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1648" y="2349423"/>
            <a:ext cx="9085342" cy="1621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302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4988" y="6886577"/>
            <a:ext cx="2493962" cy="525463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567D51A-A6B2-4FC1-B483-93226EBF6681}" type="datetime1">
              <a:rPr lang="en-US" smtClean="0"/>
              <a:t>3/22/2018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886577"/>
            <a:ext cx="3386138" cy="525463"/>
          </a:xfrm>
        </p:spPr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59688" y="6886577"/>
            <a:ext cx="2493962" cy="525463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982F9CF-F7B2-4EE1-B256-63026B026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4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97B1162-D096-44F6-B2B1-3C58019F67B1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0CC0471-A8C7-49ED-AFD6-173E85D3C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65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72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72" y="3205496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265" indent="0">
              <a:buNone/>
              <a:defRPr sz="2000"/>
            </a:lvl2pPr>
            <a:lvl3pPr marL="994532" indent="0">
              <a:buNone/>
              <a:defRPr sz="1700"/>
            </a:lvl3pPr>
            <a:lvl4pPr marL="1491796" indent="0">
              <a:buNone/>
              <a:defRPr sz="1500"/>
            </a:lvl4pPr>
            <a:lvl5pPr marL="1989047" indent="0">
              <a:buNone/>
              <a:defRPr sz="1500"/>
            </a:lvl5pPr>
            <a:lvl6pPr marL="2486303" indent="0">
              <a:buNone/>
              <a:defRPr sz="1500"/>
            </a:lvl6pPr>
            <a:lvl7pPr marL="2983597" indent="0">
              <a:buNone/>
              <a:defRPr sz="1500"/>
            </a:lvl7pPr>
            <a:lvl8pPr marL="3480834" indent="0">
              <a:buNone/>
              <a:defRPr sz="1500"/>
            </a:lvl8pPr>
            <a:lvl9pPr marL="397809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AE6CF64-3C80-4372-99D0-F21A3F01665F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198AB7A-599F-4C7E-A046-EA5B82AC6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07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51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539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A47DE27-BB0C-413B-A5E5-D8CA5FC0A418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F5E8275-828D-41FA-8DC2-9BD06DD51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02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6" y="1692892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265" indent="0">
              <a:buNone/>
              <a:defRPr sz="2200" b="1"/>
            </a:lvl2pPr>
            <a:lvl3pPr marL="994532" indent="0">
              <a:buNone/>
              <a:defRPr sz="2000" b="1"/>
            </a:lvl3pPr>
            <a:lvl4pPr marL="1491796" indent="0">
              <a:buNone/>
              <a:defRPr sz="1700" b="1"/>
            </a:lvl4pPr>
            <a:lvl5pPr marL="1989047" indent="0">
              <a:buNone/>
              <a:defRPr sz="1700" b="1"/>
            </a:lvl5pPr>
            <a:lvl6pPr marL="2486303" indent="0">
              <a:buNone/>
              <a:defRPr sz="1700" b="1"/>
            </a:lvl6pPr>
            <a:lvl7pPr marL="2983597" indent="0">
              <a:buNone/>
              <a:defRPr sz="1700" b="1"/>
            </a:lvl7pPr>
            <a:lvl8pPr marL="3480834" indent="0">
              <a:buNone/>
              <a:defRPr sz="1700" b="1"/>
            </a:lvl8pPr>
            <a:lvl9pPr marL="397809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6" y="2398408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0002" y="1692892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265" indent="0">
              <a:buNone/>
              <a:defRPr sz="2200" b="1"/>
            </a:lvl2pPr>
            <a:lvl3pPr marL="994532" indent="0">
              <a:buNone/>
              <a:defRPr sz="2000" b="1"/>
            </a:lvl3pPr>
            <a:lvl4pPr marL="1491796" indent="0">
              <a:buNone/>
              <a:defRPr sz="1700" b="1"/>
            </a:lvl4pPr>
            <a:lvl5pPr marL="1989047" indent="0">
              <a:buNone/>
              <a:defRPr sz="1700" b="1"/>
            </a:lvl5pPr>
            <a:lvl6pPr marL="2486303" indent="0">
              <a:buNone/>
              <a:defRPr sz="1700" b="1"/>
            </a:lvl6pPr>
            <a:lvl7pPr marL="2983597" indent="0">
              <a:buNone/>
              <a:defRPr sz="1700" b="1"/>
            </a:lvl7pPr>
            <a:lvl8pPr marL="3480834" indent="0">
              <a:buNone/>
              <a:defRPr sz="1700" b="1"/>
            </a:lvl8pPr>
            <a:lvl9pPr marL="397809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0002" y="2398408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43A5AC2-40C4-436F-BDEF-A34C08ED8053}" type="datetime1">
              <a:rPr lang="en-US" smtClean="0"/>
              <a:t>3/22/2018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01607BE-FE91-403A-96E9-26503A5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72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39ED557-3EDE-4D82-81DA-48768DEBAEDC}" type="datetime1">
              <a:rPr lang="en-US" smtClean="0"/>
              <a:t>3/22/2018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A069F32-D7AF-4360-8772-31B87B685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4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67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0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1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65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75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8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2E96-9433-44E7-A687-1F3C8BB2704F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FFA2D-69AD-4AD4-A08F-86D7882D8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5046FC6-BDED-4FD4-B768-EF486FD4E2FE}" type="datetime1">
              <a:rPr lang="en-US" smtClean="0"/>
              <a:t>3/22/2018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D53BB23-234F-4832-B2DD-4A316E88F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85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531" y="301151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265" indent="0">
              <a:buNone/>
              <a:defRPr sz="1300"/>
            </a:lvl2pPr>
            <a:lvl3pPr marL="994532" indent="0">
              <a:buNone/>
              <a:defRPr sz="1100"/>
            </a:lvl3pPr>
            <a:lvl4pPr marL="1491796" indent="0">
              <a:buNone/>
              <a:defRPr sz="1000"/>
            </a:lvl4pPr>
            <a:lvl5pPr marL="1989047" indent="0">
              <a:buNone/>
              <a:defRPr sz="1000"/>
            </a:lvl5pPr>
            <a:lvl6pPr marL="2486303" indent="0">
              <a:buNone/>
              <a:defRPr sz="1000"/>
            </a:lvl6pPr>
            <a:lvl7pPr marL="2983597" indent="0">
              <a:buNone/>
              <a:defRPr sz="1000"/>
            </a:lvl7pPr>
            <a:lvl8pPr marL="3480834" indent="0">
              <a:buNone/>
              <a:defRPr sz="1000"/>
            </a:lvl8pPr>
            <a:lvl9pPr marL="397809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2E2021B-1D1C-4209-8DEC-0512EB0F517C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0419A41-1DDF-4593-9E1D-220A8BD40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16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265" indent="0">
              <a:buNone/>
              <a:defRPr sz="3000"/>
            </a:lvl2pPr>
            <a:lvl3pPr marL="994532" indent="0">
              <a:buNone/>
              <a:defRPr sz="2600"/>
            </a:lvl3pPr>
            <a:lvl4pPr marL="1491796" indent="0">
              <a:buNone/>
              <a:defRPr sz="2200"/>
            </a:lvl4pPr>
            <a:lvl5pPr marL="1989047" indent="0">
              <a:buNone/>
              <a:defRPr sz="2200"/>
            </a:lvl5pPr>
            <a:lvl6pPr marL="2486303" indent="0">
              <a:buNone/>
              <a:defRPr sz="2200"/>
            </a:lvl6pPr>
            <a:lvl7pPr marL="2983597" indent="0">
              <a:buNone/>
              <a:defRPr sz="2200"/>
            </a:lvl7pPr>
            <a:lvl8pPr marL="3480834" indent="0">
              <a:buNone/>
              <a:defRPr sz="2200"/>
            </a:lvl8pPr>
            <a:lvl9pPr marL="3978099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265" indent="0">
              <a:buNone/>
              <a:defRPr sz="1300"/>
            </a:lvl2pPr>
            <a:lvl3pPr marL="994532" indent="0">
              <a:buNone/>
              <a:defRPr sz="1100"/>
            </a:lvl3pPr>
            <a:lvl4pPr marL="1491796" indent="0">
              <a:buNone/>
              <a:defRPr sz="1000"/>
            </a:lvl4pPr>
            <a:lvl5pPr marL="1989047" indent="0">
              <a:buNone/>
              <a:defRPr sz="1000"/>
            </a:lvl5pPr>
            <a:lvl6pPr marL="2486303" indent="0">
              <a:buNone/>
              <a:defRPr sz="1000"/>
            </a:lvl6pPr>
            <a:lvl7pPr marL="2983597" indent="0">
              <a:buNone/>
              <a:defRPr sz="1000"/>
            </a:lvl7pPr>
            <a:lvl8pPr marL="3480834" indent="0">
              <a:buNone/>
              <a:defRPr sz="1000"/>
            </a:lvl8pPr>
            <a:lvl9pPr marL="397809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1EA3367-2AE8-40DC-B1C0-E65B10A4A875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30F19CA-EE2A-4E83-9084-6775AC9DC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92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8CA6E01-C95E-4434-A966-97D22F1BAEED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A7912E7-2EF4-4699-A73E-B198DCAD4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10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5657" y="252097"/>
            <a:ext cx="2271336" cy="58822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48" y="252097"/>
            <a:ext cx="6649566" cy="58822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5638EFB-2BDB-49CB-ABBE-E8C98DA01A71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C95BE05-A938-468A-9373-9A5387CC3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84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RS-SLIDE-insid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CRS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024688"/>
            <a:ext cx="248761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1648" y="2349423"/>
            <a:ext cx="9085342" cy="1621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302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4988" y="6886577"/>
            <a:ext cx="2493962" cy="525463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B64D6A3-AFD6-4B33-9907-BC1C77A29C0B}" type="datetime1">
              <a:rPr lang="en-US" smtClean="0"/>
              <a:t>3/22/2018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886577"/>
            <a:ext cx="3386138" cy="525463"/>
          </a:xfrm>
        </p:spPr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59688" y="6886577"/>
            <a:ext cx="2493962" cy="525463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982F9CF-F7B2-4EE1-B256-63026B026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54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244036D-542C-4524-92BE-DED8B85D0A93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0CC0471-A8C7-49ED-AFD6-173E85D3C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81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72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72" y="3205496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265" indent="0">
              <a:buNone/>
              <a:defRPr sz="2000"/>
            </a:lvl2pPr>
            <a:lvl3pPr marL="994532" indent="0">
              <a:buNone/>
              <a:defRPr sz="1700"/>
            </a:lvl3pPr>
            <a:lvl4pPr marL="1491796" indent="0">
              <a:buNone/>
              <a:defRPr sz="1500"/>
            </a:lvl4pPr>
            <a:lvl5pPr marL="1989047" indent="0">
              <a:buNone/>
              <a:defRPr sz="1500"/>
            </a:lvl5pPr>
            <a:lvl6pPr marL="2486303" indent="0">
              <a:buNone/>
              <a:defRPr sz="1500"/>
            </a:lvl6pPr>
            <a:lvl7pPr marL="2983597" indent="0">
              <a:buNone/>
              <a:defRPr sz="1500"/>
            </a:lvl7pPr>
            <a:lvl8pPr marL="3480834" indent="0">
              <a:buNone/>
              <a:defRPr sz="1500"/>
            </a:lvl8pPr>
            <a:lvl9pPr marL="397809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E6DCAF5-35CD-4463-96F4-1010D555C063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198AB7A-599F-4C7E-A046-EA5B82AC6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06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51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539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BC59450-58E5-4062-AF2A-3275331F2470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F5E8275-828D-41FA-8DC2-9BD06DD51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41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6" y="1692892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265" indent="0">
              <a:buNone/>
              <a:defRPr sz="2200" b="1"/>
            </a:lvl2pPr>
            <a:lvl3pPr marL="994532" indent="0">
              <a:buNone/>
              <a:defRPr sz="2000" b="1"/>
            </a:lvl3pPr>
            <a:lvl4pPr marL="1491796" indent="0">
              <a:buNone/>
              <a:defRPr sz="1700" b="1"/>
            </a:lvl4pPr>
            <a:lvl5pPr marL="1989047" indent="0">
              <a:buNone/>
              <a:defRPr sz="1700" b="1"/>
            </a:lvl5pPr>
            <a:lvl6pPr marL="2486303" indent="0">
              <a:buNone/>
              <a:defRPr sz="1700" b="1"/>
            </a:lvl6pPr>
            <a:lvl7pPr marL="2983597" indent="0">
              <a:buNone/>
              <a:defRPr sz="1700" b="1"/>
            </a:lvl7pPr>
            <a:lvl8pPr marL="3480834" indent="0">
              <a:buNone/>
              <a:defRPr sz="1700" b="1"/>
            </a:lvl8pPr>
            <a:lvl9pPr marL="397809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6" y="2398408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0002" y="1692892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265" indent="0">
              <a:buNone/>
              <a:defRPr sz="2200" b="1"/>
            </a:lvl2pPr>
            <a:lvl3pPr marL="994532" indent="0">
              <a:buNone/>
              <a:defRPr sz="2000" b="1"/>
            </a:lvl3pPr>
            <a:lvl4pPr marL="1491796" indent="0">
              <a:buNone/>
              <a:defRPr sz="1700" b="1"/>
            </a:lvl4pPr>
            <a:lvl5pPr marL="1989047" indent="0">
              <a:buNone/>
              <a:defRPr sz="1700" b="1"/>
            </a:lvl5pPr>
            <a:lvl6pPr marL="2486303" indent="0">
              <a:buNone/>
              <a:defRPr sz="1700" b="1"/>
            </a:lvl6pPr>
            <a:lvl7pPr marL="2983597" indent="0">
              <a:buNone/>
              <a:defRPr sz="1700" b="1"/>
            </a:lvl7pPr>
            <a:lvl8pPr marL="3480834" indent="0">
              <a:buNone/>
              <a:defRPr sz="1700" b="1"/>
            </a:lvl8pPr>
            <a:lvl9pPr marL="397809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0002" y="2398408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4977188-E7DC-42E6-8425-5838494A24EC}" type="datetime1">
              <a:rPr lang="en-US" smtClean="0"/>
              <a:t>3/22/2018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01607BE-FE91-403A-96E9-26503A5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8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8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53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76D68-9EBC-42FD-9EB7-B1B89105FAC8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E9642-A838-47B7-A10F-0F2B1F57C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AC7CD1C-D3C3-4E0C-B41E-3A461EBB3DFD}" type="datetime1">
              <a:rPr lang="en-US" smtClean="0"/>
              <a:t>3/22/2018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A069F32-D7AF-4360-8772-31B87B685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700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769999E-C792-47A2-8063-08AFADEE6A7F}" type="datetime1">
              <a:rPr lang="en-US" smtClean="0"/>
              <a:t>3/22/2018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D53BB23-234F-4832-B2DD-4A316E88F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56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531" y="301151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265" indent="0">
              <a:buNone/>
              <a:defRPr sz="1300"/>
            </a:lvl2pPr>
            <a:lvl3pPr marL="994532" indent="0">
              <a:buNone/>
              <a:defRPr sz="1100"/>
            </a:lvl3pPr>
            <a:lvl4pPr marL="1491796" indent="0">
              <a:buNone/>
              <a:defRPr sz="1000"/>
            </a:lvl4pPr>
            <a:lvl5pPr marL="1989047" indent="0">
              <a:buNone/>
              <a:defRPr sz="1000"/>
            </a:lvl5pPr>
            <a:lvl6pPr marL="2486303" indent="0">
              <a:buNone/>
              <a:defRPr sz="1000"/>
            </a:lvl6pPr>
            <a:lvl7pPr marL="2983597" indent="0">
              <a:buNone/>
              <a:defRPr sz="1000"/>
            </a:lvl7pPr>
            <a:lvl8pPr marL="3480834" indent="0">
              <a:buNone/>
              <a:defRPr sz="1000"/>
            </a:lvl8pPr>
            <a:lvl9pPr marL="397809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5971311-E141-4966-AD3B-8CCE0CB02E1A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0419A41-1DDF-4593-9E1D-220A8BD40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94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265" indent="0">
              <a:buNone/>
              <a:defRPr sz="3000"/>
            </a:lvl2pPr>
            <a:lvl3pPr marL="994532" indent="0">
              <a:buNone/>
              <a:defRPr sz="2600"/>
            </a:lvl3pPr>
            <a:lvl4pPr marL="1491796" indent="0">
              <a:buNone/>
              <a:defRPr sz="2200"/>
            </a:lvl4pPr>
            <a:lvl5pPr marL="1989047" indent="0">
              <a:buNone/>
              <a:defRPr sz="2200"/>
            </a:lvl5pPr>
            <a:lvl6pPr marL="2486303" indent="0">
              <a:buNone/>
              <a:defRPr sz="2200"/>
            </a:lvl6pPr>
            <a:lvl7pPr marL="2983597" indent="0">
              <a:buNone/>
              <a:defRPr sz="2200"/>
            </a:lvl7pPr>
            <a:lvl8pPr marL="3480834" indent="0">
              <a:buNone/>
              <a:defRPr sz="2200"/>
            </a:lvl8pPr>
            <a:lvl9pPr marL="3978099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265" indent="0">
              <a:buNone/>
              <a:defRPr sz="1300"/>
            </a:lvl2pPr>
            <a:lvl3pPr marL="994532" indent="0">
              <a:buNone/>
              <a:defRPr sz="1100"/>
            </a:lvl3pPr>
            <a:lvl4pPr marL="1491796" indent="0">
              <a:buNone/>
              <a:defRPr sz="1000"/>
            </a:lvl4pPr>
            <a:lvl5pPr marL="1989047" indent="0">
              <a:buNone/>
              <a:defRPr sz="1000"/>
            </a:lvl5pPr>
            <a:lvl6pPr marL="2486303" indent="0">
              <a:buNone/>
              <a:defRPr sz="1000"/>
            </a:lvl6pPr>
            <a:lvl7pPr marL="2983597" indent="0">
              <a:buNone/>
              <a:defRPr sz="1000"/>
            </a:lvl7pPr>
            <a:lvl8pPr marL="3480834" indent="0">
              <a:buNone/>
              <a:defRPr sz="1000"/>
            </a:lvl8pPr>
            <a:lvl9pPr marL="397809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EB5A54B-8B35-4CFD-BAEE-0DF84FA9CB85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30F19CA-EE2A-4E83-9084-6775AC9DC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51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46EE6BE-3C68-4113-BB6F-5E4E0352927D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A7912E7-2EF4-4699-A73E-B198DCAD4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09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5657" y="252097"/>
            <a:ext cx="2271336" cy="58822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48" y="252097"/>
            <a:ext cx="6649566" cy="58822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3A81E69-AE9C-41EE-924C-0FEBBA7D6079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C95BE05-A938-468A-9373-9A5387CC3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85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RS-SLIDE-insid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CRS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248761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1648" y="2349397"/>
            <a:ext cx="9085342" cy="1621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302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4988" y="6886575"/>
            <a:ext cx="2493962" cy="525463"/>
          </a:xfrm>
        </p:spPr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886575"/>
            <a:ext cx="3386138" cy="525463"/>
          </a:xfrm>
        </p:spPr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59688" y="6886575"/>
            <a:ext cx="2493962" cy="525463"/>
          </a:xfrm>
        </p:spPr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5734BAC1-EFC0-4737-92BE-60361BAE5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95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14781485-DCFD-4F16-8A52-B95C60206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23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72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72" y="3205470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609" indent="0">
              <a:buNone/>
              <a:defRPr sz="2000"/>
            </a:lvl2pPr>
            <a:lvl3pPr marL="995220" indent="0">
              <a:buNone/>
              <a:defRPr sz="1700"/>
            </a:lvl3pPr>
            <a:lvl4pPr marL="1492828" indent="0">
              <a:buNone/>
              <a:defRPr sz="1500"/>
            </a:lvl4pPr>
            <a:lvl5pPr marL="1990436" indent="0">
              <a:buNone/>
              <a:defRPr sz="1500"/>
            </a:lvl5pPr>
            <a:lvl6pPr marL="2488043" indent="0">
              <a:buNone/>
              <a:defRPr sz="1500"/>
            </a:lvl6pPr>
            <a:lvl7pPr marL="2985661" indent="0">
              <a:buNone/>
              <a:defRPr sz="1500"/>
            </a:lvl7pPr>
            <a:lvl8pPr marL="3483263" indent="0">
              <a:buNone/>
              <a:defRPr sz="1500"/>
            </a:lvl8pPr>
            <a:lvl9pPr marL="3980872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A8CC2582-888A-4F7E-829D-9E83ABA1E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042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51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539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D1D33742-9C23-41C6-9723-2163EC9C7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7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86" indent="0">
              <a:buNone/>
              <a:defRPr sz="2300" b="1"/>
            </a:lvl2pPr>
            <a:lvl3pPr marL="1042168" indent="0">
              <a:buNone/>
              <a:defRPr sz="2100" b="1"/>
            </a:lvl3pPr>
            <a:lvl4pPr marL="1563251" indent="0">
              <a:buNone/>
              <a:defRPr sz="1900" b="1"/>
            </a:lvl4pPr>
            <a:lvl5pPr marL="2084338" indent="0">
              <a:buNone/>
              <a:defRPr sz="1900" b="1"/>
            </a:lvl5pPr>
            <a:lvl6pPr marL="2605418" indent="0">
              <a:buNone/>
              <a:defRPr sz="1900" b="1"/>
            </a:lvl6pPr>
            <a:lvl7pPr marL="3126505" indent="0">
              <a:buNone/>
              <a:defRPr sz="1900" b="1"/>
            </a:lvl7pPr>
            <a:lvl8pPr marL="3647588" indent="0">
              <a:buNone/>
              <a:defRPr sz="1900" b="1"/>
            </a:lvl8pPr>
            <a:lvl9pPr marL="4168671" indent="0">
              <a:buNone/>
              <a:defRPr sz="19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3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2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086" indent="0">
              <a:buNone/>
              <a:defRPr sz="2300" b="1"/>
            </a:lvl2pPr>
            <a:lvl3pPr marL="1042168" indent="0">
              <a:buNone/>
              <a:defRPr sz="2100" b="1"/>
            </a:lvl3pPr>
            <a:lvl4pPr marL="1563251" indent="0">
              <a:buNone/>
              <a:defRPr sz="1900" b="1"/>
            </a:lvl4pPr>
            <a:lvl5pPr marL="2084338" indent="0">
              <a:buNone/>
              <a:defRPr sz="1900" b="1"/>
            </a:lvl5pPr>
            <a:lvl6pPr marL="2605418" indent="0">
              <a:buNone/>
              <a:defRPr sz="1900" b="1"/>
            </a:lvl6pPr>
            <a:lvl7pPr marL="3126505" indent="0">
              <a:buNone/>
              <a:defRPr sz="1900" b="1"/>
            </a:lvl7pPr>
            <a:lvl8pPr marL="3647588" indent="0">
              <a:buNone/>
              <a:defRPr sz="1900" b="1"/>
            </a:lvl8pPr>
            <a:lvl9pPr marL="4168671" indent="0">
              <a:buNone/>
              <a:defRPr sz="19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2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CB882-C834-4BA0-9347-993CC30B6874}" type="datetime1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E5A5-268F-495C-B4EF-11EE4D1F7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6" y="1692892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609" indent="0">
              <a:buNone/>
              <a:defRPr sz="2200" b="1"/>
            </a:lvl2pPr>
            <a:lvl3pPr marL="995220" indent="0">
              <a:buNone/>
              <a:defRPr sz="2000" b="1"/>
            </a:lvl3pPr>
            <a:lvl4pPr marL="1492828" indent="0">
              <a:buNone/>
              <a:defRPr sz="1700" b="1"/>
            </a:lvl4pPr>
            <a:lvl5pPr marL="1990436" indent="0">
              <a:buNone/>
              <a:defRPr sz="1700" b="1"/>
            </a:lvl5pPr>
            <a:lvl6pPr marL="2488043" indent="0">
              <a:buNone/>
              <a:defRPr sz="1700" b="1"/>
            </a:lvl6pPr>
            <a:lvl7pPr marL="2985661" indent="0">
              <a:buNone/>
              <a:defRPr sz="1700" b="1"/>
            </a:lvl7pPr>
            <a:lvl8pPr marL="3483263" indent="0">
              <a:buNone/>
              <a:defRPr sz="1700" b="1"/>
            </a:lvl8pPr>
            <a:lvl9pPr marL="398087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6" y="2398408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976" y="1692892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609" indent="0">
              <a:buNone/>
              <a:defRPr sz="2200" b="1"/>
            </a:lvl2pPr>
            <a:lvl3pPr marL="995220" indent="0">
              <a:buNone/>
              <a:defRPr sz="2000" b="1"/>
            </a:lvl3pPr>
            <a:lvl4pPr marL="1492828" indent="0">
              <a:buNone/>
              <a:defRPr sz="1700" b="1"/>
            </a:lvl4pPr>
            <a:lvl5pPr marL="1990436" indent="0">
              <a:buNone/>
              <a:defRPr sz="1700" b="1"/>
            </a:lvl5pPr>
            <a:lvl6pPr marL="2488043" indent="0">
              <a:buNone/>
              <a:defRPr sz="1700" b="1"/>
            </a:lvl6pPr>
            <a:lvl7pPr marL="2985661" indent="0">
              <a:buNone/>
              <a:defRPr sz="1700" b="1"/>
            </a:lvl7pPr>
            <a:lvl8pPr marL="3483263" indent="0">
              <a:buNone/>
              <a:defRPr sz="1700" b="1"/>
            </a:lvl8pPr>
            <a:lvl9pPr marL="398087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976" y="2398408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5DF082B2-24C7-43F1-9F11-84235E42D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164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BDE82B1F-4A45-410D-A234-0817A7192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615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E537064C-269A-46B2-B1FF-864BE645D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543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531" y="301125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609" indent="0">
              <a:buNone/>
              <a:defRPr sz="1300"/>
            </a:lvl2pPr>
            <a:lvl3pPr marL="995220" indent="0">
              <a:buNone/>
              <a:defRPr sz="1100"/>
            </a:lvl3pPr>
            <a:lvl4pPr marL="1492828" indent="0">
              <a:buNone/>
              <a:defRPr sz="1000"/>
            </a:lvl4pPr>
            <a:lvl5pPr marL="1990436" indent="0">
              <a:buNone/>
              <a:defRPr sz="1000"/>
            </a:lvl5pPr>
            <a:lvl6pPr marL="2488043" indent="0">
              <a:buNone/>
              <a:defRPr sz="1000"/>
            </a:lvl6pPr>
            <a:lvl7pPr marL="2985661" indent="0">
              <a:buNone/>
              <a:defRPr sz="1000"/>
            </a:lvl7pPr>
            <a:lvl8pPr marL="3483263" indent="0">
              <a:buNone/>
              <a:defRPr sz="1000"/>
            </a:lvl8pPr>
            <a:lvl9pPr marL="39808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3E7B9805-318F-437E-9D90-4D311578C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413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609" indent="0">
              <a:buNone/>
              <a:defRPr sz="3000"/>
            </a:lvl2pPr>
            <a:lvl3pPr marL="995220" indent="0">
              <a:buNone/>
              <a:defRPr sz="2600"/>
            </a:lvl3pPr>
            <a:lvl4pPr marL="1492828" indent="0">
              <a:buNone/>
              <a:defRPr sz="2200"/>
            </a:lvl4pPr>
            <a:lvl5pPr marL="1990436" indent="0">
              <a:buNone/>
              <a:defRPr sz="2200"/>
            </a:lvl5pPr>
            <a:lvl6pPr marL="2488043" indent="0">
              <a:buNone/>
              <a:defRPr sz="2200"/>
            </a:lvl6pPr>
            <a:lvl7pPr marL="2985661" indent="0">
              <a:buNone/>
              <a:defRPr sz="2200"/>
            </a:lvl7pPr>
            <a:lvl8pPr marL="3483263" indent="0">
              <a:buNone/>
              <a:defRPr sz="2200"/>
            </a:lvl8pPr>
            <a:lvl9pPr marL="3980872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609" indent="0">
              <a:buNone/>
              <a:defRPr sz="1300"/>
            </a:lvl2pPr>
            <a:lvl3pPr marL="995220" indent="0">
              <a:buNone/>
              <a:defRPr sz="1100"/>
            </a:lvl3pPr>
            <a:lvl4pPr marL="1492828" indent="0">
              <a:buNone/>
              <a:defRPr sz="1000"/>
            </a:lvl4pPr>
            <a:lvl5pPr marL="1990436" indent="0">
              <a:buNone/>
              <a:defRPr sz="1000"/>
            </a:lvl5pPr>
            <a:lvl6pPr marL="2488043" indent="0">
              <a:buNone/>
              <a:defRPr sz="1000"/>
            </a:lvl6pPr>
            <a:lvl7pPr marL="2985661" indent="0">
              <a:buNone/>
              <a:defRPr sz="1000"/>
            </a:lvl7pPr>
            <a:lvl8pPr marL="3483263" indent="0">
              <a:buNone/>
              <a:defRPr sz="1000"/>
            </a:lvl8pPr>
            <a:lvl9pPr marL="39808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7B6B0AA5-DB4B-4B23-A892-6C92AE2CD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975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85C25F11-78AF-456F-9E17-E562BB454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24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5657" y="252097"/>
            <a:ext cx="2271336" cy="58822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48" y="252097"/>
            <a:ext cx="6649566" cy="58822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56E3A6C5-B21A-42C1-A120-65CA14C67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0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8CDA6-611E-4B5F-93B4-F04E20CC7543}" type="datetime1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1A105-E283-4ACE-B7B9-86ADB7D1F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E482E-1813-457A-967F-1A033EA51FEA}" type="datetime1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5624-3378-44EE-950A-652D7B039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9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22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9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086" indent="0">
              <a:buNone/>
              <a:defRPr sz="1400"/>
            </a:lvl2pPr>
            <a:lvl3pPr marL="1042168" indent="0">
              <a:buNone/>
              <a:defRPr sz="1100"/>
            </a:lvl3pPr>
            <a:lvl4pPr marL="1563251" indent="0">
              <a:buNone/>
              <a:defRPr sz="1000"/>
            </a:lvl4pPr>
            <a:lvl5pPr marL="2084338" indent="0">
              <a:buNone/>
              <a:defRPr sz="1000"/>
            </a:lvl5pPr>
            <a:lvl6pPr marL="2605418" indent="0">
              <a:buNone/>
              <a:defRPr sz="1000"/>
            </a:lvl6pPr>
            <a:lvl7pPr marL="3126505" indent="0">
              <a:buNone/>
              <a:defRPr sz="1000"/>
            </a:lvl7pPr>
            <a:lvl8pPr marL="3647588" indent="0">
              <a:buNone/>
              <a:defRPr sz="1000"/>
            </a:lvl8pPr>
            <a:lvl9pPr marL="4168671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0D2B-0E86-4E1E-BF5D-2C1F3B021CF2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2F890-D052-4F76-AC35-155E6DB72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51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51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086" indent="0">
              <a:buNone/>
              <a:defRPr sz="3200"/>
            </a:lvl2pPr>
            <a:lvl3pPr marL="1042168" indent="0">
              <a:buNone/>
              <a:defRPr sz="2700"/>
            </a:lvl3pPr>
            <a:lvl4pPr marL="1563251" indent="0">
              <a:buNone/>
              <a:defRPr sz="2300"/>
            </a:lvl4pPr>
            <a:lvl5pPr marL="2084338" indent="0">
              <a:buNone/>
              <a:defRPr sz="2300"/>
            </a:lvl5pPr>
            <a:lvl6pPr marL="2605418" indent="0">
              <a:buNone/>
              <a:defRPr sz="2300"/>
            </a:lvl6pPr>
            <a:lvl7pPr marL="3126505" indent="0">
              <a:buNone/>
              <a:defRPr sz="2300"/>
            </a:lvl7pPr>
            <a:lvl8pPr marL="3647588" indent="0">
              <a:buNone/>
              <a:defRPr sz="2300"/>
            </a:lvl8pPr>
            <a:lvl9pPr marL="4168671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51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086" indent="0">
              <a:buNone/>
              <a:defRPr sz="1400"/>
            </a:lvl2pPr>
            <a:lvl3pPr marL="1042168" indent="0">
              <a:buNone/>
              <a:defRPr sz="1100"/>
            </a:lvl3pPr>
            <a:lvl4pPr marL="1563251" indent="0">
              <a:buNone/>
              <a:defRPr sz="1000"/>
            </a:lvl4pPr>
            <a:lvl5pPr marL="2084338" indent="0">
              <a:buNone/>
              <a:defRPr sz="1000"/>
            </a:lvl5pPr>
            <a:lvl6pPr marL="2605418" indent="0">
              <a:buNone/>
              <a:defRPr sz="1000"/>
            </a:lvl6pPr>
            <a:lvl7pPr marL="3126505" indent="0">
              <a:buNone/>
              <a:defRPr sz="1000"/>
            </a:lvl7pPr>
            <a:lvl8pPr marL="3647588" indent="0">
              <a:buNone/>
              <a:defRPr sz="1000"/>
            </a:lvl8pPr>
            <a:lvl9pPr marL="4168671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EBC48-603C-4877-BD36-5297CBB7587C}" type="datetime1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82401-75EA-46E6-B080-4D55EED8D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94" y="303213"/>
            <a:ext cx="96186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94" y="1765307"/>
            <a:ext cx="9618663" cy="499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17" tIns="52108" rIns="104217" bIns="521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7CB42827-A79B-4FB6-8F47-8C80D17D1933}" type="datetime1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  <a:latin typeface="Calibri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F88F318B-2E38-475E-B70C-10B9F9B09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ctr" defTabSz="520347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pitchFamily="-106" charset="-128"/>
          <a:cs typeface="ＭＳ Ｐゴシック"/>
        </a:defRPr>
      </a:lvl1pPr>
      <a:lvl2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  <a:cs typeface="ＭＳ Ｐゴシック"/>
        </a:defRPr>
      </a:lvl2pPr>
      <a:lvl3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  <a:cs typeface="ＭＳ Ｐゴシック"/>
        </a:defRPr>
      </a:lvl3pPr>
      <a:lvl4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  <a:cs typeface="ＭＳ Ｐゴシック"/>
        </a:defRPr>
      </a:lvl4pPr>
      <a:lvl5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  <a:cs typeface="ＭＳ Ｐゴシック"/>
        </a:defRPr>
      </a:lvl5pPr>
      <a:lvl6pPr marL="456888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</a:defRPr>
      </a:lvl6pPr>
      <a:lvl7pPr marL="913782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</a:defRPr>
      </a:lvl7pPr>
      <a:lvl8pPr marL="1370672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</a:defRPr>
      </a:lvl8pPr>
      <a:lvl9pPr marL="1827563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-106" charset="-128"/>
        </a:defRPr>
      </a:lvl9pPr>
    </p:titleStyle>
    <p:bodyStyle>
      <a:lvl1pPr marL="390256" indent="-390256" algn="l" defTabSz="52034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1pPr>
      <a:lvl2pPr marL="845564" indent="-325215" algn="l" defTabSz="52034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2pPr>
      <a:lvl3pPr marL="1302454" indent="-260175" algn="l" defTabSz="52034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3pPr>
      <a:lvl4pPr marL="1822804" indent="-260175" algn="l" defTabSz="52034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4pPr>
      <a:lvl5pPr marL="2344739" indent="-260175" algn="l" defTabSz="52034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5pPr>
      <a:lvl6pPr marL="2865961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048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130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215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86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6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51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3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1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05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58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671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94" y="303213"/>
            <a:ext cx="96186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94" y="1765307"/>
            <a:ext cx="9618663" cy="499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17" tIns="52108" rIns="104217" bIns="521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B1FA5E6-72C7-4929-864E-D2E4C59377BF}" type="datetime1">
              <a:rPr lang="en-US" smtClean="0">
                <a:ea typeface="ＭＳ Ｐゴシック" pitchFamily="34" charset="-128"/>
                <a:cs typeface="+mn-cs"/>
              </a:rPr>
              <a:t>3/22/2018</a:t>
            </a:fld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17" tIns="52108" rIns="104217" bIns="5210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C2698E3-BE3E-46A2-B446-44366AD82CD2}" type="slidenum">
              <a:rPr lang="en-US">
                <a:ea typeface="ＭＳ Ｐゴシック" pitchFamily="34" charset="-128"/>
                <a:cs typeface="+mn-cs"/>
              </a:rPr>
              <a:pPr>
                <a:defRPr/>
              </a:pPr>
              <a:t>‹#›</a:t>
            </a:fld>
            <a:endParaRPr lang="en-US"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520347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520347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6888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3782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0672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7563" algn="ctr" defTabSz="52034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90256" indent="-390256" algn="l" defTabSz="5203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845564" indent="-325215" algn="l" defTabSz="5203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302454" indent="-260175" algn="l" defTabSz="5203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822804" indent="-260175" algn="l" defTabSz="5203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344739" indent="-260175" algn="l" defTabSz="52034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865961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048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130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215" indent="-260540" algn="l" defTabSz="5210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86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6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51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3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1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05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588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671" algn="l" defTabSz="5210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CRS-SLIDE-ins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52413"/>
            <a:ext cx="90852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597025"/>
            <a:ext cx="90852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90" y="6891340"/>
            <a:ext cx="2227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>
            <a:lvl1pPr algn="l" defTabSz="1042867" eaLnBrk="0" hangingPunct="0"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2F8EBC5-BC16-47F6-AFE9-80B2FD2C5F19}" type="datetime1">
              <a:rPr lang="en-US" smtClean="0">
                <a:ea typeface="ＭＳ Ｐゴシック" pitchFamily="34" charset="-128"/>
                <a:cs typeface="+mn-cs"/>
              </a:rPr>
              <a:t>3/22/2018</a:t>
            </a:fld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91340"/>
            <a:ext cx="33861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>
            <a:lvl1pPr algn="ctr" defTabSz="1042867" eaLnBrk="0" hangingPunct="0"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450" y="7058026"/>
            <a:ext cx="2225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>
            <a:lvl1pPr algn="r" defTabSz="1042867" eaLnBrk="0" hangingPunct="0"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F0D5AAF-0999-4C07-91C3-23C9F7A83834}" type="slidenum">
              <a:rPr lang="en-US">
                <a:ea typeface="ＭＳ Ｐゴシック" pitchFamily="34" charset="-128"/>
                <a:cs typeface="+mn-cs"/>
              </a:rPr>
              <a:pPr>
                <a:defRPr/>
              </a:pPr>
              <a:t>‹#›</a:t>
            </a:fld>
            <a:endParaRPr lang="en-US">
              <a:ea typeface="ＭＳ Ｐゴシック" pitchFamily="34" charset="-128"/>
              <a:cs typeface="+mn-cs"/>
            </a:endParaRPr>
          </a:p>
        </p:txBody>
      </p:sp>
      <p:pic>
        <p:nvPicPr>
          <p:cNvPr id="1032" name="Picture 9" descr="NCRS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086600"/>
            <a:ext cx="2176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28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2pPr>
      <a:lvl3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3pPr>
      <a:lvl4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4pPr>
      <a:lvl5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5pPr>
      <a:lvl6pPr marL="497265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6pPr>
      <a:lvl7pPr marL="994532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7pPr>
      <a:lvl8pPr marL="1491796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8pPr>
      <a:lvl9pPr marL="1989047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9pPr>
    </p:titleStyle>
    <p:bodyStyle>
      <a:lvl1pPr marL="388915" indent="-388915" algn="l" defTabSz="1041339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44500" indent="-325420" algn="l" defTabSz="1041339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+mn-ea"/>
        </a:defRPr>
      </a:lvl2pPr>
      <a:lvl3pPr marL="1301674" indent="-258748" algn="l" defTabSz="1041339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822344" indent="-260334" algn="l" defTabSz="1041339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+mn-ea"/>
        </a:defRPr>
      </a:lvl4pPr>
      <a:lvl5pPr marL="2341427" indent="-258748" algn="l" defTabSz="1041339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5pPr>
      <a:lvl6pPr marL="2840266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3337522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3834798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4332055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265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532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796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047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303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3597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0834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8099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CRS-SLIDE-ins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52413"/>
            <a:ext cx="90852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597025"/>
            <a:ext cx="90852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90" y="6891340"/>
            <a:ext cx="2227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>
            <a:lvl1pPr algn="l" defTabSz="1042867" eaLnBrk="0" hangingPunct="0"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20584A2-EBAB-4FB2-BB2F-5EBDB2D9E1B3}" type="datetime1">
              <a:rPr lang="en-US" smtClean="0">
                <a:ea typeface="ＭＳ Ｐゴシック" pitchFamily="34" charset="-128"/>
              </a:rPr>
              <a:t>3/22/2018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91340"/>
            <a:ext cx="33861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>
            <a:lvl1pPr algn="ctr" defTabSz="1042867" eaLnBrk="0" hangingPunct="0"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450" y="7058026"/>
            <a:ext cx="2225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3" tIns="52090" rIns="104173" bIns="52090" numCol="1" anchor="t" anchorCtr="0" compatLnSpc="1">
            <a:prstTxWarp prst="textNoShape">
              <a:avLst/>
            </a:prstTxWarp>
          </a:bodyPr>
          <a:lstStyle>
            <a:lvl1pPr algn="r" defTabSz="1042867" eaLnBrk="0" hangingPunct="0"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F0D5AAF-0999-4C07-91C3-23C9F7A83834}" type="slidenum">
              <a:rPr lang="en-US"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1032" name="Picture 9" descr="NCRS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7086600"/>
            <a:ext cx="2176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35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ftr="0" dt="0"/>
  <p:txStyles>
    <p:titleStyle>
      <a:lvl1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2pPr>
      <a:lvl3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3pPr>
      <a:lvl4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4pPr>
      <a:lvl5pPr algn="l" defTabSz="1041339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5pPr>
      <a:lvl6pPr marL="497265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6pPr>
      <a:lvl7pPr marL="994532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7pPr>
      <a:lvl8pPr marL="1491796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8pPr>
      <a:lvl9pPr marL="1989047" algn="l" defTabSz="1042867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9pPr>
    </p:titleStyle>
    <p:bodyStyle>
      <a:lvl1pPr marL="388915" indent="-388915" algn="l" defTabSz="1041339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44500" indent="-325420" algn="l" defTabSz="1041339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+mn-ea"/>
        </a:defRPr>
      </a:lvl2pPr>
      <a:lvl3pPr marL="1301674" indent="-258748" algn="l" defTabSz="1041339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822344" indent="-260334" algn="l" defTabSz="1041339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+mn-ea"/>
        </a:defRPr>
      </a:lvl4pPr>
      <a:lvl5pPr marL="2341427" indent="-258748" algn="l" defTabSz="1041339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5pPr>
      <a:lvl6pPr marL="2840266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3337522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3834798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4332055" indent="-258990" algn="l" defTabSz="1042867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265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532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796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047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303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3597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0834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8099" algn="l" defTabSz="994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NCRS-SLIDE-ins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52413"/>
            <a:ext cx="90852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5" tIns="52123" rIns="104245" bIns="521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597025"/>
            <a:ext cx="90852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5" tIns="52123" rIns="104245" bIns="521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5" tIns="52123" rIns="104245" bIns="52123" numCol="1" anchor="t" anchorCtr="0" compatLnSpc="1">
            <a:prstTxWarp prst="textNoShape">
              <a:avLst/>
            </a:prstTxWarp>
          </a:bodyPr>
          <a:lstStyle>
            <a:lvl1pPr algn="l" defTabSz="1043596" eaLnBrk="0" hangingPunct="0">
              <a:defRPr sz="16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5" tIns="52123" rIns="104245" bIns="52123" numCol="1" anchor="t" anchorCtr="0" compatLnSpc="1">
            <a:prstTxWarp prst="textNoShape">
              <a:avLst/>
            </a:prstTxWarp>
          </a:bodyPr>
          <a:lstStyle>
            <a:lvl1pPr algn="ctr" defTabSz="1043596" eaLnBrk="0" hangingPunct="0">
              <a:defRPr sz="16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450" y="7058025"/>
            <a:ext cx="2225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5" tIns="52123" rIns="104245" bIns="52123" numCol="1" anchor="t" anchorCtr="0" compatLnSpc="1">
            <a:prstTxWarp prst="textNoShape">
              <a:avLst/>
            </a:prstTxWarp>
          </a:bodyPr>
          <a:lstStyle>
            <a:lvl1pPr algn="r" defTabSz="1043596" eaLnBrk="0" hangingPunct="0">
              <a:defRPr sz="16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4C8020F-322D-434F-9931-254D039F2CA8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  <p:pic>
        <p:nvPicPr>
          <p:cNvPr id="14344" name="Picture 9" descr="NCRS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6600"/>
            <a:ext cx="2176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21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pitchFamily="34" charset="-128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5pPr>
      <a:lvl6pPr marL="497609" algn="l" defTabSz="1043596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6pPr>
      <a:lvl7pPr marL="995220" algn="l" defTabSz="1043596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7pPr>
      <a:lvl8pPr marL="1492828" algn="l" defTabSz="1043596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8pPr>
      <a:lvl9pPr marL="1990436" algn="l" defTabSz="1043596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9pPr>
    </p:titleStyle>
    <p:bodyStyle>
      <a:lvl1pPr marL="388938" indent="-388938" algn="l" defTabSz="1042988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ＭＳ Ｐゴシック" pitchFamily="34" charset="-128"/>
        </a:defRPr>
      </a:lvl2pPr>
      <a:lvl3pPr marL="1301750" indent="-2587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pitchFamily="34" charset="-128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ＭＳ Ｐゴシック" pitchFamily="34" charset="-128"/>
        </a:defRPr>
      </a:lvl4pPr>
      <a:lvl5pPr marL="2343150" indent="-258763" algn="l" defTabSz="1042988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ＭＳ Ｐゴシック" pitchFamily="34" charset="-128"/>
        </a:defRPr>
      </a:lvl5pPr>
      <a:lvl6pPr marL="2842246" indent="-259170" algn="l" defTabSz="104359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3339851" indent="-259170" algn="l" defTabSz="104359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3837466" indent="-259170" algn="l" defTabSz="104359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4335073" indent="-259170" algn="l" defTabSz="104359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09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220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828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436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043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661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263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0872" algn="l" defTabSz="9952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rcs.org.za/" TargetMode="Externa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Eunice.Sothoane@nrcs.org.z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9782" y="1981225"/>
            <a:ext cx="9633867" cy="4815489"/>
          </a:xfrm>
        </p:spPr>
        <p:txBody>
          <a:bodyPr/>
          <a:lstStyle/>
          <a:p>
            <a:pPr eaLnBrk="1" hangingPunct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Welcome to the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NRCS Fees and Levy Tariffs Consultation Sessions for 2018/2019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Date: 22 March 2018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D5BE4-5A53-444F-9C22-2F4EFB9E900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ZA" sz="2000" b="1" dirty="0" smtClean="0"/>
              <a:t>Strategies and plans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ZA" sz="2000" dirty="0" smtClean="0"/>
              <a:t>Collaboration with key stakeholders – SARS, SAPS, NCC and other government </a:t>
            </a:r>
            <a:r>
              <a:rPr lang="en-ZA" sz="2000" dirty="0"/>
              <a:t>departments &amp; entities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ZA" sz="2000" dirty="0"/>
              <a:t>System modernisation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ZA" sz="2000" dirty="0"/>
              <a:t>Border </a:t>
            </a:r>
            <a:r>
              <a:rPr lang="en-ZA" sz="2000" dirty="0" smtClean="0"/>
              <a:t>enforcement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ZA" sz="2000" dirty="0" smtClean="0"/>
              <a:t>Risk-based approach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ZA" sz="2000" dirty="0" smtClean="0"/>
              <a:t>Ensure compliance of levy declarations as per Act and Regulations </a:t>
            </a:r>
            <a:endParaRPr lang="en-ZA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ZA" sz="2000" dirty="0" smtClean="0"/>
              <a:t>Improve Levy collections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ZA" sz="2000" dirty="0" smtClean="0"/>
              <a:t>Improve LOA turnaround </a:t>
            </a:r>
            <a:r>
              <a:rPr lang="en-ZA" sz="2000" dirty="0"/>
              <a:t>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b="1" dirty="0" smtClean="0"/>
              <a:t>Financial information of the </a:t>
            </a:r>
            <a:r>
              <a:rPr lang="en-US" sz="3200" b="1" dirty="0" err="1" smtClean="0"/>
              <a:t>organisation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Financial </a:t>
            </a:r>
            <a:r>
              <a:rPr lang="en-ZA" dirty="0" smtClean="0"/>
              <a:t>Status: </a:t>
            </a:r>
            <a:r>
              <a:rPr lang="en-ZA" dirty="0"/>
              <a:t>Income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663799" y="1597025"/>
          <a:ext cx="915727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976306"/>
            <a:ext cx="9821068" cy="809625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381794" y="1771649"/>
          <a:ext cx="9925050" cy="4019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874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Financial </a:t>
            </a:r>
            <a:r>
              <a:rPr lang="en-ZA" dirty="0" smtClean="0"/>
              <a:t>Status: Revenue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31751" y="1045121"/>
          <a:ext cx="10291787" cy="6012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231751" y="1549177"/>
          <a:ext cx="1000911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76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Financial </a:t>
            </a:r>
            <a:r>
              <a:rPr lang="en-ZA" dirty="0" smtClean="0"/>
              <a:t>Status: Revenue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01688" y="1597025"/>
          <a:ext cx="9085262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303759" y="1189138"/>
          <a:ext cx="100091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303759" y="1189138"/>
          <a:ext cx="10009111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94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2" y="302868"/>
            <a:ext cx="9994464" cy="670245"/>
          </a:xfrm>
        </p:spPr>
        <p:txBody>
          <a:bodyPr/>
          <a:lstStyle/>
          <a:p>
            <a:r>
              <a:rPr lang="en-ZA" dirty="0" smtClean="0"/>
              <a:t>Completeness of Levies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AF282-133D-49AF-A29E-F89E2F907A0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35808" y="5530436"/>
            <a:ext cx="8611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i="1" dirty="0" smtClean="0">
              <a:solidFill>
                <a:srgbClr val="008E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rgbClr val="008E00"/>
                </a:solidFill>
              </a:rPr>
              <a:t>A levy is the equivalent of a tax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rgbClr val="008E00"/>
                </a:solidFill>
              </a:rPr>
              <a:t>If the NRCS does not recognise all levies due to it, its revenue is incomplete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rgbClr val="008E00"/>
                </a:solidFill>
              </a:rPr>
              <a:t>Plans such as levy audits and reminders are under way to address / return to compliance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9742" y="969965"/>
            <a:ext cx="1036379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The following factors have contributed to the incompleteness of levies:</a:t>
            </a:r>
          </a:p>
          <a:p>
            <a:endParaRPr lang="en-US" sz="1800" b="1" u="sng" dirty="0" smtClean="0">
              <a:latin typeface="+mn-lt"/>
            </a:endParaRPr>
          </a:p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Bona fide error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a levy payer has incorrectly classified the levy commodity which they manufacture, import or build this results in a bona fide error. Lists of regulated products are available on the NRCS website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www.nrcs.org.za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technical specialists are available to advise / guide.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Under-Declaration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NRCS has the right to request any information it deems necessary for a period of five years.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under-declaration is suspected please notify a Levy Officer. A Levy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uditor will be appointed to investigate.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Non-Submission of Returns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 at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March 2018, 59% of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levy returns due to the NRCS had not been submitted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 per the NRCS Act of 2008, the NRCS can estimate levies payable and invoice the client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3" y="252413"/>
            <a:ext cx="9727207" cy="671512"/>
          </a:xfrm>
        </p:spPr>
        <p:txBody>
          <a:bodyPr/>
          <a:lstStyle/>
          <a:p>
            <a:r>
              <a:rPr lang="en-ZA" dirty="0" smtClean="0"/>
              <a:t>Annual Levy Declaration: Deadlines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AF282-133D-49AF-A29E-F89E2F907A0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98" t="34219" r="30941" b="26733"/>
          <a:stretch/>
        </p:blipFill>
        <p:spPr bwMode="auto">
          <a:xfrm>
            <a:off x="1383879" y="3565401"/>
            <a:ext cx="8136904" cy="33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000" t="18840" r="19990" b="38596"/>
          <a:stretch/>
        </p:blipFill>
        <p:spPr>
          <a:xfrm>
            <a:off x="287295" y="943913"/>
            <a:ext cx="9737544" cy="26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2413"/>
            <a:ext cx="9886950" cy="671512"/>
          </a:xfrm>
        </p:spPr>
        <p:txBody>
          <a:bodyPr/>
          <a:lstStyle/>
          <a:p>
            <a:r>
              <a:rPr lang="en-ZA" dirty="0" smtClean="0"/>
              <a:t>Other Matters </a:t>
            </a:r>
            <a:endParaRPr lang="en-ZA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75767" y="973113"/>
            <a:ext cx="10009112" cy="6264696"/>
          </a:xfrm>
        </p:spPr>
        <p:txBody>
          <a:bodyPr/>
          <a:lstStyle/>
          <a:p>
            <a:pPr marL="0" indent="0">
              <a:buNone/>
            </a:pPr>
            <a:r>
              <a:rPr lang="en-ZA" sz="2000" b="1" dirty="0" smtClean="0"/>
              <a:t>Successes</a:t>
            </a:r>
            <a:r>
              <a:rPr lang="en-ZA" b="1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Strengthened Levy Audit functions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Compliance check on applications (</a:t>
            </a:r>
            <a:r>
              <a:rPr lang="en-ZA" dirty="0"/>
              <a:t>L</a:t>
            </a:r>
            <a:r>
              <a:rPr lang="en-ZA" dirty="0" smtClean="0"/>
              <a:t>evy, Debtors, Fees)</a:t>
            </a:r>
          </a:p>
          <a:p>
            <a:pPr marL="0" indent="0">
              <a:buNone/>
            </a:pPr>
            <a:r>
              <a:rPr lang="en-ZA" sz="2000" b="1" dirty="0" smtClean="0"/>
              <a:t>Challenges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Some clients in the industry are none compliant (levy declarations, payment)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Some clients do not declare their levy commodities in full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Some of clients do not submit their quarterly declarations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In most cases clients will make a payment without submitting a completed levy declaration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Some clients will declare Nil Returns every year even after an LOA has been issued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Adverse economic conditions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Declining government funding</a:t>
            </a:r>
          </a:p>
          <a:p>
            <a:pPr marL="0" indent="0">
              <a:buNone/>
            </a:pPr>
            <a:r>
              <a:rPr lang="en-ZA" sz="2000" b="1" dirty="0" smtClean="0"/>
              <a:t>Key Strategies to address the Challenges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Automation of the NRCS levy declaration function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Levy audit focus on non-compliance (under-declaration, incorrect declaration, non-declaration)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Ensure clients submit returns accurately and timeously as per the NRCS Regulations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By the end of March 2018, in case of non-compliant clients, the NRCS will estimate levies payable and issue an invoice by using prior year declarations </a:t>
            </a:r>
            <a:endParaRPr lang="en-ZA" dirty="0"/>
          </a:p>
          <a:p>
            <a:pPr>
              <a:buFont typeface="Wingdings" panose="05000000000000000000" pitchFamily="2" charset="2"/>
              <a:buChar char="q"/>
            </a:pPr>
            <a:endParaRPr lang="en-ZA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AF282-133D-49AF-A29E-F89E2F907A0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3" y="252413"/>
            <a:ext cx="9727207" cy="671512"/>
          </a:xfrm>
        </p:spPr>
        <p:txBody>
          <a:bodyPr/>
          <a:lstStyle/>
          <a:p>
            <a:pPr algn="ctr"/>
            <a:r>
              <a:rPr lang="en-ZA" dirty="0" smtClean="0"/>
              <a:t>Levy Increase Proposals for the 2018-2019 Financial Year</a:t>
            </a:r>
            <a:r>
              <a:rPr lang="en-ZA" sz="1200" dirty="0" smtClean="0"/>
              <a:t>  </a:t>
            </a:r>
            <a:br>
              <a:rPr lang="en-ZA" sz="1200" dirty="0" smtClean="0"/>
            </a:br>
            <a:endParaRPr lang="en-ZA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597025"/>
            <a:ext cx="9085262" cy="5280744"/>
          </a:xfrm>
        </p:spPr>
        <p:txBody>
          <a:bodyPr/>
          <a:lstStyle/>
          <a:p>
            <a:pPr marL="0" indent="0">
              <a:buNone/>
            </a:pPr>
            <a:r>
              <a:rPr lang="en-ZA" sz="2000" b="1" dirty="0"/>
              <a:t>Overall proposal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 smtClean="0"/>
              <a:t>NRCS will maintain a fixed increase of an average of 6% - as per the previous year 2017-2018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Stats SA has </a:t>
            </a:r>
            <a:r>
              <a:rPr lang="en-US" sz="2000" dirty="0" smtClean="0"/>
              <a:t>released a report in January 2018 indicating the </a:t>
            </a:r>
            <a:r>
              <a:rPr lang="en-US" sz="2000" dirty="0"/>
              <a:t>average annual consumer price </a:t>
            </a:r>
            <a:r>
              <a:rPr lang="en-US" sz="2000" dirty="0" smtClean="0"/>
              <a:t>inflation of 5.3</a:t>
            </a:r>
            <a:r>
              <a:rPr lang="en-US" sz="2000" dirty="0"/>
              <a:t>% in 2017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average </a:t>
            </a:r>
            <a:r>
              <a:rPr lang="en-US" sz="2000" dirty="0" smtClean="0"/>
              <a:t>annual Consumer Price Inflation remained at </a:t>
            </a:r>
            <a:r>
              <a:rPr lang="en-US" sz="2000" dirty="0"/>
              <a:t>a 3% to 6% target </a:t>
            </a:r>
            <a:r>
              <a:rPr lang="en-US" sz="2000" dirty="0" smtClean="0"/>
              <a:t>band for 2017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This </a:t>
            </a:r>
            <a:r>
              <a:rPr lang="en-US" sz="2000" dirty="0"/>
              <a:t>is a 1.1 percentage points lower than the corresponding average of 6.4% in </a:t>
            </a:r>
            <a:r>
              <a:rPr lang="en-US" sz="2000" dirty="0" smtClean="0"/>
              <a:t>2016</a:t>
            </a:r>
            <a:endParaRPr lang="en-US" sz="2000" dirty="0"/>
          </a:p>
          <a:p>
            <a:pPr marL="806450" lvl="1" indent="-285750">
              <a:buFont typeface="Wingdings" panose="05000000000000000000" pitchFamily="2" charset="2"/>
              <a:buChar char="§"/>
            </a:pPr>
            <a:endParaRPr lang="en-ZA" sz="2000" dirty="0" smtClean="0"/>
          </a:p>
          <a:p>
            <a:pPr marL="0" indent="0">
              <a:buNone/>
            </a:pPr>
            <a:r>
              <a:rPr lang="en-ZA" sz="2000" b="1" dirty="0" smtClean="0"/>
              <a:t>Levy </a:t>
            </a:r>
            <a:r>
              <a:rPr lang="en-ZA" sz="2000" b="1" dirty="0"/>
              <a:t>tariffs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100" dirty="0" smtClean="0"/>
              <a:t>Foods and Associated Industries (FAI)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100" dirty="0" smtClean="0"/>
              <a:t>Tariffs will vary for various categories of products</a:t>
            </a:r>
          </a:p>
          <a:p>
            <a:pPr marL="519080" lvl="1" indent="0">
              <a:buNone/>
            </a:pPr>
            <a:endParaRPr lang="en-ZA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ZA" sz="2000" dirty="0"/>
          </a:p>
          <a:p>
            <a:pPr>
              <a:buFont typeface="Wingdings" panose="05000000000000000000" pitchFamily="2" charset="2"/>
              <a:buChar char="§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3" y="252413"/>
            <a:ext cx="9768027" cy="671512"/>
          </a:xfrm>
        </p:spPr>
        <p:txBody>
          <a:bodyPr/>
          <a:lstStyle/>
          <a:p>
            <a:r>
              <a:rPr lang="en-US" dirty="0" smtClean="0"/>
              <a:t>Business Units Scope, Approaches and Rationale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sz="3600" b="1" dirty="0" smtClean="0"/>
              <a:t>Divisional Scope, Approach, Rationale and Levy Increase Proposals 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534989" y="-107007"/>
            <a:ext cx="9618662" cy="1260475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4989" y="1153468"/>
            <a:ext cx="9618662" cy="5602935"/>
          </a:xfrm>
        </p:spPr>
        <p:txBody>
          <a:bodyPr/>
          <a:lstStyle/>
          <a:p>
            <a:pPr marL="0" indent="0">
              <a:buNone/>
            </a:pPr>
            <a:r>
              <a:rPr lang="en-ZA" sz="2400" b="1" dirty="0" smtClean="0">
                <a:cs typeface="Arial" panose="020B0604020202020204" pitchFamily="34" charset="0"/>
              </a:rPr>
              <a:t>Overview of the NRCS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 smtClean="0">
                <a:cs typeface="Arial" panose="020B0604020202020204" pitchFamily="34" charset="0"/>
              </a:rPr>
              <a:t>Background to the organisation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 smtClean="0">
                <a:cs typeface="Arial" panose="020B0604020202020204" pitchFamily="34" charset="0"/>
              </a:rPr>
              <a:t>Legislative mandate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 smtClean="0">
                <a:cs typeface="Arial" panose="020B0604020202020204" pitchFamily="34" charset="0"/>
              </a:rPr>
              <a:t>Mission and Vision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 smtClean="0">
                <a:cs typeface="Arial" panose="020B0604020202020204" pitchFamily="34" charset="0"/>
              </a:rPr>
              <a:t>NRCS Value Chain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 smtClean="0">
                <a:cs typeface="Arial" panose="020B0604020202020204" pitchFamily="34" charset="0"/>
              </a:rPr>
              <a:t>Regulated Industries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 smtClean="0">
                <a:cs typeface="Arial" panose="020B0604020202020204" pitchFamily="34" charset="0"/>
              </a:rPr>
              <a:t>NRCS performance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 smtClean="0">
                <a:cs typeface="Arial" panose="020B0604020202020204" pitchFamily="34" charset="0"/>
              </a:rPr>
              <a:t>Challenges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 smtClean="0">
                <a:cs typeface="Arial" panose="020B0604020202020204" pitchFamily="34" charset="0"/>
              </a:rPr>
              <a:t>Strategies </a:t>
            </a:r>
          </a:p>
          <a:p>
            <a:pPr marL="0" indent="0">
              <a:buNone/>
            </a:pPr>
            <a:r>
              <a:rPr lang="en-ZA" sz="2400" b="1" dirty="0" smtClean="0">
                <a:cs typeface="Arial" panose="020B0604020202020204" pitchFamily="34" charset="0"/>
              </a:rPr>
              <a:t>Financial Information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>
                <a:latin typeface="+mj-lt"/>
              </a:rPr>
              <a:t>Financial Status: Income </a:t>
            </a:r>
            <a:r>
              <a:rPr lang="en-ZA" sz="1400" b="1" dirty="0" smtClean="0">
                <a:latin typeface="+mj-lt"/>
              </a:rPr>
              <a:t>Statement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>
                <a:latin typeface="+mj-lt"/>
              </a:rPr>
              <a:t>Financial Status: </a:t>
            </a:r>
            <a:r>
              <a:rPr lang="en-ZA" sz="1400" b="1" dirty="0" smtClean="0">
                <a:latin typeface="+mj-lt"/>
              </a:rPr>
              <a:t>Revenue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>
                <a:latin typeface="+mj-lt"/>
              </a:rPr>
              <a:t>Completeness of </a:t>
            </a:r>
            <a:r>
              <a:rPr lang="en-ZA" sz="1400" b="1" dirty="0" smtClean="0">
                <a:latin typeface="+mj-lt"/>
              </a:rPr>
              <a:t>Levies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>
                <a:latin typeface="+mj-lt"/>
              </a:rPr>
              <a:t>Annual Levy Declaration: </a:t>
            </a:r>
            <a:r>
              <a:rPr lang="en-ZA" sz="1400" b="1" dirty="0" smtClean="0">
                <a:latin typeface="+mj-lt"/>
              </a:rPr>
              <a:t>Deadlines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>
                <a:latin typeface="+mj-lt"/>
              </a:rPr>
              <a:t>Other Financial Matters </a:t>
            </a:r>
            <a:endParaRPr lang="en-ZA" sz="1400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ZA" sz="1400" b="1" dirty="0">
                <a:latin typeface="+mj-lt"/>
              </a:rPr>
              <a:t>Proposal increases for the 2018-2019 Financial Year  </a:t>
            </a:r>
            <a:endParaRPr lang="en-ZA" sz="1400" b="1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ZA" sz="1400" b="1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/>
              <a:t>Business Units </a:t>
            </a:r>
            <a:r>
              <a:rPr lang="en-US" sz="2400" b="1" dirty="0" smtClean="0"/>
              <a:t>Scope, Approach, Rationale and Levy Increase </a:t>
            </a:r>
            <a:r>
              <a:rPr lang="en-US" sz="2400" b="1" dirty="0"/>
              <a:t>P</a:t>
            </a:r>
            <a:r>
              <a:rPr lang="en-US" sz="2400" b="1" dirty="0" smtClean="0"/>
              <a:t>roposals   </a:t>
            </a:r>
            <a:endParaRPr lang="en-ZA" sz="24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en-ZA" sz="1400" b="1" dirty="0">
              <a:latin typeface="+mj-lt"/>
            </a:endParaRPr>
          </a:p>
          <a:p>
            <a:pPr marL="0" indent="0">
              <a:buNone/>
            </a:pPr>
            <a:r>
              <a:rPr lang="en-ZA" sz="1200" dirty="0" smtClean="0">
                <a:latin typeface="+mj-lt"/>
              </a:rPr>
              <a:t/>
            </a:r>
            <a:br>
              <a:rPr lang="en-ZA" sz="1200" dirty="0" smtClean="0">
                <a:latin typeface="+mj-lt"/>
              </a:rPr>
            </a:br>
            <a:endParaRPr lang="en-ZA" sz="1200" dirty="0" smtClean="0">
              <a:latin typeface="+mj-lt"/>
            </a:endParaRPr>
          </a:p>
          <a:p>
            <a:pPr marL="0" indent="0">
              <a:buNone/>
            </a:pPr>
            <a:endParaRPr lang="en-ZA" sz="2400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b="1" dirty="0" smtClean="0">
              <a:cs typeface="Arial" panose="020B0604020202020204" pitchFamily="34" charset="0"/>
            </a:endParaRPr>
          </a:p>
          <a:p>
            <a:pPr marL="742907" indent="-742907">
              <a:buAutoNum type="arabicPeriod"/>
            </a:pPr>
            <a:endParaRPr lang="en-ZA" sz="2400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b="1" dirty="0" smtClean="0">
              <a:cs typeface="Arial" panose="020B0604020202020204" pitchFamily="34" charset="0"/>
            </a:endParaRPr>
          </a:p>
          <a:p>
            <a:pPr marL="742907" indent="-742907">
              <a:buAutoNum type="arabicPeriod"/>
            </a:pPr>
            <a:endParaRPr lang="en-ZA" sz="2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dirty="0"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EDD71-FCBE-41F2-8068-DA29F7238A2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73440" y="2579177"/>
            <a:ext cx="183087" cy="38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6" tIns="45718" rIns="91436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914347"/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Automotive Business Unit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51" y="1045121"/>
            <a:ext cx="10081120" cy="601290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cs typeface="Calibri" panose="020F0502020204030204" pitchFamily="34" charset="0"/>
              </a:rPr>
              <a:t>Scope of work </a:t>
            </a:r>
          </a:p>
          <a:p>
            <a:pPr lvl="1" fontAlgn="b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ea typeface="Lucida Sans Unicode" pitchFamily="34" charset="0"/>
              </a:rPr>
              <a:t>Self-propelled motor </a:t>
            </a:r>
            <a:r>
              <a:rPr lang="en-US" sz="2000" dirty="0">
                <a:ea typeface="Lucida Sans Unicode" pitchFamily="34" charset="0"/>
              </a:rPr>
              <a:t>vehicles (cars, </a:t>
            </a:r>
            <a:r>
              <a:rPr lang="en-US" sz="2000" dirty="0" err="1">
                <a:ea typeface="Lucida Sans Unicode" pitchFamily="34" charset="0"/>
              </a:rPr>
              <a:t>bakkies</a:t>
            </a:r>
            <a:r>
              <a:rPr lang="en-US" sz="2000" dirty="0">
                <a:ea typeface="Lucida Sans Unicode" pitchFamily="34" charset="0"/>
              </a:rPr>
              <a:t>, busses, trucks, motorcycles, three wheeled vehicles) </a:t>
            </a:r>
          </a:p>
          <a:p>
            <a:pPr lvl="1" fontAlgn="b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Lucida Sans Unicode" pitchFamily="34" charset="0"/>
              </a:rPr>
              <a:t>Trailers (caravans, light and heavy trailers, interlinks, tipper and tank trailers</a:t>
            </a:r>
          </a:p>
          <a:p>
            <a:pPr lvl="1" fontAlgn="b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Lucida Sans Unicode" pitchFamily="34" charset="0"/>
              </a:rPr>
              <a:t>Replacement components (Lights, safety glass, brake pads, brake shoes, elastomeric cups and seals, hydraulic brake and clutch fluid)</a:t>
            </a:r>
          </a:p>
          <a:p>
            <a:pPr lvl="1" fontAlgn="b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Lucida Sans Unicode" pitchFamily="34" charset="0"/>
              </a:rPr>
              <a:t>Agricultural tractors</a:t>
            </a:r>
          </a:p>
          <a:p>
            <a:pPr lvl="1" fontAlgn="b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Lucida Sans Unicode" pitchFamily="34" charset="0"/>
              </a:rPr>
              <a:t>Motorcycle safety </a:t>
            </a:r>
            <a:r>
              <a:rPr lang="en-US" sz="2000" dirty="0" smtClean="0">
                <a:ea typeface="Lucida Sans Unicode" pitchFamily="34" charset="0"/>
              </a:rPr>
              <a:t>helmets</a:t>
            </a:r>
          </a:p>
          <a:p>
            <a:pPr lvl="1" fontAlgn="b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Lucida Sans Unicode" pitchFamily="34" charset="0"/>
              </a:rPr>
              <a:t>Child restraints for use in motor vehicles</a:t>
            </a:r>
          </a:p>
          <a:p>
            <a:pPr lvl="1" fontAlgn="b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Lucida Sans Unicode" pitchFamily="34" charset="0"/>
              </a:rPr>
              <a:t>Pneumatic </a:t>
            </a:r>
            <a:r>
              <a:rPr lang="en-US" sz="2000" dirty="0" err="1">
                <a:ea typeface="Lucida Sans Unicode" pitchFamily="34" charset="0"/>
              </a:rPr>
              <a:t>tyres</a:t>
            </a:r>
            <a:r>
              <a:rPr lang="en-US" sz="2000" dirty="0">
                <a:ea typeface="Lucida Sans Unicode" pitchFamily="34" charset="0"/>
              </a:rPr>
              <a:t> for passenger, commercial motor vehicles and trailers</a:t>
            </a:r>
          </a:p>
          <a:p>
            <a:pPr lvl="1" fontAlgn="b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ea typeface="Lucida Sans Unicode" pitchFamily="34" charset="0"/>
              </a:rPr>
              <a:t>Ball type couplings and towing brackets for towing caravans and light trailers </a:t>
            </a:r>
          </a:p>
          <a:p>
            <a:pPr marL="390525" lvl="2" indent="-390525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GB" sz="2000" b="1" dirty="0" smtClean="0">
                <a:ea typeface="Lucida Sans Unicode" pitchFamily="34" charset="0"/>
                <a:cs typeface="Arial" pitchFamily="34" charset="0"/>
              </a:rPr>
              <a:t>National </a:t>
            </a:r>
            <a:r>
              <a:rPr lang="en-GB" sz="2000" b="1" dirty="0">
                <a:ea typeface="Lucida Sans Unicode" pitchFamily="34" charset="0"/>
                <a:cs typeface="Arial" pitchFamily="34" charset="0"/>
              </a:rPr>
              <a:t>Road Traffic Act &amp; Regulations</a:t>
            </a:r>
          </a:p>
          <a:p>
            <a:pPr marL="1095375" lvl="2" indent="-342900">
              <a:spcBef>
                <a:spcPts val="450"/>
              </a:spcBef>
              <a:buSzPct val="85000"/>
              <a:buFont typeface="Wingdings" pitchFamily="2" charset="2"/>
              <a:buChar char="ü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GB" sz="2000" dirty="0">
                <a:ea typeface="Lucida Sans Unicode" pitchFamily="34" charset="0"/>
                <a:cs typeface="Arial" pitchFamily="34" charset="0"/>
              </a:rPr>
              <a:t>Inspectorate of Manufacturers, Importers &amp; Builders of motor vehicles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Automotive: Activities  </a:t>
            </a:r>
            <a:endParaRPr lang="en-ZA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83" y="1486312"/>
            <a:ext cx="9085262" cy="4671377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Inspectorate: manufacturers</a:t>
            </a:r>
            <a:r>
              <a:rPr lang="en-US" sz="2000" dirty="0"/>
              <a:t>, </a:t>
            </a:r>
            <a:r>
              <a:rPr lang="en-US" sz="2000" dirty="0" smtClean="0"/>
              <a:t>importers </a:t>
            </a:r>
            <a:r>
              <a:rPr lang="en-US" sz="2000" dirty="0"/>
              <a:t>&amp; </a:t>
            </a:r>
            <a:r>
              <a:rPr lang="en-US" sz="2000" dirty="0" smtClean="0"/>
              <a:t>builders </a:t>
            </a:r>
            <a:r>
              <a:rPr lang="en-US" sz="2000" dirty="0"/>
              <a:t>of motor vehicles</a:t>
            </a:r>
          </a:p>
          <a:p>
            <a:r>
              <a:rPr lang="en-US" sz="2000" dirty="0" smtClean="0"/>
              <a:t>Premarket </a:t>
            </a:r>
            <a:r>
              <a:rPr lang="en-US" sz="2000" dirty="0"/>
              <a:t>approval </a:t>
            </a:r>
            <a:endParaRPr lang="en-US" sz="2000" dirty="0" smtClean="0"/>
          </a:p>
          <a:p>
            <a:r>
              <a:rPr lang="en-US" sz="2000" dirty="0" smtClean="0"/>
              <a:t>Market surveillance</a:t>
            </a:r>
          </a:p>
          <a:p>
            <a:r>
              <a:rPr lang="en-US" sz="2000" dirty="0" smtClean="0"/>
              <a:t>Port </a:t>
            </a:r>
            <a:r>
              <a:rPr lang="en-US" sz="2000" dirty="0"/>
              <a:t>of entry </a:t>
            </a:r>
            <a:r>
              <a:rPr lang="en-US" sz="2000" dirty="0" smtClean="0"/>
              <a:t>inspections</a:t>
            </a:r>
          </a:p>
          <a:p>
            <a:r>
              <a:rPr lang="en-US" sz="2000" dirty="0" smtClean="0"/>
              <a:t>Stakeholder </a:t>
            </a:r>
            <a:r>
              <a:rPr lang="en-US" sz="2000" dirty="0"/>
              <a:t>engagements </a:t>
            </a:r>
            <a:r>
              <a:rPr lang="en-US" sz="2000" dirty="0" smtClean="0"/>
              <a:t>with </a:t>
            </a:r>
            <a:r>
              <a:rPr lang="en-US" sz="2000" dirty="0"/>
              <a:t>industry </a:t>
            </a:r>
            <a:endParaRPr lang="en-US" sz="2000" dirty="0" smtClean="0"/>
          </a:p>
          <a:p>
            <a:r>
              <a:rPr lang="en-US" sz="2000" dirty="0" smtClean="0"/>
              <a:t>Regulatory matters</a:t>
            </a:r>
          </a:p>
          <a:p>
            <a:r>
              <a:rPr lang="en-US" sz="2000" dirty="0" smtClean="0"/>
              <a:t>Investigation </a:t>
            </a:r>
            <a:r>
              <a:rPr lang="en-US" sz="2000" dirty="0"/>
              <a:t>of </a:t>
            </a:r>
            <a:r>
              <a:rPr lang="en-US" sz="2000" dirty="0" smtClean="0"/>
              <a:t>complaints and concerns of suspected </a:t>
            </a:r>
            <a:r>
              <a:rPr lang="en-US" sz="2000" dirty="0"/>
              <a:t>non-compliant </a:t>
            </a:r>
            <a:r>
              <a:rPr lang="en-US" sz="2000" dirty="0" smtClean="0"/>
              <a:t>products</a:t>
            </a:r>
          </a:p>
          <a:p>
            <a:r>
              <a:rPr lang="en-US" sz="2000" dirty="0" smtClean="0"/>
              <a:t>Sanctions </a:t>
            </a:r>
            <a:r>
              <a:rPr lang="en-US" sz="2000" dirty="0"/>
              <a:t>of non-compliant </a:t>
            </a:r>
            <a:r>
              <a:rPr lang="en-US" sz="2000" dirty="0" smtClean="0"/>
              <a:t>products</a:t>
            </a:r>
          </a:p>
          <a:p>
            <a:r>
              <a:rPr lang="en-US" sz="2000" dirty="0" smtClean="0"/>
              <a:t>International </a:t>
            </a:r>
            <a:r>
              <a:rPr lang="en-US" sz="2000" dirty="0"/>
              <a:t>liaison on vehicle regulations harmonization</a:t>
            </a:r>
          </a:p>
          <a:p>
            <a:pPr marL="0" indent="0">
              <a:buNone/>
            </a:pPr>
            <a:endParaRPr lang="en-US" sz="2000" dirty="0">
              <a:solidFill>
                <a:srgbClr val="D255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18" y="225851"/>
            <a:ext cx="10041603" cy="557800"/>
          </a:xfrm>
        </p:spPr>
        <p:txBody>
          <a:bodyPr/>
          <a:lstStyle/>
          <a:p>
            <a:r>
              <a:rPr lang="en-ZA" dirty="0"/>
              <a:t>Automotive: Rationale for </a:t>
            </a:r>
            <a:r>
              <a:rPr lang="en-ZA" dirty="0" smtClean="0"/>
              <a:t>Levy Increase Proposals 2019 </a:t>
            </a:r>
            <a:endParaRPr lang="en-ZA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333153"/>
            <a:ext cx="9085262" cy="5040560"/>
          </a:xfrm>
        </p:spPr>
        <p:txBody>
          <a:bodyPr/>
          <a:lstStyle/>
          <a:p>
            <a:pPr marL="0" indent="0">
              <a:buNone/>
            </a:pPr>
            <a:r>
              <a:rPr lang="en-ZA" sz="2000" b="1" dirty="0" smtClean="0"/>
              <a:t>Rationale</a:t>
            </a:r>
            <a:r>
              <a:rPr lang="en-ZA" sz="2000" dirty="0" smtClean="0"/>
              <a:t> </a:t>
            </a:r>
            <a:endParaRPr lang="en-ZA" sz="2000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High costs associated with destruction of non-compliant products identified in the market. 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Reduced economic activities resulting in reduced volume of levy payable product. 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2000" dirty="0"/>
              <a:t>Increase in scope of technical regulations as a result of proposed amendments of some compulsory </a:t>
            </a:r>
            <a:r>
              <a:rPr lang="en-ZA" sz="2000" dirty="0" smtClean="0"/>
              <a:t>specifications</a:t>
            </a:r>
            <a:endParaRPr lang="en-ZA" sz="2000" dirty="0"/>
          </a:p>
          <a:p>
            <a:pPr marL="0" indent="0">
              <a:buNone/>
            </a:pPr>
            <a:endParaRPr lang="en-US" b="1" dirty="0">
              <a:solidFill>
                <a:srgbClr val="D255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3" y="252413"/>
            <a:ext cx="9727207" cy="671512"/>
          </a:xfrm>
        </p:spPr>
        <p:txBody>
          <a:bodyPr/>
          <a:lstStyle/>
          <a:p>
            <a:r>
              <a:rPr lang="en-ZA" dirty="0" smtClean="0"/>
              <a:t>Automotive Levy Increase Proposals 2019 </a:t>
            </a:r>
            <a:endParaRPr lang="en-ZA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333153"/>
            <a:ext cx="9085262" cy="5040560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l  </a:t>
            </a:r>
            <a:endParaRPr lang="en-ZA" dirty="0"/>
          </a:p>
          <a:p>
            <a:pPr marL="0" indent="0">
              <a:buNone/>
            </a:pPr>
            <a:endParaRPr lang="en-ZA" b="1" dirty="0" smtClean="0">
              <a:solidFill>
                <a:srgbClr val="D255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053946"/>
              </p:ext>
            </p:extLst>
          </p:nvPr>
        </p:nvGraphicFramePr>
        <p:xfrm>
          <a:off x="3544119" y="2413273"/>
          <a:ext cx="2664296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Worksheet" showAsIcon="1" r:id="rId3" imgW="914400" imgH="806400" progId="Excel.Sheet.12">
                  <p:embed/>
                </p:oleObj>
              </mc:Choice>
              <mc:Fallback>
                <p:oleObj name="Worksheet" showAsIcon="1" r:id="rId3" imgW="914400" imgH="806400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4119" y="2413273"/>
                        <a:ext cx="2664296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18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3" y="252413"/>
            <a:ext cx="9727207" cy="671512"/>
          </a:xfrm>
        </p:spPr>
        <p:txBody>
          <a:bodyPr/>
          <a:lstStyle/>
          <a:p>
            <a:r>
              <a:rPr lang="en-GB" sz="3200" dirty="0">
                <a:latin typeface="Arial" charset="0"/>
                <a:ea typeface="Lucida Sans Unicode" pitchFamily="34" charset="0"/>
                <a:cs typeface="Arial" charset="0"/>
              </a:rPr>
              <a:t>CMM</a:t>
            </a:r>
            <a:br>
              <a:rPr lang="en-GB" sz="3200" dirty="0">
                <a:latin typeface="Arial" charset="0"/>
                <a:ea typeface="Lucida Sans Unicode" pitchFamily="34" charset="0"/>
                <a:cs typeface="Arial" charset="0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latin typeface="Arial" charset="0"/>
                <a:ea typeface="Lucida Sans Unicode" pitchFamily="34" charset="0"/>
                <a:cs typeface="Arial" charset="0"/>
              </a:rPr>
              <a:t>Scope </a:t>
            </a:r>
            <a:r>
              <a:rPr lang="en-GB" sz="2000" b="1" dirty="0">
                <a:latin typeface="Arial" charset="0"/>
                <a:ea typeface="Lucida Sans Unicode" pitchFamily="34" charset="0"/>
                <a:cs typeface="Arial" charset="0"/>
              </a:rPr>
              <a:t>of Work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>
                <a:latin typeface="Arial" charset="0"/>
                <a:ea typeface="Lucida Sans Unicode" pitchFamily="34" charset="0"/>
                <a:cs typeface="Arial" charset="0"/>
              </a:rPr>
              <a:t>Personal protective equipment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>
                <a:latin typeface="Arial" charset="0"/>
                <a:ea typeface="Lucida Sans Unicode" pitchFamily="34" charset="0"/>
                <a:cs typeface="Arial" charset="0"/>
              </a:rPr>
              <a:t>Firearms &amp; associated commodities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>
                <a:latin typeface="Arial" charset="0"/>
                <a:ea typeface="Lucida Sans Unicode" pitchFamily="34" charset="0"/>
                <a:cs typeface="Arial" charset="0"/>
              </a:rPr>
              <a:t>Flame-producing devices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>
                <a:latin typeface="Arial" charset="0"/>
                <a:ea typeface="Lucida Sans Unicode" pitchFamily="34" charset="0"/>
                <a:cs typeface="Arial" charset="0"/>
              </a:rPr>
              <a:t>Health related products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dirty="0">
                <a:latin typeface="Arial" charset="0"/>
                <a:ea typeface="Lucida Sans Unicode" pitchFamily="34" charset="0"/>
                <a:cs typeface="Arial" charset="0"/>
              </a:rPr>
              <a:t>Construction materials</a:t>
            </a:r>
            <a:endParaRPr lang="en-US" sz="2000" b="1" dirty="0">
              <a:latin typeface="Arial" charset="0"/>
              <a:ea typeface="Lucida Sans Unicode" pitchFamily="34" charset="0"/>
              <a:cs typeface="Arial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CMM: Rationale </a:t>
            </a:r>
            <a:r>
              <a:rPr lang="en-ZA" dirty="0"/>
              <a:t>for </a:t>
            </a:r>
            <a:r>
              <a:rPr lang="en-ZA" dirty="0" smtClean="0"/>
              <a:t>Levy Increases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9080" lvl="1" indent="0">
              <a:buNone/>
            </a:pPr>
            <a:r>
              <a:rPr lang="en-ZA" sz="2000" b="1" dirty="0" smtClean="0"/>
              <a:t>Rationale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2000" dirty="0" smtClean="0"/>
              <a:t>To </a:t>
            </a:r>
            <a:r>
              <a:rPr lang="en-ZA" sz="2000" dirty="0"/>
              <a:t>effectively regulate industries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2000" dirty="0" smtClean="0"/>
              <a:t>To improve coverage</a:t>
            </a:r>
            <a:endParaRPr lang="en-ZA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To acquire resources such as human capital and to cover destruction, storage and transportation costs</a:t>
            </a:r>
            <a:endParaRPr lang="en-ZA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2000" dirty="0"/>
              <a:t>To process applications for approval of various commodities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2000" dirty="0"/>
              <a:t>To cover legal </a:t>
            </a:r>
            <a:r>
              <a:rPr lang="en-ZA" sz="2000" dirty="0" smtClean="0"/>
              <a:t>costs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CMM: Levy Increase Proposals 2019 </a:t>
            </a:r>
            <a:endParaRPr lang="en-ZA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333153"/>
            <a:ext cx="9085262" cy="5040560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b="1" dirty="0" smtClean="0">
              <a:solidFill>
                <a:srgbClr val="D255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099408"/>
              </p:ext>
            </p:extLst>
          </p:nvPr>
        </p:nvGraphicFramePr>
        <p:xfrm>
          <a:off x="3544119" y="2413273"/>
          <a:ext cx="2664296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Worksheet" showAsIcon="1" r:id="rId3" imgW="914400" imgH="806400" progId="Excel.Sheet.12">
                  <p:embed/>
                </p:oleObj>
              </mc:Choice>
              <mc:Fallback>
                <p:oleObj name="Worksheet" showAsIcon="1" r:id="rId3" imgW="914400" imgH="806400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4119" y="2413273"/>
                        <a:ext cx="2664296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3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Electro-technical Scope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220034"/>
            <a:ext cx="9085262" cy="6192688"/>
          </a:xfrm>
        </p:spPr>
        <p:txBody>
          <a:bodyPr/>
          <a:lstStyle/>
          <a:p>
            <a:pPr marL="863600" lvl="1" indent="-342900">
              <a:buFont typeface="Wingdings" pitchFamily="2" charset="2"/>
              <a:buChar char="ü"/>
              <a:defRPr/>
            </a:pPr>
            <a:r>
              <a:rPr lang="en-GB" sz="2000" dirty="0" smtClean="0"/>
              <a:t>Cord </a:t>
            </a:r>
            <a:r>
              <a:rPr lang="en-GB" sz="2000" dirty="0"/>
              <a:t>sets and cord extension sets</a:t>
            </a:r>
          </a:p>
          <a:p>
            <a:pPr marL="863600" lvl="1" indent="-342900">
              <a:buFont typeface="Wingdings" pitchFamily="2" charset="2"/>
              <a:buChar char="ü"/>
              <a:defRPr/>
            </a:pPr>
            <a:r>
              <a:rPr lang="en-GB" sz="2000" dirty="0"/>
              <a:t>Earth leakage protection units</a:t>
            </a:r>
          </a:p>
          <a:p>
            <a:pPr marL="863600" lvl="1" indent="-342900">
              <a:buFont typeface="Wingdings" pitchFamily="2" charset="2"/>
              <a:buChar char="ü"/>
              <a:defRPr/>
            </a:pPr>
            <a:r>
              <a:rPr lang="en-GB" sz="2000" dirty="0"/>
              <a:t>Circuit breakers</a:t>
            </a:r>
          </a:p>
          <a:p>
            <a:pPr marL="863600" lvl="1" indent="-342900">
              <a:buFont typeface="Wingdings" pitchFamily="2" charset="2"/>
              <a:buChar char="ü"/>
              <a:defRPr/>
            </a:pPr>
            <a:r>
              <a:rPr lang="en-GB" sz="2000" dirty="0"/>
              <a:t>Manually operated switches for fixed installations</a:t>
            </a:r>
          </a:p>
          <a:p>
            <a:pPr marL="863600" lvl="1" indent="-342900">
              <a:buFont typeface="Wingdings" pitchFamily="2" charset="2"/>
              <a:buChar char="ü"/>
              <a:defRPr/>
            </a:pPr>
            <a:r>
              <a:rPr lang="en-GB" sz="2000" dirty="0"/>
              <a:t>Flexible cords for appliances</a:t>
            </a:r>
          </a:p>
          <a:p>
            <a:pPr marL="863600" lvl="1" indent="-342900">
              <a:buFont typeface="Wingdings" pitchFamily="2" charset="2"/>
              <a:buChar char="ü"/>
              <a:defRPr/>
            </a:pPr>
            <a:r>
              <a:rPr lang="en-GB" sz="2000" dirty="0"/>
              <a:t>Plugs, socket-outlets and socket outlet adaptors</a:t>
            </a:r>
          </a:p>
          <a:p>
            <a:pPr marL="863247" lvl="2" indent="-342900">
              <a:buFont typeface="Wingdings" panose="05000000000000000000" pitchFamily="2" charset="2"/>
              <a:buChar char="ü"/>
            </a:pPr>
            <a:r>
              <a:rPr lang="en-GB" sz="2000" dirty="0"/>
              <a:t>Safety of appliance couplers</a:t>
            </a:r>
          </a:p>
          <a:p>
            <a:pPr marL="863247" lvl="2" indent="-342900">
              <a:buFont typeface="Wingdings" panose="05000000000000000000" pitchFamily="2" charset="2"/>
              <a:buChar char="ü"/>
            </a:pPr>
            <a:r>
              <a:rPr lang="en-GB" sz="2000" dirty="0"/>
              <a:t>Tubular fluorescent lamps</a:t>
            </a:r>
          </a:p>
          <a:p>
            <a:pPr marL="863247" lvl="2" indent="-342900">
              <a:buFont typeface="Wingdings" panose="05000000000000000000" pitchFamily="2" charset="2"/>
              <a:buChar char="ü"/>
            </a:pPr>
            <a:r>
              <a:rPr lang="en-GB" sz="2000" dirty="0"/>
              <a:t>Incandescent lamps</a:t>
            </a:r>
          </a:p>
          <a:p>
            <a:pPr marL="863247" lvl="2" indent="-342900">
              <a:buFont typeface="Wingdings" panose="05000000000000000000" pitchFamily="2" charset="2"/>
              <a:buChar char="ü"/>
            </a:pPr>
            <a:r>
              <a:rPr lang="en-GB" sz="2000" dirty="0"/>
              <a:t>Manually operated switches for appliances</a:t>
            </a:r>
          </a:p>
          <a:p>
            <a:pPr marL="863247" lvl="2" indent="-342900">
              <a:buFont typeface="Wingdings" panose="05000000000000000000" pitchFamily="2" charset="2"/>
              <a:buChar char="ü"/>
            </a:pPr>
            <a:r>
              <a:rPr lang="en-GB" sz="2000" dirty="0"/>
              <a:t>Electrical and electronics apparatus</a:t>
            </a:r>
          </a:p>
          <a:p>
            <a:pPr marL="863247" lvl="2" indent="-342900">
              <a:buFont typeface="Wingdings" panose="05000000000000000000" pitchFamily="2" charset="2"/>
              <a:buChar char="ü"/>
            </a:pPr>
            <a:r>
              <a:rPr lang="en-GB" sz="2000" dirty="0"/>
              <a:t>Household Appliances and Similar apparatus</a:t>
            </a:r>
          </a:p>
          <a:p>
            <a:pPr marL="863247" lvl="2" indent="-342900">
              <a:buFont typeface="Wingdings" panose="05000000000000000000" pitchFamily="2" charset="2"/>
              <a:buChar char="ü"/>
            </a:pPr>
            <a:r>
              <a:rPr lang="en-GB" sz="2000" dirty="0"/>
              <a:t>Audio Visual Equipment and Apparatus</a:t>
            </a:r>
          </a:p>
          <a:p>
            <a:pPr marL="863247" lvl="2" indent="-342900">
              <a:buFont typeface="Wingdings" panose="05000000000000000000" pitchFamily="2" charset="2"/>
              <a:buChar char="ü"/>
            </a:pPr>
            <a:r>
              <a:rPr lang="en-GB" sz="2000" dirty="0"/>
              <a:t>Portable Electrical Power </a:t>
            </a:r>
            <a:r>
              <a:rPr lang="en-GB" sz="2000" dirty="0" smtClean="0"/>
              <a:t>tools</a:t>
            </a:r>
          </a:p>
          <a:p>
            <a:pPr marL="520347" lvl="2" indent="0">
              <a:buNone/>
            </a:pPr>
            <a:endParaRPr lang="en-GB" sz="20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National </a:t>
            </a:r>
            <a:r>
              <a:rPr lang="en-GB" sz="2000" dirty="0"/>
              <a:t>Gambling Act (Act 7 of 2004)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7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 smtClean="0"/>
              <a:t>Electro-technical</a:t>
            </a:r>
            <a:r>
              <a:rPr lang="en-ZA" sz="2800" dirty="0"/>
              <a:t>: </a:t>
            </a:r>
            <a:r>
              <a:rPr lang="en-ZA" sz="2800" dirty="0" smtClean="0"/>
              <a:t>Rationale for Levy Increase Proposals 2019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333153"/>
            <a:ext cx="9085262" cy="5040560"/>
          </a:xfrm>
        </p:spPr>
        <p:txBody>
          <a:bodyPr/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and Social conditions resulting to high demand of cheaper goods: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South Africa is experiencing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flooding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non-complying (unsafe and harmful to human consumption) consumer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goods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Reduced product life-cycles: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products become absolute while LOA is still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valid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Increase in scope of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regulations: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6 additional trainee inspectors appointed to assist with the ever increasing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workload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Unavailability and fewer test laboratories: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High testing cost in SA and some tests done abroad due to unavailability of laboratories in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rate factors further increase costs</a:t>
            </a: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Electro-tech Levy Increase </a:t>
            </a:r>
            <a:r>
              <a:rPr lang="en-ZA" dirty="0" err="1" smtClean="0"/>
              <a:t>Propsoals</a:t>
            </a:r>
            <a:r>
              <a:rPr lang="en-ZA" dirty="0" smtClean="0"/>
              <a:t> 2019</a:t>
            </a:r>
            <a:endParaRPr lang="en-ZA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333153"/>
            <a:ext cx="9085262" cy="5040560"/>
          </a:xfrm>
        </p:spPr>
        <p:txBody>
          <a:bodyPr/>
          <a:lstStyle/>
          <a:p>
            <a:pPr marL="0" indent="0">
              <a:buNone/>
            </a:pPr>
            <a:endParaRPr lang="en-Z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463513"/>
              </p:ext>
            </p:extLst>
          </p:nvPr>
        </p:nvGraphicFramePr>
        <p:xfrm>
          <a:off x="3544119" y="2413273"/>
          <a:ext cx="2664296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Worksheet" showAsIcon="1" r:id="rId3" imgW="914400" imgH="806400" progId="Excel.Sheet.12">
                  <p:embed/>
                </p:oleObj>
              </mc:Choice>
              <mc:Fallback>
                <p:oleObj name="Worksheet" showAsIcon="1" r:id="rId3" imgW="914400" imgH="806400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4119" y="2413273"/>
                        <a:ext cx="2664296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34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534989" y="-107007"/>
            <a:ext cx="9618662" cy="1260475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Background to the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O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rganisation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4989" y="1153468"/>
            <a:ext cx="9618662" cy="560293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smtClean="0">
                <a:cs typeface="Arial" panose="020B0604020202020204" pitchFamily="34" charset="0"/>
              </a:rPr>
              <a:t>The </a:t>
            </a:r>
            <a:r>
              <a:rPr lang="en-US" sz="2400" dirty="0">
                <a:cs typeface="Arial" panose="020B0604020202020204" pitchFamily="34" charset="0"/>
              </a:rPr>
              <a:t>National Regulator for Compulsory Specifications (NRCS) was established on 1 September 2008 as an agency of </a:t>
            </a:r>
            <a:r>
              <a:rPr lang="en-US" sz="2400" b="1" dirty="0">
                <a:cs typeface="Arial" panose="020B0604020202020204" pitchFamily="34" charset="0"/>
              </a:rPr>
              <a:t>the dti</a:t>
            </a:r>
            <a:r>
              <a:rPr lang="en-US" sz="2400" dirty="0">
                <a:cs typeface="Arial" panose="020B0604020202020204" pitchFamily="34" charset="0"/>
              </a:rPr>
              <a:t>. Its broad mandate is to promote public health and safety, environmental protection and fair trade through the administration, maintenance and enforcement of Technical Regulations (TRs) and Compulsory Specifications (VCs).</a:t>
            </a:r>
            <a:endParaRPr lang="en-ZA" sz="2400" dirty="0"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203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6EDD71-FCBE-41F2-8068-DA29F7238A2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+mn-cs"/>
              </a:rPr>
              <a:pPr marL="0" marR="0" lvl="0" indent="0" algn="r" defTabSz="5203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ＭＳ Ｐゴシック" pitchFamily="-106" charset="-128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73440" y="2579177"/>
            <a:ext cx="183087" cy="38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6" tIns="45718" rIns="91436" bIns="4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cs typeface="Times New Roman" pitchFamily="18" charset="0"/>
              </a:rPr>
              <a:t>FAI</a:t>
            </a:r>
            <a:br>
              <a:rPr lang="en-US" sz="3200" dirty="0"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2000" b="1" dirty="0" smtClean="0">
                <a:cs typeface="Times New Roman" pitchFamily="18" charset="0"/>
              </a:rPr>
              <a:t>Scope </a:t>
            </a:r>
            <a:r>
              <a:rPr lang="en-US" sz="2000" b="1" dirty="0">
                <a:cs typeface="Times New Roman" pitchFamily="18" charset="0"/>
              </a:rPr>
              <a:t>of Work</a:t>
            </a:r>
          </a:p>
          <a:p>
            <a:pPr marL="863247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cs typeface="Times New Roman" pitchFamily="18" charset="0"/>
              </a:rPr>
              <a:t>Frozen Fish, Frozen Marine </a:t>
            </a:r>
            <a:r>
              <a:rPr lang="en-US" sz="2000" dirty="0" err="1">
                <a:cs typeface="Times New Roman" pitchFamily="18" charset="0"/>
              </a:rPr>
              <a:t>Molluscs</a:t>
            </a:r>
            <a:r>
              <a:rPr lang="en-US" sz="2000" dirty="0">
                <a:cs typeface="Times New Roman" pitchFamily="18" charset="0"/>
              </a:rPr>
              <a:t> and Frozen products</a:t>
            </a:r>
          </a:p>
          <a:p>
            <a:pPr marL="8636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cs typeface="Times New Roman" pitchFamily="18" charset="0"/>
              </a:rPr>
              <a:t>Canned: Fish, Marine </a:t>
            </a:r>
            <a:r>
              <a:rPr lang="en-US" sz="2000" dirty="0" err="1" smtClean="0">
                <a:cs typeface="Times New Roman" pitchFamily="18" charset="0"/>
              </a:rPr>
              <a:t>Molluscs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and </a:t>
            </a:r>
            <a:r>
              <a:rPr lang="en-US" sz="2000" dirty="0" smtClean="0">
                <a:cs typeface="Times New Roman" pitchFamily="18" charset="0"/>
              </a:rPr>
              <a:t>Crustaceans</a:t>
            </a:r>
            <a:endParaRPr lang="en-US" sz="2000" dirty="0">
              <a:cs typeface="Times New Roman" pitchFamily="18" charset="0"/>
            </a:endParaRPr>
          </a:p>
          <a:p>
            <a:pPr marL="8636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cs typeface="Times New Roman" pitchFamily="18" charset="0"/>
              </a:rPr>
              <a:t>Frozen Rock Lobster </a:t>
            </a:r>
            <a:r>
              <a:rPr lang="en-US" sz="2000" dirty="0" smtClean="0">
                <a:cs typeface="Times New Roman" pitchFamily="18" charset="0"/>
              </a:rPr>
              <a:t>Products Derived </a:t>
            </a:r>
            <a:r>
              <a:rPr lang="en-US" sz="2000" dirty="0">
                <a:cs typeface="Times New Roman" pitchFamily="18" charset="0"/>
              </a:rPr>
              <a:t>therefrom</a:t>
            </a:r>
          </a:p>
          <a:p>
            <a:pPr marL="8636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cs typeface="Times New Roman" pitchFamily="18" charset="0"/>
              </a:rPr>
              <a:t>Frozen Shrimps (Prawns), Langoustines and Crabs</a:t>
            </a:r>
          </a:p>
          <a:p>
            <a:pPr marL="8636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cs typeface="Times New Roman" pitchFamily="18" charset="0"/>
              </a:rPr>
              <a:t>Smoked </a:t>
            </a:r>
            <a:r>
              <a:rPr lang="en-US" sz="2000" dirty="0" err="1">
                <a:cs typeface="Times New Roman" pitchFamily="18" charset="0"/>
              </a:rPr>
              <a:t>Snoek</a:t>
            </a:r>
            <a:endParaRPr lang="en-US" sz="2000" dirty="0">
              <a:cs typeface="Times New Roman" pitchFamily="18" charset="0"/>
            </a:endParaRPr>
          </a:p>
          <a:p>
            <a:pPr marL="8636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cs typeface="Times New Roman" pitchFamily="18" charset="0"/>
              </a:rPr>
              <a:t>Live Aquaculture Abalone</a:t>
            </a:r>
          </a:p>
          <a:p>
            <a:pPr marL="8636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cs typeface="Times New Roman" pitchFamily="18" charset="0"/>
              </a:rPr>
              <a:t>The Manufacture, Production, Processing and Treatment of </a:t>
            </a:r>
            <a:r>
              <a:rPr lang="en-US" sz="2000" dirty="0" smtClean="0">
                <a:cs typeface="Times New Roman" pitchFamily="18" charset="0"/>
              </a:rPr>
              <a:t> </a:t>
            </a:r>
          </a:p>
          <a:p>
            <a:pPr marL="520700" lvl="1" indent="0">
              <a:lnSpc>
                <a:spcPct val="150000"/>
              </a:lnSpc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	Canned Products</a:t>
            </a:r>
            <a:endParaRPr lang="en-US" sz="2000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zh-HK" sz="2000" b="1" dirty="0" smtClean="0">
                <a:cs typeface="Times New Roman" pitchFamily="18" charset="0"/>
                <a:sym typeface="Wingdings" pitchFamily="2" charset="2"/>
              </a:rPr>
              <a:t>Foodstuff’s </a:t>
            </a:r>
            <a:r>
              <a:rPr lang="en-US" altLang="zh-HK" sz="2000" b="1" dirty="0">
                <a:cs typeface="Times New Roman" pitchFamily="18" charset="0"/>
                <a:sym typeface="Wingdings" pitchFamily="2" charset="2"/>
              </a:rPr>
              <a:t>Cosmetics and Disinfectants Act, Act 54 of 1972</a:t>
            </a:r>
          </a:p>
          <a:p>
            <a:pPr marL="8636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latin typeface="Arial" pitchFamily="34" charset="0"/>
                <a:ea typeface="Lucida Sans Unicode" pitchFamily="34" charset="0"/>
                <a:cs typeface="Arial" pitchFamily="34" charset="0"/>
              </a:rPr>
              <a:t>Inspectorate of various food types and Manufacturers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FAI: Rationale </a:t>
            </a:r>
            <a:endParaRPr lang="en-ZA" sz="1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333153"/>
            <a:ext cx="9085262" cy="5040560"/>
          </a:xfrm>
        </p:spPr>
        <p:txBody>
          <a:bodyPr/>
          <a:lstStyle/>
          <a:p>
            <a:pPr marL="0" indent="0">
              <a:buNone/>
            </a:pPr>
            <a:r>
              <a:rPr lang="en-ZA" sz="2000" b="1" dirty="0" smtClean="0"/>
              <a:t>Rationale for FAI proposed increases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 smtClean="0"/>
              <a:t>Fee disparity between low volume and high volume producers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 smtClean="0"/>
              <a:t>SMME’s disadvantaged financially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 smtClean="0"/>
              <a:t>Intra-Industry cross subsidisation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/>
              <a:t>To provide a more equitable basis </a:t>
            </a:r>
            <a:r>
              <a:rPr lang="en-ZA" sz="2000" dirty="0" smtClean="0"/>
              <a:t>for </a:t>
            </a:r>
            <a:r>
              <a:rPr lang="en-ZA" sz="2000" dirty="0"/>
              <a:t>pricing between high volume producers/ importers and low volume producers/ </a:t>
            </a:r>
            <a:r>
              <a:rPr lang="en-ZA" sz="2000" dirty="0" smtClean="0"/>
              <a:t>importers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 smtClean="0"/>
              <a:t>FAI Unit not fully funded – Loss of R 9 million as at 31 March 2017</a:t>
            </a:r>
          </a:p>
          <a:p>
            <a:pPr>
              <a:buFont typeface="Wingdings" panose="05000000000000000000" pitchFamily="2" charset="2"/>
              <a:buChar char="§"/>
            </a:pPr>
            <a:endParaRPr lang="en-ZA" sz="2000" dirty="0" smtClean="0"/>
          </a:p>
          <a:p>
            <a:pPr marL="0" indent="0">
              <a:buNone/>
            </a:pPr>
            <a:r>
              <a:rPr lang="en-ZA" sz="2000" b="1" dirty="0" smtClean="0"/>
              <a:t>Levy increase alternatives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 smtClean="0"/>
              <a:t>Levy scale review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 smtClean="0"/>
              <a:t>Single scale for levies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 Levy Increase Proposals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117129"/>
            <a:ext cx="9085262" cy="5016971"/>
          </a:xfrm>
        </p:spPr>
        <p:txBody>
          <a:bodyPr/>
          <a:lstStyle/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811876"/>
              </p:ext>
            </p:extLst>
          </p:nvPr>
        </p:nvGraphicFramePr>
        <p:xfrm>
          <a:off x="3544119" y="2413273"/>
          <a:ext cx="2664296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Worksheet" showAsIcon="1" r:id="rId3" imgW="914400" imgH="806400" progId="Excel.Sheet.12">
                  <p:embed/>
                </p:oleObj>
              </mc:Choice>
              <mc:Fallback>
                <p:oleObj name="Worksheet" showAsIcon="1" r:id="rId3" imgW="914400" imgH="806400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4119" y="2413273"/>
                        <a:ext cx="2664296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8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Legal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Metrology - Scope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63247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Business Unit administers the Legal Metrology Act (Act 9 of 2014)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Contributing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the orderly conduct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commerce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protection of all participants through ensuring equity and correctness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measurements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promotion of consumer and international confidence in trade measurements, in all trade  and legal dealings where measuring instruments are used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basis for the transaction</a:t>
            </a:r>
            <a:endParaRPr lang="en-Z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Legal Metrology: Rationale </a:t>
            </a:r>
            <a:r>
              <a:rPr lang="en-ZA" sz="3200" dirty="0" smtClean="0"/>
              <a:t>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261145"/>
            <a:ext cx="9085262" cy="5976664"/>
          </a:xfrm>
        </p:spPr>
        <p:txBody>
          <a:bodyPr/>
          <a:lstStyle/>
          <a:p>
            <a:pPr marL="0" indent="0">
              <a:buNone/>
            </a:pPr>
            <a:endParaRPr lang="en-ZA" sz="1000" dirty="0"/>
          </a:p>
          <a:p>
            <a:pPr marL="0" indent="0">
              <a:buNone/>
            </a:pPr>
            <a:r>
              <a:rPr lang="en-ZA" sz="2000" b="1" dirty="0"/>
              <a:t>Rationale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/>
              <a:t>Legal Metrology is funded by government grant, which is </a:t>
            </a:r>
            <a:r>
              <a:rPr lang="en-ZA" sz="2000" dirty="0" smtClean="0"/>
              <a:t>being reducing</a:t>
            </a:r>
            <a:endParaRPr lang="en-ZA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/>
              <a:t>Legal </a:t>
            </a:r>
            <a:r>
              <a:rPr lang="en-ZA" sz="2000" dirty="0" smtClean="0"/>
              <a:t>Metrology </a:t>
            </a:r>
            <a:r>
              <a:rPr lang="en-ZA" sz="2000" dirty="0"/>
              <a:t>will </a:t>
            </a:r>
            <a:r>
              <a:rPr lang="en-ZA" sz="2000" dirty="0" smtClean="0"/>
              <a:t>commence with the </a:t>
            </a:r>
            <a:r>
              <a:rPr lang="en-ZA" sz="2000" dirty="0"/>
              <a:t>registration of </a:t>
            </a:r>
            <a:r>
              <a:rPr lang="en-ZA" sz="2000" dirty="0" smtClean="0"/>
              <a:t>manufacturers,  importers </a:t>
            </a:r>
            <a:r>
              <a:rPr lang="en-ZA" sz="2000" dirty="0"/>
              <a:t>and persons who offer for sale any prescribed measuring </a:t>
            </a:r>
            <a:r>
              <a:rPr lang="en-ZA" sz="2000" dirty="0" smtClean="0"/>
              <a:t>instruments, product </a:t>
            </a:r>
            <a:r>
              <a:rPr lang="en-ZA" sz="2000" dirty="0"/>
              <a:t>or service.(Legal metrology Act 2014 (Act 9 of 2014) Section 11 when </a:t>
            </a:r>
            <a:r>
              <a:rPr lang="en-ZA" sz="2000" dirty="0" smtClean="0"/>
              <a:t>Regulations </a:t>
            </a:r>
            <a:r>
              <a:rPr lang="en-ZA" sz="2000" dirty="0"/>
              <a:t>are </a:t>
            </a:r>
            <a:r>
              <a:rPr lang="en-ZA" sz="2000" dirty="0" smtClean="0"/>
              <a:t>promulgated</a:t>
            </a:r>
            <a:endParaRPr lang="en-ZA" sz="2000" dirty="0"/>
          </a:p>
          <a:p>
            <a:pPr>
              <a:buFont typeface="Wingdings" panose="05000000000000000000" pitchFamily="2" charset="2"/>
              <a:buChar char="§"/>
            </a:pPr>
            <a:endParaRPr lang="en-ZA" sz="2000" dirty="0"/>
          </a:p>
          <a:p>
            <a:pPr marL="0" indent="0">
              <a:buNone/>
            </a:pPr>
            <a:r>
              <a:rPr lang="en-ZA" sz="2000" b="1" dirty="0"/>
              <a:t>Approach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/>
              <a:t>These fees are applicable to </a:t>
            </a:r>
            <a:r>
              <a:rPr lang="en-ZA" sz="2000" dirty="0" smtClean="0"/>
              <a:t>the following:</a:t>
            </a:r>
            <a:endParaRPr lang="en-ZA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000" dirty="0" smtClean="0"/>
              <a:t>verification</a:t>
            </a:r>
            <a:endParaRPr lang="en-ZA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000" dirty="0"/>
              <a:t>type approval </a:t>
            </a:r>
            <a:r>
              <a:rPr lang="en-ZA" sz="2000" dirty="0" smtClean="0"/>
              <a:t>services</a:t>
            </a:r>
            <a:endParaRPr lang="en-ZA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000" dirty="0" smtClean="0"/>
              <a:t>calibration </a:t>
            </a:r>
            <a:r>
              <a:rPr lang="en-ZA" sz="2000" dirty="0"/>
              <a:t>of masspieces, balances and volume </a:t>
            </a:r>
            <a:r>
              <a:rPr lang="en-ZA" sz="2000" dirty="0" smtClean="0"/>
              <a:t>measure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000" dirty="0"/>
              <a:t>v</a:t>
            </a:r>
            <a:r>
              <a:rPr lang="en-ZA" sz="2000" dirty="0" smtClean="0"/>
              <a:t>erification </a:t>
            </a:r>
            <a:r>
              <a:rPr lang="en-ZA" sz="2000" dirty="0"/>
              <a:t>Officers examinations and practical </a:t>
            </a:r>
            <a:r>
              <a:rPr lang="en-ZA" sz="2000" dirty="0" smtClean="0"/>
              <a:t>evaluations</a:t>
            </a:r>
            <a:endParaRPr lang="en-ZA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000" dirty="0"/>
              <a:t>c</a:t>
            </a:r>
            <a:r>
              <a:rPr lang="en-ZA" sz="2000" dirty="0" smtClean="0"/>
              <a:t>ertificate </a:t>
            </a:r>
            <a:r>
              <a:rPr lang="en-ZA" sz="2000" dirty="0"/>
              <a:t>of authority to verify </a:t>
            </a:r>
            <a:endParaRPr lang="en-ZA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000" dirty="0"/>
              <a:t>a</a:t>
            </a:r>
            <a:r>
              <a:rPr lang="en-ZA" sz="2000" dirty="0" smtClean="0"/>
              <a:t>pplication </a:t>
            </a:r>
            <a:r>
              <a:rPr lang="en-ZA" sz="2000" dirty="0"/>
              <a:t>for letter of compliance and update of letter of compliance (</a:t>
            </a:r>
            <a:r>
              <a:rPr lang="en-ZA" sz="2000" dirty="0" smtClean="0"/>
              <a:t>LOC) – fees must be prepaid and non-refundable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Legal Metrology: Levy Increases Proposals 2019 </a:t>
            </a:r>
            <a:endParaRPr lang="en-Z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261145"/>
            <a:ext cx="9085262" cy="5568776"/>
          </a:xfrm>
        </p:spPr>
        <p:txBody>
          <a:bodyPr/>
          <a:lstStyle/>
          <a:p>
            <a:pPr marL="0" indent="0">
              <a:buNone/>
            </a:pPr>
            <a:endParaRPr lang="en-ZA" dirty="0" smtClean="0"/>
          </a:p>
          <a:p>
            <a:pPr>
              <a:buFont typeface="Wingdings" panose="05000000000000000000" pitchFamily="2" charset="2"/>
              <a:buChar char="q"/>
            </a:pPr>
            <a:endParaRPr lang="en-ZA" dirty="0" smtClean="0"/>
          </a:p>
          <a:p>
            <a:pPr>
              <a:buFont typeface="Wingdings" panose="05000000000000000000" pitchFamily="2" charset="2"/>
              <a:buChar char="q"/>
            </a:pPr>
            <a:endParaRPr lang="en-ZA" dirty="0"/>
          </a:p>
          <a:p>
            <a:pPr>
              <a:buFont typeface="Wingdings" panose="05000000000000000000" pitchFamily="2" charset="2"/>
              <a:buChar char="q"/>
            </a:pPr>
            <a:endParaRPr lang="en-ZA" dirty="0" smtClean="0"/>
          </a:p>
          <a:p>
            <a:pPr>
              <a:buFont typeface="Wingdings" panose="05000000000000000000" pitchFamily="2" charset="2"/>
              <a:buChar char="q"/>
            </a:pPr>
            <a:endParaRPr lang="en-ZA" dirty="0"/>
          </a:p>
          <a:p>
            <a:pPr>
              <a:buFont typeface="Wingdings" panose="05000000000000000000" pitchFamily="2" charset="2"/>
              <a:buChar char="q"/>
            </a:pPr>
            <a:endParaRPr lang="en-ZA" dirty="0" smtClean="0"/>
          </a:p>
          <a:p>
            <a:pPr>
              <a:buFont typeface="Wingdings" panose="05000000000000000000" pitchFamily="2" charset="2"/>
              <a:buChar char="q"/>
            </a:pPr>
            <a:endParaRPr lang="en-ZA" dirty="0"/>
          </a:p>
          <a:p>
            <a:pPr>
              <a:buFont typeface="Wingdings" panose="05000000000000000000" pitchFamily="2" charset="2"/>
              <a:buChar char="q"/>
            </a:pPr>
            <a:endParaRPr lang="en-ZA" dirty="0" smtClean="0"/>
          </a:p>
          <a:p>
            <a:pPr>
              <a:buFont typeface="Wingdings" panose="05000000000000000000" pitchFamily="2" charset="2"/>
              <a:buChar char="q"/>
            </a:pPr>
            <a:endParaRPr lang="en-ZA" dirty="0"/>
          </a:p>
          <a:p>
            <a:pPr>
              <a:buFont typeface="Wingdings" panose="05000000000000000000" pitchFamily="2" charset="2"/>
              <a:buChar char="q"/>
            </a:pPr>
            <a:endParaRPr lang="en-ZA" dirty="0" smtClean="0"/>
          </a:p>
          <a:p>
            <a:pPr>
              <a:buFont typeface="Wingdings" panose="05000000000000000000" pitchFamily="2" charset="2"/>
              <a:buChar char="q"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908737"/>
              </p:ext>
            </p:extLst>
          </p:nvPr>
        </p:nvGraphicFramePr>
        <p:xfrm>
          <a:off x="3544119" y="2413273"/>
          <a:ext cx="2664296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Worksheet" showAsIcon="1" r:id="rId3" imgW="914400" imgH="806400" progId="Excel.Sheet.12">
                  <p:embed/>
                </p:oleObj>
              </mc:Choice>
              <mc:Fallback>
                <p:oleObj name="Worksheet" showAsIcon="1" r:id="rId3" imgW="914400" imgH="806400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4119" y="2413273"/>
                        <a:ext cx="2664296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43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4"/>
          <p:cNvSpPr txBox="1">
            <a:spLocks noChangeArrowheads="1"/>
          </p:cNvSpPr>
          <p:nvPr/>
        </p:nvSpPr>
        <p:spPr bwMode="auto">
          <a:xfrm>
            <a:off x="2" y="4130080"/>
            <a:ext cx="1044116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3" tIns="47857" rIns="95713" bIns="47857"/>
          <a:lstStyle/>
          <a:p>
            <a:pPr marL="571467" indent="-571467" defTabSz="958201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cs typeface="ＭＳ Ｐゴシック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4989" y="3133353"/>
            <a:ext cx="9618663" cy="1260475"/>
          </a:xfrm>
        </p:spPr>
        <p:txBody>
          <a:bodyPr/>
          <a:lstStyle/>
          <a:p>
            <a:r>
              <a:rPr lang="en-ZA" sz="4800" b="1" dirty="0" smtClean="0"/>
              <a:t/>
            </a:r>
            <a:br>
              <a:rPr lang="en-ZA" sz="4800" b="1" dirty="0" smtClean="0"/>
            </a:br>
            <a:r>
              <a:rPr lang="en-ZA" sz="3600" b="1" dirty="0" smtClean="0"/>
              <a:t>Thank </a:t>
            </a:r>
            <a:r>
              <a:rPr lang="en-ZA" sz="3600" b="1" dirty="0"/>
              <a:t>you</a:t>
            </a:r>
            <a:br>
              <a:rPr lang="en-ZA" sz="3600" b="1" dirty="0"/>
            </a:br>
            <a:r>
              <a:rPr lang="en-ZA" sz="3600" b="1" dirty="0"/>
              <a:t/>
            </a:r>
            <a:br>
              <a:rPr lang="en-ZA" sz="3600" b="1" dirty="0"/>
            </a:br>
            <a:r>
              <a:rPr lang="en-ZA" sz="3600" b="1" dirty="0"/>
              <a:t>Questions</a:t>
            </a:r>
            <a:br>
              <a:rPr lang="en-ZA" sz="3600" b="1" dirty="0"/>
            </a:br>
            <a:r>
              <a:rPr lang="en-ZA" sz="3600" b="1" dirty="0"/>
              <a:t/>
            </a:r>
            <a:br>
              <a:rPr lang="en-ZA" sz="3600" b="1" dirty="0"/>
            </a:br>
            <a:r>
              <a:rPr lang="en-ZA" sz="3600" b="1" dirty="0"/>
              <a:t/>
            </a:r>
            <a:br>
              <a:rPr lang="en-ZA" sz="3600" b="1" dirty="0"/>
            </a:br>
            <a:r>
              <a:rPr lang="en-ZA" sz="3600" b="1" dirty="0"/>
              <a:t>For any queries please contact Eunice Sothoane </a:t>
            </a:r>
            <a:br>
              <a:rPr lang="en-ZA" sz="3600" b="1" dirty="0"/>
            </a:br>
            <a:r>
              <a:rPr lang="en-ZA" sz="3600" b="1" dirty="0"/>
              <a:t>Email: </a:t>
            </a:r>
            <a:r>
              <a:rPr lang="en-ZA" sz="3600" b="1" dirty="0">
                <a:hlinkClick r:id="rId4"/>
              </a:rPr>
              <a:t>Eunice.Sothoane@nrcs.org.za</a:t>
            </a:r>
            <a:r>
              <a:rPr lang="en-ZA" sz="3600" b="1" dirty="0"/>
              <a:t/>
            </a:r>
            <a:br>
              <a:rPr lang="en-ZA" sz="3600" b="1" dirty="0"/>
            </a:br>
            <a:r>
              <a:rPr lang="en-ZA" sz="3600" b="1" dirty="0"/>
              <a:t>Contact Number:012 482 8754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58149-71B0-436F-B031-BEB97ECC90E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7525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17525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17525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17525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17525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175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175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175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175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None/>
            </a:pPr>
            <a:fld id="{0DACF31A-8404-4A93-B6BE-2C59A1DF879B}" type="slidenum">
              <a:rPr lang="en-US" altLang="en-US" sz="14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buFont typeface="Arial" pitchFamily="34" charset="0"/>
                <a:buNone/>
              </a:pPr>
              <a:t>4</a:t>
            </a:fld>
            <a:endParaRPr lang="en-US" altLang="en-US" sz="1400" smtClean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2418188"/>
              </p:ext>
            </p:extLst>
          </p:nvPr>
        </p:nvGraphicFramePr>
        <p:xfrm>
          <a:off x="87735" y="1621960"/>
          <a:ext cx="10513167" cy="561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5108" name="Rectangle 6"/>
          <p:cNvSpPr>
            <a:spLocks noChangeArrowheads="1"/>
          </p:cNvSpPr>
          <p:nvPr/>
        </p:nvSpPr>
        <p:spPr bwMode="auto">
          <a:xfrm>
            <a:off x="560388" y="1160463"/>
            <a:ext cx="93614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9" tIns="45622" rIns="91229" bIns="45622">
            <a:spAutoFit/>
          </a:bodyPr>
          <a:lstStyle/>
          <a:p>
            <a:pPr defTabSz="517525">
              <a:buFont typeface="Arial" pitchFamily="34" charset="0"/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Mandate of the NRCS is derived from the following Acts.</a:t>
            </a:r>
          </a:p>
        </p:txBody>
      </p:sp>
      <p:sp>
        <p:nvSpPr>
          <p:cNvPr id="175109" name="Rectangle 2"/>
          <p:cNvSpPr txBox="1">
            <a:spLocks noChangeArrowheads="1"/>
          </p:cNvSpPr>
          <p:nvPr/>
        </p:nvSpPr>
        <p:spPr bwMode="auto">
          <a:xfrm>
            <a:off x="742950" y="228600"/>
            <a:ext cx="8420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1" tIns="52059" rIns="104101" bIns="52059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519113" eaLnBrk="1" hangingPunct="1"/>
            <a:r>
              <a:rPr lang="en-US" altLang="en-US" sz="4000" dirty="0" smtClean="0">
                <a:solidFill>
                  <a:prstClr val="black"/>
                </a:solidFill>
                <a:cs typeface="Arial" pitchFamily="34" charset="0"/>
              </a:rPr>
              <a:t>Legislative Mandate</a:t>
            </a:r>
          </a:p>
        </p:txBody>
      </p:sp>
    </p:spTree>
    <p:extLst>
      <p:ext uri="{BB962C8B-B14F-4D97-AF65-F5344CB8AC3E}">
        <p14:creationId xmlns:p14="http://schemas.microsoft.com/office/powerpoint/2010/main" val="12557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598237"/>
          </a:xfrm>
        </p:spPr>
        <p:txBody>
          <a:bodyPr/>
          <a:lstStyle/>
          <a:p>
            <a:r>
              <a:rPr lang="en-ZA" dirty="0"/>
              <a:t>NRCS </a:t>
            </a:r>
            <a:r>
              <a:rPr lang="en-ZA" dirty="0" smtClean="0"/>
              <a:t>Strategic goals, </a:t>
            </a:r>
            <a:r>
              <a:rPr lang="en-ZA" dirty="0"/>
              <a:t>Mission and </a:t>
            </a:r>
            <a:r>
              <a:rPr lang="en-ZA" dirty="0" smtClean="0"/>
              <a:t>Vision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2400" dirty="0">
                <a:solidFill>
                  <a:srgbClr val="D25500"/>
                </a:solidFill>
              </a:rPr>
              <a:t>NRCS Strategic Goals </a:t>
            </a: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34988" y="2398713"/>
          <a:ext cx="4721225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sz="2400" dirty="0">
                <a:solidFill>
                  <a:srgbClr val="D25500"/>
                </a:solidFill>
              </a:rPr>
              <a:t>Mission &amp; </a:t>
            </a:r>
            <a:r>
              <a:rPr lang="en-ZA" sz="2400" dirty="0" smtClean="0">
                <a:solidFill>
                  <a:srgbClr val="D25500"/>
                </a:solidFill>
              </a:rPr>
              <a:t>Vision</a:t>
            </a:r>
            <a:endParaRPr lang="en-ZA" sz="2400" dirty="0">
              <a:solidFill>
                <a:srgbClr val="D25500"/>
              </a:solidFill>
            </a:endParaRPr>
          </a:p>
        </p:txBody>
      </p:sp>
      <p:graphicFrame>
        <p:nvGraphicFramePr>
          <p:cNvPr id="9" name="Content Placeholder 16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5429250" y="2398713"/>
          <a:ext cx="4724400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AF282-133D-49AF-A29E-F89E2F907A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534989" y="0"/>
            <a:ext cx="9618662" cy="973113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NRCS Value chain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EDD71-FCBE-41F2-8068-DA29F7238A2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373440" y="2579177"/>
            <a:ext cx="183087" cy="38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6" tIns="45718" rIns="91436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914347"/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59743" y="1458305"/>
            <a:ext cx="10369152" cy="4823523"/>
            <a:chOff x="146" y="1332"/>
            <a:chExt cx="5887" cy="2864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46" y="1332"/>
              <a:ext cx="1170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992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 anchor="ctr">
              <a:spAutoFit/>
            </a:bodyPr>
            <a:lstStyle/>
            <a:p>
              <a:pPr algn="ctr" defTabSz="839788"/>
              <a:r>
                <a:rPr lang="en-US" sz="1300" dirty="0"/>
                <a:t>Request </a:t>
              </a:r>
              <a:r>
                <a:rPr lang="en-US" sz="1600" dirty="0"/>
                <a:t>for</a:t>
              </a:r>
              <a:r>
                <a:rPr lang="en-US" sz="1300" dirty="0"/>
                <a:t> regulation</a:t>
              </a: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5400000">
              <a:off x="487" y="1634"/>
              <a:ext cx="454" cy="3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8 w 21600"/>
                <a:gd name="T13" fmla="*/ 5383 h 21600"/>
                <a:gd name="T14" fmla="*/ 18888 w 21600"/>
                <a:gd name="T15" fmla="*/ 162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EB99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83" y="2148"/>
              <a:ext cx="816" cy="32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 anchor="ctr">
              <a:spAutoFit/>
            </a:bodyPr>
            <a:lstStyle/>
            <a:p>
              <a:pPr algn="ctr" defTabSz="839788"/>
              <a:r>
                <a:rPr lang="en-US" sz="1500" b="1" dirty="0"/>
                <a:t>Development of TR</a:t>
              </a:r>
            </a:p>
          </p:txBody>
        </p:sp>
        <p:sp>
          <p:nvSpPr>
            <p:cNvPr id="11" name="AutoShape 9"/>
            <p:cNvSpPr>
              <a:spLocks/>
            </p:cNvSpPr>
            <p:nvPr/>
          </p:nvSpPr>
          <p:spPr bwMode="auto">
            <a:xfrm rot="5400000">
              <a:off x="3442" y="-127"/>
              <a:ext cx="348" cy="3946"/>
            </a:xfrm>
            <a:prstGeom prst="leftBrace">
              <a:avLst>
                <a:gd name="adj1" fmla="val 94492"/>
                <a:gd name="adj2" fmla="val 50000"/>
              </a:avLst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370" y="2147"/>
              <a:ext cx="817" cy="32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 anchor="ctr">
              <a:spAutoFit/>
            </a:bodyPr>
            <a:lstStyle/>
            <a:p>
              <a:pPr algn="ctr" defTabSz="839788"/>
              <a:r>
                <a:rPr lang="en-US" sz="1500" b="1"/>
                <a:t>Pre- market approval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423" y="2145"/>
              <a:ext cx="762" cy="34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 anchor="ctr"/>
            <a:lstStyle/>
            <a:p>
              <a:pPr algn="ctr" defTabSz="839788"/>
              <a:r>
                <a:rPr lang="en-US" sz="1500" b="1"/>
                <a:t>Inspection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448" y="2145"/>
              <a:ext cx="644" cy="34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 anchor="ctr"/>
            <a:lstStyle/>
            <a:p>
              <a:pPr algn="ctr" defTabSz="839788"/>
              <a:r>
                <a:rPr lang="en-US" sz="1500" b="1" dirty="0"/>
                <a:t>Sampling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373" y="2145"/>
              <a:ext cx="581" cy="34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 anchor="ctr"/>
            <a:lstStyle/>
            <a:p>
              <a:pPr algn="ctr" defTabSz="839788"/>
              <a:r>
                <a:rPr lang="en-US" sz="1500" b="1"/>
                <a:t>Testing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5209" y="2145"/>
              <a:ext cx="607" cy="34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 anchor="ctr"/>
            <a:lstStyle/>
            <a:p>
              <a:pPr algn="ctr" defTabSz="839788"/>
              <a:r>
                <a:rPr lang="en-US" sz="1500" b="1"/>
                <a:t>Sanction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1180" y="2201"/>
              <a:ext cx="136" cy="226"/>
            </a:xfrm>
            <a:prstGeom prst="rightArrow">
              <a:avLst>
                <a:gd name="adj1" fmla="val 55796"/>
                <a:gd name="adj2" fmla="val 85296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2233" y="2201"/>
              <a:ext cx="136" cy="226"/>
            </a:xfrm>
            <a:prstGeom prst="rightArrow">
              <a:avLst>
                <a:gd name="adj1" fmla="val 55796"/>
                <a:gd name="adj2" fmla="val 85296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3276" y="2201"/>
              <a:ext cx="136" cy="226"/>
            </a:xfrm>
            <a:prstGeom prst="rightArrow">
              <a:avLst>
                <a:gd name="adj1" fmla="val 55796"/>
                <a:gd name="adj2" fmla="val 85296"/>
              </a:avLst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>
              <a:off x="4183" y="2201"/>
              <a:ext cx="136" cy="226"/>
            </a:xfrm>
            <a:prstGeom prst="rightArrow">
              <a:avLst>
                <a:gd name="adj1" fmla="val 55796"/>
                <a:gd name="adj2" fmla="val 85296"/>
              </a:avLst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>
              <a:off x="5045" y="2201"/>
              <a:ext cx="136" cy="226"/>
            </a:xfrm>
            <a:prstGeom prst="rightArrow">
              <a:avLst>
                <a:gd name="adj1" fmla="val 55796"/>
                <a:gd name="adj2" fmla="val 85296"/>
              </a:avLst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2868" y="1475"/>
              <a:ext cx="145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3988" tIns="41994" rIns="83988" bIns="41994" anchor="ctr"/>
            <a:lstStyle/>
            <a:p>
              <a:pPr algn="ctr" defTabSz="839788"/>
              <a:r>
                <a:rPr lang="en-US" sz="1600" dirty="0"/>
                <a:t>Enforcement of </a:t>
              </a:r>
              <a:r>
                <a:rPr lang="en-US" sz="1600" dirty="0" smtClean="0"/>
                <a:t>Regulations</a:t>
              </a:r>
              <a:endParaRPr lang="en-US" sz="1600" dirty="0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146" y="2700"/>
              <a:ext cx="1034" cy="1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/>
            <a:lstStyle/>
            <a:p>
              <a:pPr algn="ctr" defTabSz="839788"/>
              <a:r>
                <a:rPr lang="en-US" sz="1600" dirty="0"/>
                <a:t>In-house Technical </a:t>
              </a:r>
              <a:r>
                <a:rPr lang="en-US" sz="1600" dirty="0" smtClean="0"/>
                <a:t>Specialist</a:t>
              </a:r>
              <a:endParaRPr lang="en-US" sz="1600" dirty="0"/>
            </a:p>
            <a:p>
              <a:pPr algn="ctr" defTabSz="839788"/>
              <a:endParaRPr lang="en-US" sz="1600" dirty="0"/>
            </a:p>
            <a:p>
              <a:pPr algn="ctr" defTabSz="839788"/>
              <a:r>
                <a:rPr lang="en-US" sz="1600" dirty="0"/>
                <a:t>Industry </a:t>
              </a:r>
              <a:r>
                <a:rPr lang="en-US" sz="1600" dirty="0" smtClean="0"/>
                <a:t>Participation</a:t>
              </a:r>
              <a:endParaRPr lang="en-US" sz="1600" dirty="0"/>
            </a:p>
            <a:p>
              <a:pPr algn="ctr" defTabSz="839788"/>
              <a:endParaRPr lang="en-US" sz="1600" dirty="0"/>
            </a:p>
            <a:p>
              <a:pPr algn="ctr" defTabSz="839788"/>
              <a:r>
                <a:rPr lang="en-US" sz="1600" dirty="0"/>
                <a:t>Use of SANS if available</a:t>
              </a:r>
            </a:p>
            <a:p>
              <a:pPr algn="ctr" defTabSz="839788"/>
              <a:endParaRPr lang="en-US" sz="1600" dirty="0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V="1">
              <a:off x="690" y="2519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1280" y="2700"/>
              <a:ext cx="1034" cy="1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/>
            <a:lstStyle/>
            <a:p>
              <a:pPr algn="ctr" defTabSz="839788"/>
              <a:r>
                <a:rPr lang="en-US" sz="1600" dirty="0"/>
                <a:t>Admin </a:t>
              </a:r>
              <a:r>
                <a:rPr lang="en-US" sz="1600" dirty="0" smtClean="0"/>
                <a:t>Process</a:t>
              </a:r>
              <a:endParaRPr lang="en-US" sz="1600" dirty="0"/>
            </a:p>
            <a:p>
              <a:pPr algn="ctr" defTabSz="839788"/>
              <a:endParaRPr lang="en-US" sz="1600" dirty="0"/>
            </a:p>
            <a:p>
              <a:pPr algn="ctr" defTabSz="839788"/>
              <a:r>
                <a:rPr lang="en-US" sz="1600" dirty="0"/>
                <a:t>LOA &amp; Sales </a:t>
              </a:r>
              <a:r>
                <a:rPr lang="en-US" sz="1600" dirty="0" smtClean="0"/>
                <a:t>Permit</a:t>
              </a:r>
              <a:endParaRPr lang="en-US" sz="1600" dirty="0"/>
            </a:p>
            <a:p>
              <a:pPr algn="ctr" defTabSz="839788"/>
              <a:endParaRPr lang="en-US" sz="1600" dirty="0"/>
            </a:p>
            <a:p>
              <a:pPr algn="ctr" defTabSz="839788"/>
              <a:r>
                <a:rPr lang="en-US" sz="1600" dirty="0"/>
                <a:t>Proof of Compliance</a:t>
              </a:r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V="1">
              <a:off x="1779" y="251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2333" y="2700"/>
              <a:ext cx="1034" cy="1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/>
            <a:lstStyle/>
            <a:p>
              <a:pPr algn="ctr" defTabSz="839788"/>
              <a:r>
                <a:rPr lang="en-US" sz="1600" dirty="0"/>
                <a:t>In-house </a:t>
              </a:r>
              <a:r>
                <a:rPr lang="en-US" sz="1600" dirty="0" smtClean="0"/>
                <a:t>Inspectors</a:t>
              </a:r>
              <a:endParaRPr lang="en-US" sz="1600" dirty="0"/>
            </a:p>
            <a:p>
              <a:pPr algn="ctr" defTabSz="839788"/>
              <a:endParaRPr lang="en-US" sz="1600" dirty="0"/>
            </a:p>
            <a:p>
              <a:pPr algn="ctr" defTabSz="839788">
                <a:buFontTx/>
                <a:buChar char="•"/>
              </a:pPr>
              <a:r>
                <a:rPr lang="en-US" sz="1600" dirty="0"/>
                <a:t>Automotive</a:t>
              </a:r>
            </a:p>
            <a:p>
              <a:pPr algn="ctr" defTabSz="839788">
                <a:buFontTx/>
                <a:buChar char="•"/>
              </a:pPr>
              <a:r>
                <a:rPr lang="en-US" sz="1600" dirty="0"/>
                <a:t>Chemicals &amp; Materials</a:t>
              </a:r>
            </a:p>
            <a:p>
              <a:pPr algn="ctr" defTabSz="839788">
                <a:buFontTx/>
                <a:buChar char="•"/>
              </a:pPr>
              <a:r>
                <a:rPr lang="en-US" sz="1600" dirty="0"/>
                <a:t>Electro-technical</a:t>
              </a:r>
            </a:p>
            <a:p>
              <a:pPr algn="ctr" defTabSz="839788">
                <a:buFontTx/>
                <a:buChar char="•"/>
              </a:pPr>
              <a:r>
                <a:rPr lang="en-US" sz="1600" dirty="0"/>
                <a:t>Food</a:t>
              </a:r>
            </a:p>
            <a:p>
              <a:pPr algn="ctr" defTabSz="839788"/>
              <a:endParaRPr lang="en-US" sz="1600" dirty="0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V="1">
              <a:off x="2822" y="2519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3285" y="2700"/>
              <a:ext cx="1034" cy="1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/>
            <a:lstStyle/>
            <a:p>
              <a:pPr algn="ctr" defTabSz="839788"/>
              <a:r>
                <a:rPr lang="en-US" sz="1600" dirty="0"/>
                <a:t>Random</a:t>
              </a:r>
            </a:p>
            <a:p>
              <a:pPr algn="ctr" defTabSz="839788"/>
              <a:endParaRPr lang="en-US" sz="1600" dirty="0"/>
            </a:p>
            <a:p>
              <a:pPr algn="ctr" defTabSz="839788"/>
              <a:r>
                <a:rPr lang="en-US" sz="1600" dirty="0"/>
                <a:t>On request</a:t>
              </a:r>
            </a:p>
            <a:p>
              <a:pPr algn="ctr" defTabSz="839788"/>
              <a:endParaRPr lang="en-US" sz="1600" dirty="0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V="1">
              <a:off x="3775" y="251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4147" y="2700"/>
              <a:ext cx="1034" cy="1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/>
            <a:lstStyle/>
            <a:p>
              <a:pPr algn="ctr" defTabSz="839788"/>
              <a:r>
                <a:rPr lang="en-US" sz="1600" dirty="0"/>
                <a:t>Accredited testing facilities</a:t>
              </a:r>
            </a:p>
            <a:p>
              <a:pPr algn="ctr" defTabSz="839788"/>
              <a:endParaRPr lang="en-US" sz="1600" dirty="0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V="1">
              <a:off x="4637" y="251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4999" y="2700"/>
              <a:ext cx="1034" cy="1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3988" tIns="41994" rIns="83988" bIns="41994"/>
            <a:lstStyle/>
            <a:p>
              <a:pPr algn="ctr" defTabSz="839788"/>
              <a:r>
                <a:rPr lang="en-US" sz="1600" dirty="0" smtClean="0"/>
                <a:t>Accounting Authority </a:t>
              </a:r>
              <a:endParaRPr lang="en-US" sz="1600" dirty="0"/>
            </a:p>
            <a:p>
              <a:pPr algn="ctr" defTabSz="839788"/>
              <a:endParaRPr lang="en-US" sz="1600" dirty="0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 flipV="1">
              <a:off x="5544" y="251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27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Regulated Industries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0CD491-99AA-41F0-A5A6-5739AB958B3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+mn-cs"/>
              </a:rPr>
              <a:pPr marL="0" marR="0" lvl="0" indent="0" algn="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142697"/>
              </p:ext>
            </p:extLst>
          </p:nvPr>
        </p:nvGraphicFramePr>
        <p:xfrm>
          <a:off x="82550" y="923926"/>
          <a:ext cx="10523538" cy="680137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48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753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062"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Industry Sector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 regulated  / Service rendered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Automotive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Vehicles, Replacements Components, Manufactures Importers and Builders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74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Chemicals, Materials and Mechanicals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Materials (cement, treated timber, safety glass &amp; glazing material), Chemicals (disinfectants &amp; detergent-disinfectants), Micro-biological safety cabinets, Personal Protective equipment </a:t>
                      </a:r>
                    </a:p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(swimming aids, personal flotation devices, respirators &amp; safety footwear), Firearms &amp; Shooting Ranges, plastic carrier bags, cigarette lighters, non-pressure paraffin stoves &amp; heaters, pressurized paraffin appliances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9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Electro-technical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Electrical Appliances and Products, Electronic appliances and products</a:t>
                      </a: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3011"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Food and Associated Industries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Fishery products and canned meat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38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Legal Metrology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Measurable Products and Services, measurements in trade, health, safety and the environment, any  measuring instrument used for a prescribed purpose and gaming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equipment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0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Building Regulations</a:t>
                      </a: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Ensure uniform interpretation of National Building Regulations and Standards Act, administer review Board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Organisational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2000" b="1" dirty="0" smtClean="0"/>
              <a:t>Performance highlights </a:t>
            </a:r>
            <a:endParaRPr lang="en-ZA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 smtClean="0"/>
              <a:t>Non-compliant </a:t>
            </a:r>
            <a:r>
              <a:rPr lang="en-ZA" sz="2000" dirty="0"/>
              <a:t>products to the value of R239 million were removed from the market.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/>
              <a:t>The NRCS conducted 48 634 inspections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/>
              <a:t>The NRCS issued 17 484 approval certificates for Electro-technical (69%), Automotive (21,6%) and Chemicals, Materials and Mechanicals (7,6%) products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/>
              <a:t>Issued 9 522 health guarantees which ensured that all exported fishery and associated products were accepted in foreign markets.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/>
              <a:t>Corporate social investment (Safe paraffin stove </a:t>
            </a:r>
            <a:r>
              <a:rPr lang="en-ZA" sz="2000" dirty="0" smtClean="0"/>
              <a:t>campaign was implemented) </a:t>
            </a:r>
            <a:endParaRPr lang="en-ZA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ZA" sz="2000" dirty="0"/>
              <a:t>Levy Audit successes (R9.5m in Q2 of 2017)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Inadequate testing facilities in South Africa for some regulated products e.g. Motor cycle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helmets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Capacity constraints, given resources available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Escalating cost of regulation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Importation of products without NRCS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Generation of revenue reliant on trends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markets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Non-compliant levy payers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Internal control weaknesses – ICT system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C0471-A8C7-49ED-AFD6-173E85D3CD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Category xmlns="c88c95d7-c677-4fb8-ae3a-09b92888576a"/>
    <TaxCatchAll xmlns="04f8aa70-7e56-4b6c-876e-82692cd4222e"/>
    <_dlc_DocId xmlns="04f8aa70-7e56-4b6c-876e-82692cd4222e">NRCS-1797567310-476</_dlc_DocId>
    <_dlc_DocIdUrl xmlns="04f8aa70-7e56-4b6c-876e-82692cd4222e">
      <Url>http://prod.nrcs.local/_layouts/15/DocIdRedir.aspx?ID=NRCS-1797567310-476</Url>
      <Description>NRCS-1797567310-476</Description>
    </_dlc_DocIdUrl>
    <Tag xmlns="c88c95d7-c677-4fb8-ae3a-09b92888576a">Form</Tag>
    <Business_x0020_Unit xmlns="04f8aa70-7e56-4b6c-876e-82692cd4222e" xsi:nil="true"/>
    <Year xmlns="c88c95d7-c677-4fb8-ae3a-09b92888576a" xsi:nil="true"/>
    <Quarter xmlns="c88c95d7-c677-4fb8-ae3a-09b92888576a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8CAEA5109A8478A5F4AFD8FAB5222" ma:contentTypeVersion="10" ma:contentTypeDescription="Create a new document." ma:contentTypeScope="" ma:versionID="dd74f00249ec20964132a5dea9dcc866">
  <xsd:schema xmlns:xsd="http://www.w3.org/2001/XMLSchema" xmlns:xs="http://www.w3.org/2001/XMLSchema" xmlns:p="http://schemas.microsoft.com/office/2006/metadata/properties" xmlns:ns1="http://schemas.microsoft.com/sharepoint/v3" xmlns:ns2="04f8aa70-7e56-4b6c-876e-82692cd4222e" xmlns:ns3="c88c95d7-c677-4fb8-ae3a-09b92888576a" targetNamespace="http://schemas.microsoft.com/office/2006/metadata/properties" ma:root="true" ma:fieldsID="c6afb9e0a094ee3bd2421800454f811e" ns1:_="" ns2:_="" ns3:_="">
    <xsd:import namespace="http://schemas.microsoft.com/sharepoint/v3"/>
    <xsd:import namespace="04f8aa70-7e56-4b6c-876e-82692cd4222e"/>
    <xsd:import namespace="c88c95d7-c677-4fb8-ae3a-09b92888576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Category" minOccurs="0"/>
                <xsd:element ref="ns2:TaxCatchAll" minOccurs="0"/>
                <xsd:element ref="ns2:_dlc_DocId" minOccurs="0"/>
                <xsd:element ref="ns2:_dlc_DocIdUrl" minOccurs="0"/>
                <xsd:element ref="ns2:_dlc_DocIdPersistId" minOccurs="0"/>
                <xsd:element ref="ns2:Business_x0020_Unit" minOccurs="0"/>
                <xsd:element ref="ns3:Tag" minOccurs="0"/>
                <xsd:element ref="ns3:Year" minOccurs="0"/>
                <xsd:element ref="ns3:Quart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8aa70-7e56-4b6c-876e-82692cd422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2" nillable="true" ma:displayName="Taxonomy Catch All Column" ma:hidden="true" ma:list="{c75ffc17-69a3-404d-9a64-3854396bdc4f}" ma:internalName="TaxCatchAll" ma:showField="CatchAllData" ma:web="04f8aa70-7e56-4b6c-876e-82692cd422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Business_x0020_Unit" ma:index="16" nillable="true" ma:displayName="Business Unit" ma:format="Dropdown" ma:internalName="Business_x0020_Unit">
      <xsd:simpleType>
        <xsd:restriction base="dms:Choice">
          <xsd:enumeration value="Automotive"/>
          <xsd:enumeration value="Food and Associated Industries"/>
          <xsd:enumeration value="Legal Metrology"/>
          <xsd:enumeration value="Legal"/>
          <xsd:enumeration value="Human Resoure"/>
          <xsd:enumeration value="CMM"/>
          <xsd:enumeration value="Electrotech"/>
          <xsd:enumeration value="Internal Audit"/>
          <xsd:enumeration value="NBR"/>
          <xsd:enumeration value="RR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c95d7-c677-4fb8-ae3a-09b92888576a" elementFormDefault="qualified">
    <xsd:import namespace="http://schemas.microsoft.com/office/2006/documentManagement/types"/>
    <xsd:import namespace="http://schemas.microsoft.com/office/infopath/2007/PartnerControls"/>
    <xsd:element name="Category" ma:index="11" nillable="true" ma:displayName="Category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otorcycle"/>
                    <xsd:enumeration value="Load Bodies"/>
                    <xsd:enumeration value="Tractors"/>
                    <xsd:enumeration value="O3/O4 Vehicle Homologation"/>
                    <xsd:enumeration value="O1/O2 Vehicle Homologation"/>
                    <xsd:enumeration value="N2/N3 vehicle Homologation"/>
                    <xsd:enumeration value="N1 Vehicle Homologation"/>
                    <xsd:enumeration value="M2/M3 Vehicle Homologation"/>
                    <xsd:enumeration value="M1 Vehicle Homologation"/>
                    <xsd:enumeration value="General"/>
                    <xsd:enumeration value="Approval Requirements"/>
                  </xsd:restriction>
                </xsd:simpleType>
              </xsd:element>
            </xsd:sequence>
          </xsd:extension>
        </xsd:complexContent>
      </xsd:complexType>
    </xsd:element>
    <xsd:element name="Tag" ma:index="17" nillable="true" ma:displayName="Tag" ma:default="Form" ma:format="Dropdown" ma:internalName="Tag">
      <xsd:simpleType>
        <xsd:restriction base="dms:Choice">
          <xsd:enumeration value="Form"/>
          <xsd:enumeration value="General"/>
        </xsd:restriction>
      </xsd:simpleType>
    </xsd:element>
    <xsd:element name="Year" ma:index="18" nillable="true" ma:displayName="Year" ma:internalName="Year" ma:percentage="FALSE">
      <xsd:simpleType>
        <xsd:restriction base="dms:Number"/>
      </xsd:simpleType>
    </xsd:element>
    <xsd:element name="Quarter" ma:index="19" nillable="true" ma:displayName="Quarter" ma:internalName="Quarter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977921-DA79-4E8B-945F-0362A29F83C9}"/>
</file>

<file path=customXml/itemProps2.xml><?xml version="1.0" encoding="utf-8"?>
<ds:datastoreItem xmlns:ds="http://schemas.openxmlformats.org/officeDocument/2006/customXml" ds:itemID="{03DBBEB2-8DA2-4EEC-ABDC-F403DF5C721F}"/>
</file>

<file path=customXml/itemProps3.xml><?xml version="1.0" encoding="utf-8"?>
<ds:datastoreItem xmlns:ds="http://schemas.openxmlformats.org/officeDocument/2006/customXml" ds:itemID="{EB05FCB9-889F-43B0-B344-0F4176036A55}"/>
</file>

<file path=customXml/itemProps4.xml><?xml version="1.0" encoding="utf-8"?>
<ds:datastoreItem xmlns:ds="http://schemas.openxmlformats.org/officeDocument/2006/customXml" ds:itemID="{C74FFAE0-DD09-4378-A408-ABEDD0BCA87A}"/>
</file>

<file path=docProps/app.xml><?xml version="1.0" encoding="utf-8"?>
<Properties xmlns="http://schemas.openxmlformats.org/officeDocument/2006/extended-properties" xmlns:vt="http://schemas.openxmlformats.org/officeDocument/2006/docPropsVTypes">
  <TotalTime>9874</TotalTime>
  <Words>1973</Words>
  <Application>Microsoft Office PowerPoint</Application>
  <PresentationFormat>Custom</PresentationFormat>
  <Paragraphs>387</Paragraphs>
  <Slides>36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Office Theme</vt:lpstr>
      <vt:lpstr>1_Office Theme</vt:lpstr>
      <vt:lpstr>Blank Presentation</vt:lpstr>
      <vt:lpstr>1_Blank Presentation</vt:lpstr>
      <vt:lpstr>10_Blank Presentation</vt:lpstr>
      <vt:lpstr>Worksheet</vt:lpstr>
      <vt:lpstr>Microsoft Excel Worksheet</vt:lpstr>
      <vt:lpstr>  Welcome to the NRCS Fees and Levy Tariffs Consultation Sessions for 2018/2019   Date: 22 March 2018                 </vt:lpstr>
      <vt:lpstr>Presentation Outline</vt:lpstr>
      <vt:lpstr>Background to the Organisation</vt:lpstr>
      <vt:lpstr>PowerPoint Presentation</vt:lpstr>
      <vt:lpstr>NRCS Strategic goals, Mission and Vision</vt:lpstr>
      <vt:lpstr> NRCS Value chain </vt:lpstr>
      <vt:lpstr>Regulated Industries</vt:lpstr>
      <vt:lpstr>Organisational Performance</vt:lpstr>
      <vt:lpstr>Challenges </vt:lpstr>
      <vt:lpstr>Strategies </vt:lpstr>
      <vt:lpstr>Financial information</vt:lpstr>
      <vt:lpstr>Financial Status: Income Statement</vt:lpstr>
      <vt:lpstr>Financial Status: Revenue</vt:lpstr>
      <vt:lpstr>Financial Status: Revenue</vt:lpstr>
      <vt:lpstr>Completeness of Levies</vt:lpstr>
      <vt:lpstr>Annual Levy Declaration: Deadlines</vt:lpstr>
      <vt:lpstr>Other Matters </vt:lpstr>
      <vt:lpstr>Levy Increase Proposals for the 2018-2019 Financial Year   </vt:lpstr>
      <vt:lpstr>Business Units Scope, Approaches and Rationale </vt:lpstr>
      <vt:lpstr>Automotive Business Unit  </vt:lpstr>
      <vt:lpstr>Automotive: Activities  </vt:lpstr>
      <vt:lpstr>Automotive: Rationale for Levy Increase Proposals 2019 </vt:lpstr>
      <vt:lpstr>Automotive Levy Increase Proposals 2019 </vt:lpstr>
      <vt:lpstr>CMM </vt:lpstr>
      <vt:lpstr>CMM: Rationale for Levy Increases 2019</vt:lpstr>
      <vt:lpstr>CMM: Levy Increase Proposals 2019 </vt:lpstr>
      <vt:lpstr>Electro-technical Scope </vt:lpstr>
      <vt:lpstr>Electro-technical: Rationale for Levy Increase Proposals 2019</vt:lpstr>
      <vt:lpstr>Electro-tech Levy Increase Propsoals 2019</vt:lpstr>
      <vt:lpstr>FAI </vt:lpstr>
      <vt:lpstr>FAI: Rationale </vt:lpstr>
      <vt:lpstr>FAI Levy Increase Proposals 2019</vt:lpstr>
      <vt:lpstr>Legal Metrology - Scope </vt:lpstr>
      <vt:lpstr>Legal Metrology: Rationale  </vt:lpstr>
      <vt:lpstr>Legal Metrology: Levy Increases Proposals 2019 </vt:lpstr>
      <vt:lpstr> Thank you  Questions   For any queries please contact Eunice Sothoane  Email: Eunice.Sothoane@nrcs.org.za Contact Number:012 482 8754</vt:lpstr>
    </vt:vector>
  </TitlesOfParts>
  <Company>NRCS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NRCS presentation Info Services</dc:title>
  <dc:creator>Alan Cohen</dc:creator>
  <cp:lastModifiedBy>NRCS</cp:lastModifiedBy>
  <cp:revision>536</cp:revision>
  <cp:lastPrinted>2017-09-22T12:02:51Z</cp:lastPrinted>
  <dcterms:created xsi:type="dcterms:W3CDTF">2008-09-11T09:55:29Z</dcterms:created>
  <dcterms:modified xsi:type="dcterms:W3CDTF">2018-03-22T07:58:21Z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0x0101004F88CAEA5109A8478A5F4AFD8FAB5222</vt:lpwstr>
  </property>
  <property fmtid="{D5CDD505-2E9C-101B-9397-08002B2CF9AE}" pid="3" name="_dlc_DocIdItemGuid">
    <vt:lpwstr>3470df55-f438-4b55-9778-bfb143ad172b</vt:lpwstr>
  </property>
</Properties>
</file>