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ommentAuthors.xml" ContentType="application/vnd.openxmlformats-officedocument.presentationml.commentAuthors+xml"/>
  <Override PartName="/ppt/theme/theme6.xml" ContentType="application/vnd.openxmlformats-officedocument.theme+xml"/>
  <Override PartName="/ppt/charts/colors2.xml" ContentType="application/vnd.ms-office.chartcolorstyle+xml"/>
  <Override PartName="/ppt/charts/style2.xml" ContentType="application/vnd.ms-office.chartstyle+xml"/>
  <Override PartName="/ppt/charts/chart3.xml" ContentType="application/vnd.openxmlformats-officedocument.drawingml.chart+xml"/>
  <Override PartName="/ppt/charts/style6.xml" ContentType="application/vnd.ms-office.chartstyle+xml"/>
  <Override PartName="/ppt/charts/chart4.xml" ContentType="application/vnd.openxmlformats-officedocument.drawingml.chart+xml"/>
  <Override PartName="/ppt/charts/colors6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965" r:id="rId3"/>
    <p:sldMasterId id="2147483989" r:id="rId4"/>
    <p:sldMasterId id="2147485611" r:id="rId5"/>
  </p:sldMasterIdLst>
  <p:notesMasterIdLst>
    <p:notesMasterId r:id="rId36"/>
  </p:notesMasterIdLst>
  <p:sldIdLst>
    <p:sldId id="404" r:id="rId6"/>
    <p:sldId id="533" r:id="rId7"/>
    <p:sldId id="456" r:id="rId8"/>
    <p:sldId id="457" r:id="rId9"/>
    <p:sldId id="455" r:id="rId10"/>
    <p:sldId id="460" r:id="rId11"/>
    <p:sldId id="503" r:id="rId12"/>
    <p:sldId id="458" r:id="rId13"/>
    <p:sldId id="514" r:id="rId14"/>
    <p:sldId id="486" r:id="rId15"/>
    <p:sldId id="516" r:id="rId16"/>
    <p:sldId id="502" r:id="rId17"/>
    <p:sldId id="517" r:id="rId18"/>
    <p:sldId id="518" r:id="rId19"/>
    <p:sldId id="532" r:id="rId20"/>
    <p:sldId id="500" r:id="rId21"/>
    <p:sldId id="515" r:id="rId22"/>
    <p:sldId id="480" r:id="rId23"/>
    <p:sldId id="497" r:id="rId24"/>
    <p:sldId id="481" r:id="rId25"/>
    <p:sldId id="526" r:id="rId26"/>
    <p:sldId id="527" r:id="rId27"/>
    <p:sldId id="523" r:id="rId28"/>
    <p:sldId id="524" r:id="rId29"/>
    <p:sldId id="529" r:id="rId30"/>
    <p:sldId id="520" r:id="rId31"/>
    <p:sldId id="530" r:id="rId32"/>
    <p:sldId id="528" r:id="rId33"/>
    <p:sldId id="522" r:id="rId34"/>
    <p:sldId id="484" r:id="rId35"/>
  </p:sldIdLst>
  <p:sldSz cx="10688638" cy="7562850"/>
  <p:notesSz cx="6797675" cy="9926638"/>
  <p:defaultTextStyle>
    <a:defPPr>
      <a:defRPr lang="en-US"/>
    </a:defPPr>
    <a:lvl1pPr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19113" indent="-619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39813" indent="-125413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62100" indent="-1905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82800" indent="-254000" algn="l" defTabSz="519113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marie Cornelius" initials="E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500"/>
    <a:srgbClr val="FF6600"/>
    <a:srgbClr val="0000FF"/>
    <a:srgbClr val="00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6625" autoAdjust="0"/>
  </p:normalViewPr>
  <p:slideViewPr>
    <p:cSldViewPr snapToObjects="1">
      <p:cViewPr varScale="1">
        <p:scale>
          <a:sx n="63" d="100"/>
          <a:sy n="63" d="100"/>
        </p:scale>
        <p:origin x="654" y="4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thoanee\Desktop\Graphs%20for%20Report%20-%20Mim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amntl\Desktop\Work%20Assisting%20-%20CFO\Copy%20of%20Graphs%20for%20Report%20-%20Mim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urar.NRCS\Documents\All%20documents\Presentations\Portfolio%20Committee\2017\workings\Annual%20Report%20presentation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othoanee\Desktop\Graphs%20for%20Report%20-%20Mim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amntl\Desktop\Work%20Assisting%20-%20CFO\Copy%20of%20Graphs%20for%20Report%20-%20Mim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hurar.NRCS\Documents\All%20documents\Presentations\Portfolio%20Committee\2017\workings\Annual%20Report%20presentation%20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 dirty="0"/>
              <a:t>Financial Status: Income Statement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294454249090451"/>
          <c:y val="5.0384884534639608E-2"/>
          <c:w val="0.85167890590276873"/>
          <c:h val="0.8266493280362347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958592"/>
        <c:axId val="410956632"/>
        <c:axId val="0"/>
      </c:bar3DChart>
      <c:catAx>
        <c:axId val="41095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6632"/>
        <c:crosses val="autoZero"/>
        <c:auto val="1"/>
        <c:lblAlgn val="ctr"/>
        <c:lblOffset val="100"/>
        <c:noMultiLvlLbl val="0"/>
      </c:catAx>
      <c:valAx>
        <c:axId val="410956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109585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290601188306787E-2"/>
                <c:y val="0.41424379803764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/>
              <a:t>Financial Status: Income Statement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Sheet1!$H$48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Sheet1!$I$47:$O$47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2020 -BUD</c:v>
                </c:pt>
                <c:pt idx="5">
                  <c:v>2021 - BUD</c:v>
                </c:pt>
                <c:pt idx="6">
                  <c:v>2022 -BUD</c:v>
                </c:pt>
              </c:strCache>
            </c:strRef>
          </c:cat>
          <c:val>
            <c:numRef>
              <c:f>Sheet1!$I$48:$O$48</c:f>
              <c:numCache>
                <c:formatCode>#,##0</c:formatCode>
                <c:ptCount val="7"/>
                <c:pt idx="0">
                  <c:v>309926876</c:v>
                </c:pt>
                <c:pt idx="1">
                  <c:v>354318072</c:v>
                </c:pt>
                <c:pt idx="2">
                  <c:v>430907063</c:v>
                </c:pt>
                <c:pt idx="3">
                  <c:v>434986000</c:v>
                </c:pt>
                <c:pt idx="4">
                  <c:v>470674000</c:v>
                </c:pt>
                <c:pt idx="5">
                  <c:v>494679000</c:v>
                </c:pt>
                <c:pt idx="6">
                  <c:v>519412000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B-44B1-A110-19FF83551AC4}"/>
            </c:ext>
          </c:extLst>
        </c:ser>
        <c:ser>
          <c:idx val="5"/>
          <c:order val="1"/>
          <c:tx>
            <c:strRef>
              <c:f>Sheet1!$H$49</c:f>
              <c:strCache>
                <c:ptCount val="1"/>
                <c:pt idx="0">
                  <c:v>Total Expenditure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Sheet1!$I$47:$O$47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2020 -BUD</c:v>
                </c:pt>
                <c:pt idx="5">
                  <c:v>2021 - BUD</c:v>
                </c:pt>
                <c:pt idx="6">
                  <c:v>2022 -BUD</c:v>
                </c:pt>
              </c:strCache>
            </c:strRef>
          </c:cat>
          <c:val>
            <c:numRef>
              <c:f>Sheet1!$I$49:$O$49</c:f>
              <c:numCache>
                <c:formatCode>#,##0</c:formatCode>
                <c:ptCount val="7"/>
                <c:pt idx="0">
                  <c:v>308310807</c:v>
                </c:pt>
                <c:pt idx="1">
                  <c:v>326360639</c:v>
                </c:pt>
                <c:pt idx="2">
                  <c:v>346397063</c:v>
                </c:pt>
                <c:pt idx="3">
                  <c:v>420986000</c:v>
                </c:pt>
                <c:pt idx="4">
                  <c:v>470674000</c:v>
                </c:pt>
                <c:pt idx="5">
                  <c:v>494679000</c:v>
                </c:pt>
                <c:pt idx="6">
                  <c:v>519412000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B-44B1-A110-19FF83551AC4}"/>
            </c:ext>
          </c:extLst>
        </c:ser>
        <c:ser>
          <c:idx val="8"/>
          <c:order val="2"/>
          <c:tx>
            <c:strRef>
              <c:f>Sheet1!$H$50</c:f>
              <c:strCache>
                <c:ptCount val="1"/>
                <c:pt idx="0">
                  <c:v>Surplus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Sheet1!$I$47:$O$47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2020 -BUD</c:v>
                </c:pt>
                <c:pt idx="5">
                  <c:v>2021 - BUD</c:v>
                </c:pt>
                <c:pt idx="6">
                  <c:v>2022 -BUD</c:v>
                </c:pt>
              </c:strCache>
            </c:strRef>
          </c:cat>
          <c:val>
            <c:numRef>
              <c:f>Sheet1!$I$50:$O$50</c:f>
              <c:numCache>
                <c:formatCode>#,##0</c:formatCode>
                <c:ptCount val="7"/>
                <c:pt idx="0">
                  <c:v>1616069</c:v>
                </c:pt>
                <c:pt idx="1">
                  <c:v>27957433</c:v>
                </c:pt>
                <c:pt idx="2">
                  <c:v>84510000</c:v>
                </c:pt>
                <c:pt idx="3">
                  <c:v>14000000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B-44B1-A110-19FF83551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955456"/>
        <c:axId val="410955848"/>
        <c:axId val="0"/>
      </c:bar3DChart>
      <c:catAx>
        <c:axId val="41095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5848"/>
        <c:crosses val="autoZero"/>
        <c:auto val="1"/>
        <c:lblAlgn val="ctr"/>
        <c:lblOffset val="100"/>
        <c:noMultiLvlLbl val="0"/>
      </c:catAx>
      <c:valAx>
        <c:axId val="41095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54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3.8290601188306787E-2"/>
                <c:y val="0.41424379803764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lvl="3" algn="ctr" rtl="0">
                  <a:defRPr sz="900" b="0" i="0" u="none" strike="noStrike" kern="1200" cap="all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957416"/>
        <c:axId val="410957808"/>
        <c:axId val="0"/>
      </c:bar3DChart>
      <c:catAx>
        <c:axId val="410957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7808"/>
        <c:crosses val="autoZero"/>
        <c:auto val="1"/>
        <c:lblAlgn val="ctr"/>
        <c:lblOffset val="100"/>
        <c:noMultiLvlLbl val="0"/>
      </c:catAx>
      <c:valAx>
        <c:axId val="41095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957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/>
              <a:t>Financial Status: Revenue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808032"/>
        <c:axId val="416805680"/>
        <c:axId val="0"/>
      </c:bar3DChart>
      <c:catAx>
        <c:axId val="4168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05680"/>
        <c:crosses val="autoZero"/>
        <c:auto val="1"/>
        <c:lblAlgn val="ctr"/>
        <c:lblOffset val="100"/>
        <c:noMultiLvlLbl val="0"/>
      </c:catAx>
      <c:valAx>
        <c:axId val="41680568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0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ZA"/>
              <a:t>Financial Status: Revenue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Sheet2!$E$46</c:f>
              <c:strCache>
                <c:ptCount val="1"/>
                <c:pt idx="0">
                  <c:v>Levies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Sheet2!$F$45:$L$45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 BUD </c:v>
                </c:pt>
                <c:pt idx="5">
                  <c:v>2021 - BUD</c:v>
                </c:pt>
                <c:pt idx="6">
                  <c:v>2022 - BUD </c:v>
                </c:pt>
              </c:strCache>
            </c:strRef>
          </c:cat>
          <c:val>
            <c:numRef>
              <c:f>Sheet2!$F$46:$L$46</c:f>
              <c:numCache>
                <c:formatCode>#,##0</c:formatCode>
                <c:ptCount val="7"/>
                <c:pt idx="0">
                  <c:v>154590878</c:v>
                </c:pt>
                <c:pt idx="1">
                  <c:v>181178385</c:v>
                </c:pt>
                <c:pt idx="2">
                  <c:v>214553000</c:v>
                </c:pt>
                <c:pt idx="3">
                  <c:v>219753000</c:v>
                </c:pt>
                <c:pt idx="4" formatCode="_(* #,##0_);_(* \(#,##0\);_(* &quot;-&quot;??_);_(@_)">
                  <c:v>256045000</c:v>
                </c:pt>
                <c:pt idx="5" formatCode="General">
                  <c:v>271082000</c:v>
                </c:pt>
                <c:pt idx="6" formatCode="General">
                  <c:v>285244000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3-48A5-861A-E022D7157E4E}"/>
            </c:ext>
          </c:extLst>
        </c:ser>
        <c:ser>
          <c:idx val="4"/>
          <c:order val="1"/>
          <c:tx>
            <c:strRef>
              <c:f>Sheet2!$E$47</c:f>
              <c:strCache>
                <c:ptCount val="1"/>
                <c:pt idx="0">
                  <c:v>Core Funding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Sheet2!$F$45:$L$45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 BUD </c:v>
                </c:pt>
                <c:pt idx="5">
                  <c:v>2021 - BUD</c:v>
                </c:pt>
                <c:pt idx="6">
                  <c:v>2022 - BUD </c:v>
                </c:pt>
              </c:strCache>
            </c:strRef>
          </c:cat>
          <c:val>
            <c:numRef>
              <c:f>Sheet2!$F$47:$L$47</c:f>
              <c:numCache>
                <c:formatCode>#,##0</c:formatCode>
                <c:ptCount val="7"/>
                <c:pt idx="0">
                  <c:v>91732000</c:v>
                </c:pt>
                <c:pt idx="1">
                  <c:v>86418000</c:v>
                </c:pt>
                <c:pt idx="2">
                  <c:v>128745000</c:v>
                </c:pt>
                <c:pt idx="3">
                  <c:v>146104000</c:v>
                </c:pt>
                <c:pt idx="4" formatCode="_(* #,##0_);_(* \(#,##0\);_(* &quot;-&quot;??_);_(@_)">
                  <c:v>139501000</c:v>
                </c:pt>
                <c:pt idx="5">
                  <c:v>147173000</c:v>
                </c:pt>
                <c:pt idx="6">
                  <c:v>155268000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3-48A5-861A-E022D7157E4E}"/>
            </c:ext>
          </c:extLst>
        </c:ser>
        <c:ser>
          <c:idx val="6"/>
          <c:order val="2"/>
          <c:tx>
            <c:strRef>
              <c:f>Sheet2!$E$48</c:f>
              <c:strCache>
                <c:ptCount val="1"/>
                <c:pt idx="0">
                  <c:v>Services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Sheet2!$F$45:$L$45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 BUD </c:v>
                </c:pt>
                <c:pt idx="5">
                  <c:v>2021 - BUD</c:v>
                </c:pt>
                <c:pt idx="6">
                  <c:v>2022 - BUD </c:v>
                </c:pt>
              </c:strCache>
            </c:strRef>
          </c:cat>
          <c:val>
            <c:numRef>
              <c:f>Sheet2!$F$48:$L$48</c:f>
              <c:numCache>
                <c:formatCode>#,##0</c:formatCode>
                <c:ptCount val="7"/>
                <c:pt idx="0">
                  <c:v>45223056</c:v>
                </c:pt>
                <c:pt idx="1">
                  <c:v>50204997</c:v>
                </c:pt>
                <c:pt idx="2">
                  <c:v>67287000</c:v>
                </c:pt>
                <c:pt idx="3">
                  <c:v>58231000</c:v>
                </c:pt>
                <c:pt idx="4" formatCode="_(* #,##0_);_(* \(#,##0\);_(* &quot;-&quot;??_);_(@_)">
                  <c:v>65101000</c:v>
                </c:pt>
                <c:pt idx="5">
                  <c:v>68421000</c:v>
                </c:pt>
                <c:pt idx="6">
                  <c:v>71842000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3-48A5-861A-E022D7157E4E}"/>
            </c:ext>
          </c:extLst>
        </c:ser>
        <c:ser>
          <c:idx val="8"/>
          <c:order val="3"/>
          <c:tx>
            <c:strRef>
              <c:f>Sheet2!$E$49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Sheet2!$F$45:$L$45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 BUD </c:v>
                </c:pt>
                <c:pt idx="5">
                  <c:v>2021 - BUD</c:v>
                </c:pt>
                <c:pt idx="6">
                  <c:v>2022 - BUD </c:v>
                </c:pt>
              </c:strCache>
            </c:strRef>
          </c:cat>
          <c:val>
            <c:numRef>
              <c:f>Sheet2!$F$49:$L$49</c:f>
              <c:numCache>
                <c:formatCode>#,##0</c:formatCode>
                <c:ptCount val="7"/>
                <c:pt idx="0">
                  <c:v>18380942</c:v>
                </c:pt>
                <c:pt idx="1">
                  <c:v>18600000</c:v>
                </c:pt>
                <c:pt idx="2">
                  <c:v>20322000</c:v>
                </c:pt>
                <c:pt idx="3">
                  <c:v>10898000</c:v>
                </c:pt>
                <c:pt idx="4" formatCode="_(* #,##0_);_(* \(#,##0\);_(* &quot;-&quot;??_);_(@_)">
                  <c:v>10027000</c:v>
                </c:pt>
                <c:pt idx="5" formatCode="General">
                  <c:v>8003000</c:v>
                </c:pt>
                <c:pt idx="6" formatCode="General">
                  <c:v>7058000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3-48A5-861A-E022D7157E4E}"/>
            </c:ext>
          </c:extLst>
        </c:ser>
        <c:ser>
          <c:idx val="10"/>
          <c:order val="4"/>
          <c:tx>
            <c:strRef>
              <c:f>Sheet2!$E$50</c:f>
              <c:strCache>
                <c:ptCount val="1"/>
                <c:pt idx="0">
                  <c:v>Total Income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Sheet2!$F$45:$L$45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2019 - BUD</c:v>
                </c:pt>
                <c:pt idx="4">
                  <c:v>2020 - BUD </c:v>
                </c:pt>
                <c:pt idx="5">
                  <c:v>2021 - BUD</c:v>
                </c:pt>
                <c:pt idx="6">
                  <c:v>2022 - BUD </c:v>
                </c:pt>
              </c:strCache>
            </c:strRef>
          </c:cat>
          <c:val>
            <c:numRef>
              <c:f>Sheet2!$F$50:$L$50</c:f>
              <c:numCache>
                <c:formatCode>#,##0</c:formatCode>
                <c:ptCount val="7"/>
                <c:pt idx="0">
                  <c:v>309928892</c:v>
                </c:pt>
                <c:pt idx="1">
                  <c:v>336403399</c:v>
                </c:pt>
                <c:pt idx="2">
                  <c:v>430907000</c:v>
                </c:pt>
                <c:pt idx="3">
                  <c:v>434986000</c:v>
                </c:pt>
                <c:pt idx="4">
                  <c:v>470674000</c:v>
                </c:pt>
                <c:pt idx="5">
                  <c:v>494679000</c:v>
                </c:pt>
                <c:pt idx="6">
                  <c:v>519412000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23-48A5-861A-E022D7157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804896"/>
        <c:axId val="416805288"/>
        <c:axId val="0"/>
      </c:bar3DChart>
      <c:catAx>
        <c:axId val="4168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05288"/>
        <c:crosses val="autoZero"/>
        <c:auto val="1"/>
        <c:lblAlgn val="ctr"/>
        <c:lblOffset val="100"/>
        <c:noMultiLvlLbl val="0"/>
      </c:catAx>
      <c:valAx>
        <c:axId val="41680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048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4896134778024541E-2"/>
                <c:y val="0.3672882692942071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806464"/>
        <c:axId val="416806072"/>
        <c:axId val="0"/>
      </c:bar3DChart>
      <c:catAx>
        <c:axId val="41680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06072"/>
        <c:crosses val="autoZero"/>
        <c:auto val="1"/>
        <c:lblAlgn val="ctr"/>
        <c:lblOffset val="100"/>
        <c:noMultiLvlLbl val="0"/>
      </c:catAx>
      <c:valAx>
        <c:axId val="41680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806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17D9C8-B87C-4727-9FCB-8C2A6F9536C2}" type="doc">
      <dgm:prSet loTypeId="urn:microsoft.com/office/officeart/2005/8/layout/cycle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D367FB-FE0C-43AC-AF37-236C96950CA8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2C89E-319C-4923-8C23-3F1FFBA58D32}" type="parTrans" cxnId="{D2869431-F008-4BEF-8311-9FC94563A9C0}">
      <dgm:prSet/>
      <dgm:spPr/>
      <dgm:t>
        <a:bodyPr/>
        <a:lstStyle/>
        <a:p>
          <a:endParaRPr lang="en-US" b="1"/>
        </a:p>
      </dgm:t>
    </dgm:pt>
    <dgm:pt modelId="{368DCBA8-BBC9-4357-A4F0-C44173015207}" type="sibTrans" cxnId="{D2869431-F008-4BEF-8311-9FC94563A9C0}">
      <dgm:prSet/>
      <dgm:spPr/>
      <dgm:t>
        <a:bodyPr/>
        <a:lstStyle/>
        <a:p>
          <a:endParaRPr lang="en-US" b="1"/>
        </a:p>
      </dgm:t>
    </dgm:pt>
    <dgm:pt modelId="{7977F248-6E3F-49AB-9B15-7323D9E20BE3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32CDE-70F3-49A4-9260-E01161FAFCBA}" type="parTrans" cxnId="{B4CD7F2F-D868-4447-98BD-8996C139C586}">
      <dgm:prSet/>
      <dgm:spPr/>
      <dgm:t>
        <a:bodyPr/>
        <a:lstStyle/>
        <a:p>
          <a:endParaRPr lang="en-US" b="1"/>
        </a:p>
      </dgm:t>
    </dgm:pt>
    <dgm:pt modelId="{ECDB10F4-D878-4FC4-871C-C04B5181C7FB}" type="sibTrans" cxnId="{B4CD7F2F-D868-4447-98BD-8996C139C586}">
      <dgm:prSet/>
      <dgm:spPr/>
      <dgm:t>
        <a:bodyPr/>
        <a:lstStyle/>
        <a:p>
          <a:endParaRPr lang="en-US" b="1"/>
        </a:p>
      </dgm:t>
    </dgm:pt>
    <dgm:pt modelId="{C455446F-D2F1-49EA-9481-6998BAD6910C}">
      <dgm:prSet phldrT="[Text]"/>
      <dgm:spPr/>
      <dgm:t>
        <a:bodyPr/>
        <a:lstStyle/>
        <a:p>
          <a:r>
            <a:rPr lang="en-GB" b="1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4815F-D763-4051-92AF-17315E7BBB57}" type="parTrans" cxnId="{6D29A7A3-F5EF-4DD4-B072-D7142697E3E2}">
      <dgm:prSet/>
      <dgm:spPr/>
      <dgm:t>
        <a:bodyPr/>
        <a:lstStyle/>
        <a:p>
          <a:endParaRPr lang="en-US" b="1"/>
        </a:p>
      </dgm:t>
    </dgm:pt>
    <dgm:pt modelId="{FA5E1089-05F1-4875-9EA4-AED34B554FDD}" type="sibTrans" cxnId="{6D29A7A3-F5EF-4DD4-B072-D7142697E3E2}">
      <dgm:prSet/>
      <dgm:spPr/>
      <dgm:t>
        <a:bodyPr/>
        <a:lstStyle/>
        <a:p>
          <a:endParaRPr lang="en-US" b="1"/>
        </a:p>
      </dgm:t>
    </dgm:pt>
    <dgm:pt modelId="{F4803C30-0B80-454C-9826-90473AB44AE4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gm:t>
    </dgm:pt>
    <dgm:pt modelId="{4A87E217-7E0C-4047-BEC2-1AF6D36B46BB}" type="parTrans" cxnId="{8A7902E6-3BBB-440A-A171-4D22CA20D89E}">
      <dgm:prSet/>
      <dgm:spPr/>
      <dgm:t>
        <a:bodyPr/>
        <a:lstStyle/>
        <a:p>
          <a:endParaRPr lang="en-US" b="1"/>
        </a:p>
      </dgm:t>
    </dgm:pt>
    <dgm:pt modelId="{7A48E1F8-B380-45AA-B72B-D00E0849C868}" type="sibTrans" cxnId="{8A7902E6-3BBB-440A-A171-4D22CA20D89E}">
      <dgm:prSet/>
      <dgm:spPr/>
      <dgm:t>
        <a:bodyPr/>
        <a:lstStyle/>
        <a:p>
          <a:endParaRPr lang="en-US" b="1"/>
        </a:p>
      </dgm:t>
    </dgm:pt>
    <dgm:pt modelId="{2B2ED90F-DFEE-4D1C-AE6A-D709AC565930}" type="pres">
      <dgm:prSet presAssocID="{FA17D9C8-B87C-4727-9FCB-8C2A6F9536C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5FAB2-BB93-4849-81B2-3528EFC380FD}" type="pres">
      <dgm:prSet presAssocID="{FA17D9C8-B87C-4727-9FCB-8C2A6F9536C2}" presName="children" presStyleCnt="0"/>
      <dgm:spPr/>
      <dgm:t>
        <a:bodyPr/>
        <a:lstStyle/>
        <a:p>
          <a:endParaRPr lang="en-US"/>
        </a:p>
      </dgm:t>
    </dgm:pt>
    <dgm:pt modelId="{71A7E473-BEDA-45DE-9606-19CF45117848}" type="pres">
      <dgm:prSet presAssocID="{FA17D9C8-B87C-4727-9FCB-8C2A6F9536C2}" presName="childPlaceholder" presStyleCnt="0"/>
      <dgm:spPr/>
      <dgm:t>
        <a:bodyPr/>
        <a:lstStyle/>
        <a:p>
          <a:endParaRPr lang="en-US"/>
        </a:p>
      </dgm:t>
    </dgm:pt>
    <dgm:pt modelId="{F6C9CB8A-5BFE-40A7-9B32-545170515AE0}" type="pres">
      <dgm:prSet presAssocID="{FA17D9C8-B87C-4727-9FCB-8C2A6F9536C2}" presName="circle" presStyleCnt="0"/>
      <dgm:spPr/>
      <dgm:t>
        <a:bodyPr/>
        <a:lstStyle/>
        <a:p>
          <a:endParaRPr lang="en-US"/>
        </a:p>
      </dgm:t>
    </dgm:pt>
    <dgm:pt modelId="{4178C8D5-4A76-4B77-96C7-7888B847EEEB}" type="pres">
      <dgm:prSet presAssocID="{FA17D9C8-B87C-4727-9FCB-8C2A6F9536C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C9FF0-8230-43AA-8BA9-D0BBF7E6AF09}" type="pres">
      <dgm:prSet presAssocID="{FA17D9C8-B87C-4727-9FCB-8C2A6F9536C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43F62-C939-4AF9-A2ED-1CAB5DDFB63B}" type="pres">
      <dgm:prSet presAssocID="{FA17D9C8-B87C-4727-9FCB-8C2A6F9536C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DA28-28DD-4A40-98F1-ABEDBB4E75E4}" type="pres">
      <dgm:prSet presAssocID="{FA17D9C8-B87C-4727-9FCB-8C2A6F9536C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0FE9B-1CA0-4162-ACFD-9E6EA97C9460}" type="pres">
      <dgm:prSet presAssocID="{FA17D9C8-B87C-4727-9FCB-8C2A6F9536C2}" presName="quadrantPlaceholder" presStyleCnt="0"/>
      <dgm:spPr/>
      <dgm:t>
        <a:bodyPr/>
        <a:lstStyle/>
        <a:p>
          <a:endParaRPr lang="en-US"/>
        </a:p>
      </dgm:t>
    </dgm:pt>
    <dgm:pt modelId="{B98145C8-5ADA-4074-9C52-6A5B4CF7566F}" type="pres">
      <dgm:prSet presAssocID="{FA17D9C8-B87C-4727-9FCB-8C2A6F9536C2}" presName="center1" presStyleLbl="fgShp" presStyleIdx="0" presStyleCnt="2" custScaleX="96503" custScaleY="87121"/>
      <dgm:spPr/>
      <dgm:t>
        <a:bodyPr/>
        <a:lstStyle/>
        <a:p>
          <a:endParaRPr lang="en-US"/>
        </a:p>
      </dgm:t>
    </dgm:pt>
    <dgm:pt modelId="{2B5B5088-536A-40A2-BC9A-05EFD58AF0E5}" type="pres">
      <dgm:prSet presAssocID="{FA17D9C8-B87C-4727-9FCB-8C2A6F9536C2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E1A83DBF-BCD7-487A-8E32-C9D9753043FF}" type="presOf" srcId="{FA17D9C8-B87C-4727-9FCB-8C2A6F9536C2}" destId="{2B2ED90F-DFEE-4D1C-AE6A-D709AC565930}" srcOrd="0" destOrd="0" presId="urn:microsoft.com/office/officeart/2005/8/layout/cycle4"/>
    <dgm:cxn modelId="{8A00BED6-5EF6-42E0-89FB-B72016864177}" type="presOf" srcId="{C455446F-D2F1-49EA-9481-6998BAD6910C}" destId="{60E43F62-C939-4AF9-A2ED-1CAB5DDFB63B}" srcOrd="0" destOrd="0" presId="urn:microsoft.com/office/officeart/2005/8/layout/cycle4"/>
    <dgm:cxn modelId="{6D29A7A3-F5EF-4DD4-B072-D7142697E3E2}" srcId="{FA17D9C8-B87C-4727-9FCB-8C2A6F9536C2}" destId="{C455446F-D2F1-49EA-9481-6998BAD6910C}" srcOrd="2" destOrd="0" parTransId="{DD94815F-D763-4051-92AF-17315E7BBB57}" sibTransId="{FA5E1089-05F1-4875-9EA4-AED34B554FDD}"/>
    <dgm:cxn modelId="{D2869431-F008-4BEF-8311-9FC94563A9C0}" srcId="{FA17D9C8-B87C-4727-9FCB-8C2A6F9536C2}" destId="{C6D367FB-FE0C-43AC-AF37-236C96950CA8}" srcOrd="0" destOrd="0" parTransId="{3AF2C89E-319C-4923-8C23-3F1FFBA58D32}" sibTransId="{368DCBA8-BBC9-4357-A4F0-C44173015207}"/>
    <dgm:cxn modelId="{27EE032A-5EC7-48C0-9BEF-7BF90D480607}" type="presOf" srcId="{7977F248-6E3F-49AB-9B15-7323D9E20BE3}" destId="{9E7C9FF0-8230-43AA-8BA9-D0BBF7E6AF09}" srcOrd="0" destOrd="0" presId="urn:microsoft.com/office/officeart/2005/8/layout/cycle4"/>
    <dgm:cxn modelId="{37A1D653-26CC-420A-9938-C80B5D00F525}" type="presOf" srcId="{F4803C30-0B80-454C-9826-90473AB44AE4}" destId="{B2A5DA28-28DD-4A40-98F1-ABEDBB4E75E4}" srcOrd="0" destOrd="0" presId="urn:microsoft.com/office/officeart/2005/8/layout/cycle4"/>
    <dgm:cxn modelId="{F9ABAEB7-9949-4474-97FE-BD83190705BB}" type="presOf" srcId="{C6D367FB-FE0C-43AC-AF37-236C96950CA8}" destId="{4178C8D5-4A76-4B77-96C7-7888B847EEEB}" srcOrd="0" destOrd="0" presId="urn:microsoft.com/office/officeart/2005/8/layout/cycle4"/>
    <dgm:cxn modelId="{B4CD7F2F-D868-4447-98BD-8996C139C586}" srcId="{FA17D9C8-B87C-4727-9FCB-8C2A6F9536C2}" destId="{7977F248-6E3F-49AB-9B15-7323D9E20BE3}" srcOrd="1" destOrd="0" parTransId="{15632CDE-70F3-49A4-9260-E01161FAFCBA}" sibTransId="{ECDB10F4-D878-4FC4-871C-C04B5181C7FB}"/>
    <dgm:cxn modelId="{8A7902E6-3BBB-440A-A171-4D22CA20D89E}" srcId="{FA17D9C8-B87C-4727-9FCB-8C2A6F9536C2}" destId="{F4803C30-0B80-454C-9826-90473AB44AE4}" srcOrd="3" destOrd="0" parTransId="{4A87E217-7E0C-4047-BEC2-1AF6D36B46BB}" sibTransId="{7A48E1F8-B380-45AA-B72B-D00E0849C868}"/>
    <dgm:cxn modelId="{F178EFC3-71C2-47A1-AB22-9E6656AD9344}" type="presParOf" srcId="{2B2ED90F-DFEE-4D1C-AE6A-D709AC565930}" destId="{2565FAB2-BB93-4849-81B2-3528EFC380FD}" srcOrd="0" destOrd="0" presId="urn:microsoft.com/office/officeart/2005/8/layout/cycle4"/>
    <dgm:cxn modelId="{C2C4DB04-74A4-4DE4-A73A-07D85CACB2E2}" type="presParOf" srcId="{2565FAB2-BB93-4849-81B2-3528EFC380FD}" destId="{71A7E473-BEDA-45DE-9606-19CF45117848}" srcOrd="0" destOrd="0" presId="urn:microsoft.com/office/officeart/2005/8/layout/cycle4"/>
    <dgm:cxn modelId="{B014EBE0-7A41-4080-BCAA-D89CF084F3F0}" type="presParOf" srcId="{2B2ED90F-DFEE-4D1C-AE6A-D709AC565930}" destId="{F6C9CB8A-5BFE-40A7-9B32-545170515AE0}" srcOrd="1" destOrd="0" presId="urn:microsoft.com/office/officeart/2005/8/layout/cycle4"/>
    <dgm:cxn modelId="{5DBA3590-E7D1-46D7-8B85-7556008E762F}" type="presParOf" srcId="{F6C9CB8A-5BFE-40A7-9B32-545170515AE0}" destId="{4178C8D5-4A76-4B77-96C7-7888B847EEEB}" srcOrd="0" destOrd="0" presId="urn:microsoft.com/office/officeart/2005/8/layout/cycle4"/>
    <dgm:cxn modelId="{4CDDC81F-D93A-4BCC-B45D-8E62A7E76751}" type="presParOf" srcId="{F6C9CB8A-5BFE-40A7-9B32-545170515AE0}" destId="{9E7C9FF0-8230-43AA-8BA9-D0BBF7E6AF09}" srcOrd="1" destOrd="0" presId="urn:microsoft.com/office/officeart/2005/8/layout/cycle4"/>
    <dgm:cxn modelId="{083705BD-05BF-4125-80D7-CDDD6729FB53}" type="presParOf" srcId="{F6C9CB8A-5BFE-40A7-9B32-545170515AE0}" destId="{60E43F62-C939-4AF9-A2ED-1CAB5DDFB63B}" srcOrd="2" destOrd="0" presId="urn:microsoft.com/office/officeart/2005/8/layout/cycle4"/>
    <dgm:cxn modelId="{CB18B88F-AD12-4AD4-BF7E-6809A044C3F3}" type="presParOf" srcId="{F6C9CB8A-5BFE-40A7-9B32-545170515AE0}" destId="{B2A5DA28-28DD-4A40-98F1-ABEDBB4E75E4}" srcOrd="3" destOrd="0" presId="urn:microsoft.com/office/officeart/2005/8/layout/cycle4"/>
    <dgm:cxn modelId="{7B8D2B0D-2E73-43CC-86DB-D76BEE7FE7F6}" type="presParOf" srcId="{F6C9CB8A-5BFE-40A7-9B32-545170515AE0}" destId="{5310FE9B-1CA0-4162-ACFD-9E6EA97C9460}" srcOrd="4" destOrd="0" presId="urn:microsoft.com/office/officeart/2005/8/layout/cycle4"/>
    <dgm:cxn modelId="{84176FDB-9F14-4250-A122-D507060E2A54}" type="presParOf" srcId="{2B2ED90F-DFEE-4D1C-AE6A-D709AC565930}" destId="{B98145C8-5ADA-4074-9C52-6A5B4CF7566F}" srcOrd="2" destOrd="0" presId="urn:microsoft.com/office/officeart/2005/8/layout/cycle4"/>
    <dgm:cxn modelId="{8DAE8A86-A526-4307-BFFB-7E74F183857B}" type="presParOf" srcId="{2B2ED90F-DFEE-4D1C-AE6A-D709AC565930}" destId="{2B5B5088-536A-40A2-BC9A-05EFD58AF0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D56B8-66ED-4DC4-972E-A9FBF2221386}" type="doc">
      <dgm:prSet loTypeId="urn:microsoft.com/office/officeart/2009/layout/ReverseList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438693-0B1A-4095-885A-6A9CCCE72159}">
      <dgm:prSet phldrT="[Text]"/>
      <dgm:spPr/>
      <dgm:t>
        <a:bodyPr/>
        <a:lstStyle/>
        <a:p>
          <a:r>
            <a:rPr lang="en-US" dirty="0" smtClean="0"/>
            <a:t>Mission</a:t>
          </a:r>
          <a:endParaRPr lang="en-US" dirty="0"/>
        </a:p>
      </dgm:t>
    </dgm:pt>
    <dgm:pt modelId="{3A5C8F2F-4A16-4986-ABC2-1535CF18FED9}" type="parTrans" cxnId="{4C1EA02D-F7D0-4ADC-B04C-8B239A55C40D}">
      <dgm:prSet/>
      <dgm:spPr/>
      <dgm:t>
        <a:bodyPr/>
        <a:lstStyle/>
        <a:p>
          <a:endParaRPr lang="en-US"/>
        </a:p>
      </dgm:t>
    </dgm:pt>
    <dgm:pt modelId="{2875B189-A769-4DF6-BE19-E9F50DD95B1A}" type="sibTrans" cxnId="{4C1EA02D-F7D0-4ADC-B04C-8B239A55C40D}">
      <dgm:prSet/>
      <dgm:spPr/>
      <dgm:t>
        <a:bodyPr/>
        <a:lstStyle/>
        <a:p>
          <a:endParaRPr lang="en-US"/>
        </a:p>
      </dgm:t>
    </dgm:pt>
    <dgm:pt modelId="{E5A1D6F3-8D36-4D30-A9BD-D829763B660D}">
      <dgm:prSet phldrT="[Text]"/>
      <dgm:spPr/>
      <dgm:t>
        <a:bodyPr/>
        <a:lstStyle/>
        <a:p>
          <a:r>
            <a:rPr lang="en-US" dirty="0" smtClean="0"/>
            <a:t>Vision</a:t>
          </a:r>
          <a:endParaRPr lang="en-US" dirty="0"/>
        </a:p>
      </dgm:t>
    </dgm:pt>
    <dgm:pt modelId="{5EEAED2D-0595-4787-8E13-A73F57E64C18}" type="parTrans" cxnId="{51EC1733-757A-4C82-A3E1-D33D28636CB0}">
      <dgm:prSet/>
      <dgm:spPr/>
      <dgm:t>
        <a:bodyPr/>
        <a:lstStyle/>
        <a:p>
          <a:endParaRPr lang="en-US"/>
        </a:p>
      </dgm:t>
    </dgm:pt>
    <dgm:pt modelId="{DBFA96A2-ADEE-4251-8CA7-61FE98FC3A06}" type="sibTrans" cxnId="{51EC1733-757A-4C82-A3E1-D33D28636CB0}">
      <dgm:prSet/>
      <dgm:spPr/>
      <dgm:t>
        <a:bodyPr/>
        <a:lstStyle/>
        <a:p>
          <a:endParaRPr lang="en-US"/>
        </a:p>
      </dgm:t>
    </dgm:pt>
    <dgm:pt modelId="{99B353B9-0962-4444-BC4C-6470725E48A1}">
      <dgm:prSet phldrT="[Text]"/>
      <dgm:spPr/>
      <dgm:t>
        <a:bodyPr/>
        <a:lstStyle/>
        <a:p>
          <a:r>
            <a:rPr lang="en-US" dirty="0" smtClean="0"/>
            <a:t>A credible and respected regulator for the protection of the public, the economy and the environment</a:t>
          </a:r>
          <a:endParaRPr lang="en-US" dirty="0"/>
        </a:p>
      </dgm:t>
    </dgm:pt>
    <dgm:pt modelId="{49E14F3F-EFF8-4561-9FD5-9A9958FF1A75}" type="parTrans" cxnId="{A945195C-010C-49A5-B3FD-1863AD0F5D1C}">
      <dgm:prSet/>
      <dgm:spPr/>
      <dgm:t>
        <a:bodyPr/>
        <a:lstStyle/>
        <a:p>
          <a:endParaRPr lang="en-US"/>
        </a:p>
      </dgm:t>
    </dgm:pt>
    <dgm:pt modelId="{AAAB3F19-1DC4-4A14-AAD9-1DD6BAA99BBB}" type="sibTrans" cxnId="{A945195C-010C-49A5-B3FD-1863AD0F5D1C}">
      <dgm:prSet/>
      <dgm:spPr/>
      <dgm:t>
        <a:bodyPr/>
        <a:lstStyle/>
        <a:p>
          <a:endParaRPr lang="en-US"/>
        </a:p>
      </dgm:t>
    </dgm:pt>
    <dgm:pt modelId="{1DC7F2D1-F0E5-492D-8A0A-C091E61F20F8}">
      <dgm:prSet phldrT="[Text]"/>
      <dgm:spPr/>
      <dgm:t>
        <a:bodyPr/>
        <a:lstStyle/>
        <a:p>
          <a:r>
            <a:rPr lang="en-ZA" dirty="0" smtClean="0"/>
            <a:t>To develop compulsory specifications and technical regulations, and maximise compliance of regulated products and services</a:t>
          </a:r>
          <a:endParaRPr lang="en-US" dirty="0" smtClean="0"/>
        </a:p>
      </dgm:t>
    </dgm:pt>
    <dgm:pt modelId="{4F987814-D6F2-499B-BAD3-1F2F31B18AA4}" type="sibTrans" cxnId="{73164F99-057C-48C5-B5EA-95077B7BE838}">
      <dgm:prSet/>
      <dgm:spPr/>
      <dgm:t>
        <a:bodyPr/>
        <a:lstStyle/>
        <a:p>
          <a:endParaRPr lang="en-US"/>
        </a:p>
      </dgm:t>
    </dgm:pt>
    <dgm:pt modelId="{52E7FB47-D198-44CB-BD01-5856CE5DA996}" type="parTrans" cxnId="{73164F99-057C-48C5-B5EA-95077B7BE838}">
      <dgm:prSet/>
      <dgm:spPr/>
      <dgm:t>
        <a:bodyPr/>
        <a:lstStyle/>
        <a:p>
          <a:endParaRPr lang="en-US"/>
        </a:p>
      </dgm:t>
    </dgm:pt>
    <dgm:pt modelId="{C2308E93-7358-4288-9C79-7201A4C925E0}" type="pres">
      <dgm:prSet presAssocID="{C82D56B8-66ED-4DC4-972E-A9FBF222138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EA75F0-04B7-4C24-8C6B-1EEAEA357B78}" type="pres">
      <dgm:prSet presAssocID="{C82D56B8-66ED-4DC4-972E-A9FBF222138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B18C5-9E2C-4F93-9577-4E3C5B12968C}" type="pres">
      <dgm:prSet presAssocID="{C82D56B8-66ED-4DC4-972E-A9FBF2221386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1C2F3DBE-1DA9-4287-A474-2B939EEE4F86}" type="pres">
      <dgm:prSet presAssocID="{C82D56B8-66ED-4DC4-972E-A9FBF222138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9150D-13F7-4C39-A23F-FEED9BF787E3}" type="pres">
      <dgm:prSet presAssocID="{C82D56B8-66ED-4DC4-972E-A9FBF2221386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B9DBBB-0838-4616-81D8-2803BC47D729}" type="pres">
      <dgm:prSet presAssocID="{C82D56B8-66ED-4DC4-972E-A9FBF2221386}" presName="TopArrow" presStyleLbl="node1" presStyleIdx="0" presStyleCnt="2"/>
      <dgm:spPr/>
      <dgm:t>
        <a:bodyPr/>
        <a:lstStyle/>
        <a:p>
          <a:endParaRPr lang="en-US"/>
        </a:p>
      </dgm:t>
    </dgm:pt>
    <dgm:pt modelId="{76249BD2-8E11-470A-8EB7-99E3C222E566}" type="pres">
      <dgm:prSet presAssocID="{C82D56B8-66ED-4DC4-972E-A9FBF2221386}" presName="Bottom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51EC1733-757A-4C82-A3E1-D33D28636CB0}" srcId="{C82D56B8-66ED-4DC4-972E-A9FBF2221386}" destId="{E5A1D6F3-8D36-4D30-A9BD-D829763B660D}" srcOrd="1" destOrd="0" parTransId="{5EEAED2D-0595-4787-8E13-A73F57E64C18}" sibTransId="{DBFA96A2-ADEE-4251-8CA7-61FE98FC3A06}"/>
    <dgm:cxn modelId="{1FBB5DF8-C400-47CC-9C1A-C5749DB2008B}" type="presOf" srcId="{1DC7F2D1-F0E5-492D-8A0A-C091E61F20F8}" destId="{9AEA75F0-04B7-4C24-8C6B-1EEAEA357B78}" srcOrd="0" destOrd="1" presId="urn:microsoft.com/office/officeart/2009/layout/ReverseList"/>
    <dgm:cxn modelId="{4C1EA02D-F7D0-4ADC-B04C-8B239A55C40D}" srcId="{C82D56B8-66ED-4DC4-972E-A9FBF2221386}" destId="{7F438693-0B1A-4095-885A-6A9CCCE72159}" srcOrd="0" destOrd="0" parTransId="{3A5C8F2F-4A16-4986-ABC2-1535CF18FED9}" sibTransId="{2875B189-A769-4DF6-BE19-E9F50DD95B1A}"/>
    <dgm:cxn modelId="{C9D6AF27-54E8-4646-A30C-F4AA860AA722}" type="presOf" srcId="{E5A1D6F3-8D36-4D30-A9BD-D829763B660D}" destId="{1C2F3DBE-1DA9-4287-A474-2B939EEE4F86}" srcOrd="0" destOrd="0" presId="urn:microsoft.com/office/officeart/2009/layout/ReverseList"/>
    <dgm:cxn modelId="{DF0DB35D-D554-4174-93BB-0FBD1902A115}" type="presOf" srcId="{C82D56B8-66ED-4DC4-972E-A9FBF2221386}" destId="{C2308E93-7358-4288-9C79-7201A4C925E0}" srcOrd="0" destOrd="0" presId="urn:microsoft.com/office/officeart/2009/layout/ReverseList"/>
    <dgm:cxn modelId="{DBBBA700-F818-4C00-9D7B-9A9794D46FFB}" type="presOf" srcId="{99B353B9-0962-4444-BC4C-6470725E48A1}" destId="{E9D9150D-13F7-4C39-A23F-FEED9BF787E3}" srcOrd="1" destOrd="1" presId="urn:microsoft.com/office/officeart/2009/layout/ReverseList"/>
    <dgm:cxn modelId="{C1B21C15-7264-4150-B2AF-22D49D6A5CF1}" type="presOf" srcId="{7F438693-0B1A-4095-885A-6A9CCCE72159}" destId="{9AEA75F0-04B7-4C24-8C6B-1EEAEA357B78}" srcOrd="0" destOrd="0" presId="urn:microsoft.com/office/officeart/2009/layout/ReverseList"/>
    <dgm:cxn modelId="{2E59537D-0B92-4DE1-B66C-15777981F592}" type="presOf" srcId="{7F438693-0B1A-4095-885A-6A9CCCE72159}" destId="{B7DB18C5-9E2C-4F93-9577-4E3C5B12968C}" srcOrd="1" destOrd="0" presId="urn:microsoft.com/office/officeart/2009/layout/ReverseList"/>
    <dgm:cxn modelId="{8B93E9CF-FB34-47B7-952F-8A065169B5B4}" type="presOf" srcId="{E5A1D6F3-8D36-4D30-A9BD-D829763B660D}" destId="{E9D9150D-13F7-4C39-A23F-FEED9BF787E3}" srcOrd="1" destOrd="0" presId="urn:microsoft.com/office/officeart/2009/layout/ReverseList"/>
    <dgm:cxn modelId="{2C0F2058-2AD2-4AE0-9E8C-C79A816AC577}" type="presOf" srcId="{99B353B9-0962-4444-BC4C-6470725E48A1}" destId="{1C2F3DBE-1DA9-4287-A474-2B939EEE4F86}" srcOrd="0" destOrd="1" presId="urn:microsoft.com/office/officeart/2009/layout/ReverseList"/>
    <dgm:cxn modelId="{1A0FF060-FFC1-4BF5-921A-9F03E03A00CA}" type="presOf" srcId="{1DC7F2D1-F0E5-492D-8A0A-C091E61F20F8}" destId="{B7DB18C5-9E2C-4F93-9577-4E3C5B12968C}" srcOrd="1" destOrd="1" presId="urn:microsoft.com/office/officeart/2009/layout/ReverseList"/>
    <dgm:cxn modelId="{A945195C-010C-49A5-B3FD-1863AD0F5D1C}" srcId="{E5A1D6F3-8D36-4D30-A9BD-D829763B660D}" destId="{99B353B9-0962-4444-BC4C-6470725E48A1}" srcOrd="0" destOrd="0" parTransId="{49E14F3F-EFF8-4561-9FD5-9A9958FF1A75}" sibTransId="{AAAB3F19-1DC4-4A14-AAD9-1DD6BAA99BBB}"/>
    <dgm:cxn modelId="{73164F99-057C-48C5-B5EA-95077B7BE838}" srcId="{7F438693-0B1A-4095-885A-6A9CCCE72159}" destId="{1DC7F2D1-F0E5-492D-8A0A-C091E61F20F8}" srcOrd="0" destOrd="0" parTransId="{52E7FB47-D198-44CB-BD01-5856CE5DA996}" sibTransId="{4F987814-D6F2-499B-BAD3-1F2F31B18AA4}"/>
    <dgm:cxn modelId="{2484AF23-BF69-493B-A19F-884E333FD0C9}" type="presParOf" srcId="{C2308E93-7358-4288-9C79-7201A4C925E0}" destId="{9AEA75F0-04B7-4C24-8C6B-1EEAEA357B78}" srcOrd="0" destOrd="0" presId="urn:microsoft.com/office/officeart/2009/layout/ReverseList"/>
    <dgm:cxn modelId="{1F22D329-1C33-4963-9EA9-68B68DCC35B1}" type="presParOf" srcId="{C2308E93-7358-4288-9C79-7201A4C925E0}" destId="{B7DB18C5-9E2C-4F93-9577-4E3C5B12968C}" srcOrd="1" destOrd="0" presId="urn:microsoft.com/office/officeart/2009/layout/ReverseList"/>
    <dgm:cxn modelId="{2D04E3F2-0FB1-428B-A848-22A99661DB4D}" type="presParOf" srcId="{C2308E93-7358-4288-9C79-7201A4C925E0}" destId="{1C2F3DBE-1DA9-4287-A474-2B939EEE4F86}" srcOrd="2" destOrd="0" presId="urn:microsoft.com/office/officeart/2009/layout/ReverseList"/>
    <dgm:cxn modelId="{7D744417-B441-44AA-AE6D-B2A2E1889460}" type="presParOf" srcId="{C2308E93-7358-4288-9C79-7201A4C925E0}" destId="{E9D9150D-13F7-4C39-A23F-FEED9BF787E3}" srcOrd="3" destOrd="0" presId="urn:microsoft.com/office/officeart/2009/layout/ReverseList"/>
    <dgm:cxn modelId="{F7881E31-2DBD-4D5E-8D55-042F309AEECE}" type="presParOf" srcId="{C2308E93-7358-4288-9C79-7201A4C925E0}" destId="{AFB9DBBB-0838-4616-81D8-2803BC47D729}" srcOrd="4" destOrd="0" presId="urn:microsoft.com/office/officeart/2009/layout/ReverseList"/>
    <dgm:cxn modelId="{40516536-1857-471C-8DA6-E82D38D4FC37}" type="presParOf" srcId="{C2308E93-7358-4288-9C79-7201A4C925E0}" destId="{76249BD2-8E11-470A-8EB7-99E3C222E5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C8D5-4A76-4B77-96C7-7888B847EEEB}">
      <dsp:nvSpPr>
        <dsp:cNvPr id="0" name=""/>
        <dsp:cNvSpPr/>
      </dsp:nvSpPr>
      <dsp:spPr>
        <a:xfrm>
          <a:off x="751764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ensure an optimally capacitated institution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2348" y="1030579"/>
        <a:ext cx="1111947" cy="1111947"/>
      </dsp:txXfrm>
    </dsp:sp>
    <dsp:sp modelId="{9E7C9FF0-8230-43AA-8BA9-D0BBF7E6AF09}">
      <dsp:nvSpPr>
        <dsp:cNvPr id="0" name=""/>
        <dsp:cNvSpPr/>
      </dsp:nvSpPr>
      <dsp:spPr>
        <a:xfrm rot="5400000">
          <a:off x="2396929" y="569995"/>
          <a:ext cx="1572531" cy="1572531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develop, maintain and administer compulsory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96929" y="1030579"/>
        <a:ext cx="1111947" cy="1111947"/>
      </dsp:txXfrm>
    </dsp:sp>
    <dsp:sp modelId="{60E43F62-C939-4AF9-A2ED-1CAB5DDFB63B}">
      <dsp:nvSpPr>
        <dsp:cNvPr id="0" name=""/>
        <dsp:cNvSpPr/>
      </dsp:nvSpPr>
      <dsp:spPr>
        <a:xfrm rot="10800000">
          <a:off x="2396929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maximise compliance with all specifications and technical regulations</a:t>
          </a:r>
          <a:endParaRPr lang="en-US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396929" y="2215160"/>
        <a:ext cx="1111947" cy="1111947"/>
      </dsp:txXfrm>
    </dsp:sp>
    <dsp:sp modelId="{B2A5DA28-28DD-4A40-98F1-ABEDBB4E75E4}">
      <dsp:nvSpPr>
        <dsp:cNvPr id="0" name=""/>
        <dsp:cNvSpPr/>
      </dsp:nvSpPr>
      <dsp:spPr>
        <a:xfrm rot="16200000">
          <a:off x="751764" y="2215160"/>
          <a:ext cx="1572531" cy="157253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" panose="020B0604020202020204" pitchFamily="34" charset="0"/>
              <a:cs typeface="Arial" panose="020B0604020202020204" pitchFamily="34" charset="0"/>
            </a:rPr>
            <a:t>To inform and educate our stakeholders about the NRCS</a:t>
          </a:r>
        </a:p>
      </dsp:txBody>
      <dsp:txXfrm rot="5400000">
        <a:off x="1212348" y="2215160"/>
        <a:ext cx="1111947" cy="1111947"/>
      </dsp:txXfrm>
    </dsp:sp>
    <dsp:sp modelId="{B98145C8-5ADA-4074-9C52-6A5B4CF7566F}">
      <dsp:nvSpPr>
        <dsp:cNvPr id="0" name=""/>
        <dsp:cNvSpPr/>
      </dsp:nvSpPr>
      <dsp:spPr>
        <a:xfrm>
          <a:off x="2098635" y="1882391"/>
          <a:ext cx="523954" cy="41131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B5B5088-536A-40A2-BC9A-05EFD58AF0E5}">
      <dsp:nvSpPr>
        <dsp:cNvPr id="0" name=""/>
        <dsp:cNvSpPr/>
      </dsp:nvSpPr>
      <dsp:spPr>
        <a:xfrm rot="10800000">
          <a:off x="2089142" y="2033575"/>
          <a:ext cx="542940" cy="472122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B18C5-9E2C-4F93-9577-4E3C5B12968C}">
      <dsp:nvSpPr>
        <dsp:cNvPr id="0" name=""/>
        <dsp:cNvSpPr/>
      </dsp:nvSpPr>
      <dsp:spPr>
        <a:xfrm rot="16200000">
          <a:off x="6652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Mission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500" kern="1200" dirty="0" smtClean="0"/>
            <a:t>To develop compulsory specifications and technical regulations, and maximise compliance of regulated products and services</a:t>
          </a:r>
          <a:endParaRPr lang="en-US" sz="1500" kern="1200" dirty="0" smtClean="0"/>
        </a:p>
      </dsp:txBody>
      <dsp:txXfrm rot="5400000">
        <a:off x="694870" y="861873"/>
        <a:ext cx="1628458" cy="2634376"/>
      </dsp:txXfrm>
    </dsp:sp>
    <dsp:sp modelId="{E9D9150D-13F7-4C39-A23F-FEED9BF787E3}">
      <dsp:nvSpPr>
        <dsp:cNvPr id="0" name=""/>
        <dsp:cNvSpPr/>
      </dsp:nvSpPr>
      <dsp:spPr>
        <a:xfrm rot="5400000">
          <a:off x="1856316" y="1323037"/>
          <a:ext cx="2801556" cy="17120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Vision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 credible and respected regulator for the protection of the public, the economy and the environment</a:t>
          </a:r>
          <a:endParaRPr lang="en-US" sz="1500" kern="1200" dirty="0"/>
        </a:p>
      </dsp:txBody>
      <dsp:txXfrm rot="-5400000">
        <a:off x="2401070" y="861873"/>
        <a:ext cx="1628458" cy="2634376"/>
      </dsp:txXfrm>
    </dsp:sp>
    <dsp:sp modelId="{AFB9DBBB-0838-4616-81D8-2803BC47D729}">
      <dsp:nvSpPr>
        <dsp:cNvPr id="0" name=""/>
        <dsp:cNvSpPr/>
      </dsp:nvSpPr>
      <dsp:spPr>
        <a:xfrm>
          <a:off x="1467130" y="0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249BD2-8E11-470A-8EB7-99E3C222E566}">
      <dsp:nvSpPr>
        <dsp:cNvPr id="0" name=""/>
        <dsp:cNvSpPr/>
      </dsp:nvSpPr>
      <dsp:spPr>
        <a:xfrm rot="10800000">
          <a:off x="1467130" y="2567984"/>
          <a:ext cx="1789789" cy="178970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0.03682</cdr:x>
      <cdr:y>0.76558</cdr:y>
    </cdr:from>
    <cdr:to>
      <cdr:x>0.89187</cdr:x>
      <cdr:y>0.99524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8949" y="4603343"/>
          <a:ext cx="8800000" cy="138095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20533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20533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C8F9DD7-65D1-4C83-A921-D902AA9724A3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520533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EB9F841-D5A2-41B3-9529-2EEC6C242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58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5191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039813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5621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2082800" algn="l" defTabSz="5191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606351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621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889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159" algn="l" defTabSz="5212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F841-D5A2-41B3-9529-2EEC6C2426D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1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F841-D5A2-41B3-9529-2EEC6C2426D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5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9F841-D5A2-41B3-9529-2EEC6C2426D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9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8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ED13-C74A-419B-9FF3-25794B683A11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6F7E-EDEE-4B59-A6DB-7D9ECAEEE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DA92-EBDF-4701-B336-C9B53F5B6228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D107-A83D-47C7-8379-838C94A12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4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75" y="334389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72" y="334389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5B90-6B78-4762-995A-8E4FD10117DE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5CAC3-A555-495C-ADC6-B5E3BE0A3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5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8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66A3D58-33B9-44E2-8E77-52F3897F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5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50CD491-99AA-41F0-A5A6-5739AB958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71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595" indent="0">
              <a:buNone/>
              <a:defRPr sz="2000"/>
            </a:lvl2pPr>
            <a:lvl3pPr marL="995192" indent="0">
              <a:buNone/>
              <a:defRPr sz="1700"/>
            </a:lvl3pPr>
            <a:lvl4pPr marL="1492785" indent="0">
              <a:buNone/>
              <a:defRPr sz="1500"/>
            </a:lvl4pPr>
            <a:lvl5pPr marL="1990378" indent="0">
              <a:buNone/>
              <a:defRPr sz="1500"/>
            </a:lvl5pPr>
            <a:lvl6pPr marL="2487970" indent="0">
              <a:buNone/>
              <a:defRPr sz="1500"/>
            </a:lvl6pPr>
            <a:lvl7pPr marL="2985575" indent="0">
              <a:buNone/>
              <a:defRPr sz="1500"/>
            </a:lvl7pPr>
            <a:lvl8pPr marL="3483162" indent="0">
              <a:buNone/>
              <a:defRPr sz="1500"/>
            </a:lvl8pPr>
            <a:lvl9pPr marL="39807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DD06555-6846-436C-A57B-8F1BDBBA5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2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A5DC49D8-3313-4EB5-B978-44BEE4D9C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5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95" indent="0">
              <a:buNone/>
              <a:defRPr sz="2200" b="1"/>
            </a:lvl2pPr>
            <a:lvl3pPr marL="995192" indent="0">
              <a:buNone/>
              <a:defRPr sz="2000" b="1"/>
            </a:lvl3pPr>
            <a:lvl4pPr marL="1492785" indent="0">
              <a:buNone/>
              <a:defRPr sz="1700" b="1"/>
            </a:lvl4pPr>
            <a:lvl5pPr marL="1990378" indent="0">
              <a:buNone/>
              <a:defRPr sz="1700" b="1"/>
            </a:lvl5pPr>
            <a:lvl6pPr marL="2487970" indent="0">
              <a:buNone/>
              <a:defRPr sz="1700" b="1"/>
            </a:lvl6pPr>
            <a:lvl7pPr marL="2985575" indent="0">
              <a:buNone/>
              <a:defRPr sz="1700" b="1"/>
            </a:lvl7pPr>
            <a:lvl8pPr marL="3483162" indent="0">
              <a:buNone/>
              <a:defRPr sz="1700" b="1"/>
            </a:lvl8pPr>
            <a:lvl9pPr marL="39807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8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95" indent="0">
              <a:buNone/>
              <a:defRPr sz="2200" b="1"/>
            </a:lvl2pPr>
            <a:lvl3pPr marL="995192" indent="0">
              <a:buNone/>
              <a:defRPr sz="2000" b="1"/>
            </a:lvl3pPr>
            <a:lvl4pPr marL="1492785" indent="0">
              <a:buNone/>
              <a:defRPr sz="1700" b="1"/>
            </a:lvl4pPr>
            <a:lvl5pPr marL="1990378" indent="0">
              <a:buNone/>
              <a:defRPr sz="1700" b="1"/>
            </a:lvl5pPr>
            <a:lvl6pPr marL="2487970" indent="0">
              <a:buNone/>
              <a:defRPr sz="1700" b="1"/>
            </a:lvl6pPr>
            <a:lvl7pPr marL="2985575" indent="0">
              <a:buNone/>
              <a:defRPr sz="1700" b="1"/>
            </a:lvl7pPr>
            <a:lvl8pPr marL="3483162" indent="0">
              <a:buNone/>
              <a:defRPr sz="1700" b="1"/>
            </a:lvl8pPr>
            <a:lvl9pPr marL="39807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8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29AF282-133D-49AF-A29E-F89E2F907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85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9DC3EDB-2CAA-4F0E-BED0-CEB67C354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1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B79386B-D5EB-4256-A1B6-20EC1DE23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6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595" indent="0">
              <a:buNone/>
              <a:defRPr sz="1300"/>
            </a:lvl2pPr>
            <a:lvl3pPr marL="995192" indent="0">
              <a:buNone/>
              <a:defRPr sz="1100"/>
            </a:lvl3pPr>
            <a:lvl4pPr marL="1492785" indent="0">
              <a:buNone/>
              <a:defRPr sz="1000"/>
            </a:lvl4pPr>
            <a:lvl5pPr marL="1990378" indent="0">
              <a:buNone/>
              <a:defRPr sz="1000"/>
            </a:lvl5pPr>
            <a:lvl6pPr marL="2487970" indent="0">
              <a:buNone/>
              <a:defRPr sz="1000"/>
            </a:lvl6pPr>
            <a:lvl7pPr marL="2985575" indent="0">
              <a:buNone/>
              <a:defRPr sz="1000"/>
            </a:lvl7pPr>
            <a:lvl8pPr marL="3483162" indent="0">
              <a:buNone/>
              <a:defRPr sz="1000"/>
            </a:lvl8pPr>
            <a:lvl9pPr marL="39807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93EECBE-30E0-42B7-A633-E2477FB5F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1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6C04-E781-4A85-ACC6-684C78B0CC33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EF3F-BC6A-4603-A8EF-F6039206A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8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595" indent="0">
              <a:buNone/>
              <a:defRPr sz="3000"/>
            </a:lvl2pPr>
            <a:lvl3pPr marL="995192" indent="0">
              <a:buNone/>
              <a:defRPr sz="2600"/>
            </a:lvl3pPr>
            <a:lvl4pPr marL="1492785" indent="0">
              <a:buNone/>
              <a:defRPr sz="2200"/>
            </a:lvl4pPr>
            <a:lvl5pPr marL="1990378" indent="0">
              <a:buNone/>
              <a:defRPr sz="2200"/>
            </a:lvl5pPr>
            <a:lvl6pPr marL="2487970" indent="0">
              <a:buNone/>
              <a:defRPr sz="2200"/>
            </a:lvl6pPr>
            <a:lvl7pPr marL="2985575" indent="0">
              <a:buNone/>
              <a:defRPr sz="2200"/>
            </a:lvl7pPr>
            <a:lvl8pPr marL="3483162" indent="0">
              <a:buNone/>
              <a:defRPr sz="2200"/>
            </a:lvl8pPr>
            <a:lvl9pPr marL="3980756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595" indent="0">
              <a:buNone/>
              <a:defRPr sz="1300"/>
            </a:lvl2pPr>
            <a:lvl3pPr marL="995192" indent="0">
              <a:buNone/>
              <a:defRPr sz="1100"/>
            </a:lvl3pPr>
            <a:lvl4pPr marL="1492785" indent="0">
              <a:buNone/>
              <a:defRPr sz="1000"/>
            </a:lvl4pPr>
            <a:lvl5pPr marL="1990378" indent="0">
              <a:buNone/>
              <a:defRPr sz="1000"/>
            </a:lvl5pPr>
            <a:lvl6pPr marL="2487970" indent="0">
              <a:buNone/>
              <a:defRPr sz="1000"/>
            </a:lvl6pPr>
            <a:lvl7pPr marL="2985575" indent="0">
              <a:buNone/>
              <a:defRPr sz="1000"/>
            </a:lvl7pPr>
            <a:lvl8pPr marL="3483162" indent="0">
              <a:buNone/>
              <a:defRPr sz="1000"/>
            </a:lvl8pPr>
            <a:lvl9pPr marL="39807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1F46D1D-7ED2-4570-9912-999968DC3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2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42AEBFE-109A-4765-8438-56085EE9A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9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1038819-9300-466D-8BB5-ED25982778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8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48" y="252095"/>
            <a:ext cx="9085342" cy="6722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D6E17BD-6491-4879-AA93-00882FCB9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8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402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094F8F8-2BE2-4863-B841-AFCF07DDE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7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E334D3B-EFDD-4537-A187-50CB3C436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1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7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537" indent="0">
              <a:buNone/>
              <a:defRPr sz="2000"/>
            </a:lvl2pPr>
            <a:lvl3pPr marL="995077" indent="0">
              <a:buNone/>
              <a:defRPr sz="1700"/>
            </a:lvl3pPr>
            <a:lvl4pPr marL="1492613" indent="0">
              <a:buNone/>
              <a:defRPr sz="1500"/>
            </a:lvl4pPr>
            <a:lvl5pPr marL="1990147" indent="0">
              <a:buNone/>
              <a:defRPr sz="1500"/>
            </a:lvl5pPr>
            <a:lvl6pPr marL="2487678" indent="0">
              <a:buNone/>
              <a:defRPr sz="1500"/>
            </a:lvl6pPr>
            <a:lvl7pPr marL="2985231" indent="0">
              <a:buNone/>
              <a:defRPr sz="1500"/>
            </a:lvl7pPr>
            <a:lvl8pPr marL="3482757" indent="0">
              <a:buNone/>
              <a:defRPr sz="1500"/>
            </a:lvl8pPr>
            <a:lvl9pPr marL="3980294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BBAB0A5-855C-42C3-AA5B-050F75185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59A1044-D3C6-4200-8F1B-8F9A92A3B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6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37" indent="0">
              <a:buNone/>
              <a:defRPr sz="2200" b="1"/>
            </a:lvl2pPr>
            <a:lvl3pPr marL="995077" indent="0">
              <a:buNone/>
              <a:defRPr sz="2000" b="1"/>
            </a:lvl3pPr>
            <a:lvl4pPr marL="1492613" indent="0">
              <a:buNone/>
              <a:defRPr sz="1700" b="1"/>
            </a:lvl4pPr>
            <a:lvl5pPr marL="1990147" indent="0">
              <a:buNone/>
              <a:defRPr sz="1700" b="1"/>
            </a:lvl5pPr>
            <a:lvl6pPr marL="2487678" indent="0">
              <a:buNone/>
              <a:defRPr sz="1700" b="1"/>
            </a:lvl6pPr>
            <a:lvl7pPr marL="2985231" indent="0">
              <a:buNone/>
              <a:defRPr sz="1700" b="1"/>
            </a:lvl7pPr>
            <a:lvl8pPr marL="3482757" indent="0">
              <a:buNone/>
              <a:defRPr sz="1700" b="1"/>
            </a:lvl8pPr>
            <a:lvl9pPr marL="3980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8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537" indent="0">
              <a:buNone/>
              <a:defRPr sz="2200" b="1"/>
            </a:lvl2pPr>
            <a:lvl3pPr marL="995077" indent="0">
              <a:buNone/>
              <a:defRPr sz="2000" b="1"/>
            </a:lvl3pPr>
            <a:lvl4pPr marL="1492613" indent="0">
              <a:buNone/>
              <a:defRPr sz="1700" b="1"/>
            </a:lvl4pPr>
            <a:lvl5pPr marL="1990147" indent="0">
              <a:buNone/>
              <a:defRPr sz="1700" b="1"/>
            </a:lvl5pPr>
            <a:lvl6pPr marL="2487678" indent="0">
              <a:buNone/>
              <a:defRPr sz="1700" b="1"/>
            </a:lvl6pPr>
            <a:lvl7pPr marL="2985231" indent="0">
              <a:buNone/>
              <a:defRPr sz="1700" b="1"/>
            </a:lvl7pPr>
            <a:lvl8pPr marL="3482757" indent="0">
              <a:buNone/>
              <a:defRPr sz="1700" b="1"/>
            </a:lvl8pPr>
            <a:lvl9pPr marL="3980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8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772A07F-2DF5-42D1-A6B2-986F3132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74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7C899443-8F9B-4C5E-B7BC-75A879EB5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2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1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5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3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1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899A-E2DF-488B-BBEE-95A00E8C9FB5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CE30-9FC0-438D-B278-BDA1AF5B5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7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E519BB0-831F-4A16-9E54-BA0B5703C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67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3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537" indent="0">
              <a:buNone/>
              <a:defRPr sz="1300"/>
            </a:lvl2pPr>
            <a:lvl3pPr marL="995077" indent="0">
              <a:buNone/>
              <a:defRPr sz="1100"/>
            </a:lvl3pPr>
            <a:lvl4pPr marL="1492613" indent="0">
              <a:buNone/>
              <a:defRPr sz="1000"/>
            </a:lvl4pPr>
            <a:lvl5pPr marL="1990147" indent="0">
              <a:buNone/>
              <a:defRPr sz="1000"/>
            </a:lvl5pPr>
            <a:lvl6pPr marL="2487678" indent="0">
              <a:buNone/>
              <a:defRPr sz="1000"/>
            </a:lvl6pPr>
            <a:lvl7pPr marL="2985231" indent="0">
              <a:buNone/>
              <a:defRPr sz="1000"/>
            </a:lvl7pPr>
            <a:lvl8pPr marL="3482757" indent="0">
              <a:buNone/>
              <a:defRPr sz="1000"/>
            </a:lvl8pPr>
            <a:lvl9pPr marL="39802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CFE197F-3D7B-420B-AE1A-F2E9FACE8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34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537" indent="0">
              <a:buNone/>
              <a:defRPr sz="3000"/>
            </a:lvl2pPr>
            <a:lvl3pPr marL="995077" indent="0">
              <a:buNone/>
              <a:defRPr sz="2600"/>
            </a:lvl3pPr>
            <a:lvl4pPr marL="1492613" indent="0">
              <a:buNone/>
              <a:defRPr sz="2200"/>
            </a:lvl4pPr>
            <a:lvl5pPr marL="1990147" indent="0">
              <a:buNone/>
              <a:defRPr sz="2200"/>
            </a:lvl5pPr>
            <a:lvl6pPr marL="2487678" indent="0">
              <a:buNone/>
              <a:defRPr sz="2200"/>
            </a:lvl6pPr>
            <a:lvl7pPr marL="2985231" indent="0">
              <a:buNone/>
              <a:defRPr sz="2200"/>
            </a:lvl7pPr>
            <a:lvl8pPr marL="3482757" indent="0">
              <a:buNone/>
              <a:defRPr sz="2200"/>
            </a:lvl8pPr>
            <a:lvl9pPr marL="3980294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537" indent="0">
              <a:buNone/>
              <a:defRPr sz="1300"/>
            </a:lvl2pPr>
            <a:lvl3pPr marL="995077" indent="0">
              <a:buNone/>
              <a:defRPr sz="1100"/>
            </a:lvl3pPr>
            <a:lvl4pPr marL="1492613" indent="0">
              <a:buNone/>
              <a:defRPr sz="1000"/>
            </a:lvl4pPr>
            <a:lvl5pPr marL="1990147" indent="0">
              <a:buNone/>
              <a:defRPr sz="1000"/>
            </a:lvl5pPr>
            <a:lvl6pPr marL="2487678" indent="0">
              <a:buNone/>
              <a:defRPr sz="1000"/>
            </a:lvl6pPr>
            <a:lvl7pPr marL="2985231" indent="0">
              <a:buNone/>
              <a:defRPr sz="1000"/>
            </a:lvl7pPr>
            <a:lvl8pPr marL="3482757" indent="0">
              <a:buNone/>
              <a:defRPr sz="1000"/>
            </a:lvl8pPr>
            <a:lvl9pPr marL="39802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7C7BD84-B907-4F65-8AE4-77C9EC995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4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8CB2635-9E7F-4252-BF5C-78A64EC95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7630D04-450D-44E1-B95E-80FC32D78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89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2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CEB32E12-D8AD-483B-81E2-51E186419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20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6E9BC6F-71F4-4D49-9C29-DD0AD11BF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43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6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667" indent="0">
              <a:buNone/>
              <a:defRPr sz="2000"/>
            </a:lvl2pPr>
            <a:lvl3pPr marL="995335" indent="0">
              <a:buNone/>
              <a:defRPr sz="1700"/>
            </a:lvl3pPr>
            <a:lvl4pPr marL="1493000" indent="0">
              <a:buNone/>
              <a:defRPr sz="1500"/>
            </a:lvl4pPr>
            <a:lvl5pPr marL="1990667" indent="0">
              <a:buNone/>
              <a:defRPr sz="1500"/>
            </a:lvl5pPr>
            <a:lvl6pPr marL="2488331" indent="0">
              <a:buNone/>
              <a:defRPr sz="1500"/>
            </a:lvl6pPr>
            <a:lvl7pPr marL="2986005" indent="0">
              <a:buNone/>
              <a:defRPr sz="1500"/>
            </a:lvl7pPr>
            <a:lvl8pPr marL="3483668" indent="0">
              <a:buNone/>
              <a:defRPr sz="1500"/>
            </a:lvl8pPr>
            <a:lvl9pPr marL="398133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0183D8A-3900-424A-9ABE-F74D2448D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10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D74ABBA-4ED8-4713-B28A-BD686FF28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35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4253E6DB-8F60-476D-90DF-8E2676E10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72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57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4D6F-F5D3-4408-861D-5D6189419B36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DDBD-0483-44C7-986F-93EEB446F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06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9DFCA49-7111-4686-8B32-551778834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07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500542BA-E322-4442-A26F-7763C6C9B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63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5044B8-5883-47A6-9CF9-A79465EB1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54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667" indent="0">
              <a:buNone/>
              <a:defRPr sz="3000"/>
            </a:lvl2pPr>
            <a:lvl3pPr marL="995335" indent="0">
              <a:buNone/>
              <a:defRPr sz="2600"/>
            </a:lvl3pPr>
            <a:lvl4pPr marL="1493000" indent="0">
              <a:buNone/>
              <a:defRPr sz="2200"/>
            </a:lvl4pPr>
            <a:lvl5pPr marL="1990667" indent="0">
              <a:buNone/>
              <a:defRPr sz="2200"/>
            </a:lvl5pPr>
            <a:lvl6pPr marL="2488331" indent="0">
              <a:buNone/>
              <a:defRPr sz="2200"/>
            </a:lvl6pPr>
            <a:lvl7pPr marL="2986005" indent="0">
              <a:buNone/>
              <a:defRPr sz="2200"/>
            </a:lvl7pPr>
            <a:lvl8pPr marL="3483668" indent="0">
              <a:buNone/>
              <a:defRPr sz="2200"/>
            </a:lvl8pPr>
            <a:lvl9pPr marL="3981335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F8D2E823-12C1-4234-8A5B-0D9E6D78E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512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87EA473-ACA0-4F12-A3A5-50636ECA9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93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3E9EE6-6E2F-4929-A070-278D87A97E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6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CRS-SLIDE-insid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NCRS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4688"/>
            <a:ext cx="24876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1648" y="2349392"/>
            <a:ext cx="9085342" cy="16211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302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534988" y="6886575"/>
            <a:ext cx="2493962" cy="525463"/>
          </a:xfrm>
        </p:spPr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886575"/>
            <a:ext cx="3386138" cy="525463"/>
          </a:xfrm>
        </p:spPr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59688" y="6886575"/>
            <a:ext cx="2493962" cy="525463"/>
          </a:xfrm>
        </p:spPr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10628773-19F9-4BE0-BCD1-A79C24421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3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3E81AA8B-4631-4B10-9D8E-C1FA54DED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44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2" y="4859833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472" y="3205466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667" indent="0">
              <a:buNone/>
              <a:defRPr sz="2000"/>
            </a:lvl2pPr>
            <a:lvl3pPr marL="995335" indent="0">
              <a:buNone/>
              <a:defRPr sz="1700"/>
            </a:lvl3pPr>
            <a:lvl4pPr marL="1493000" indent="0">
              <a:buNone/>
              <a:defRPr sz="1500"/>
            </a:lvl4pPr>
            <a:lvl5pPr marL="1990667" indent="0">
              <a:buNone/>
              <a:defRPr sz="1500"/>
            </a:lvl5pPr>
            <a:lvl6pPr marL="2488331" indent="0">
              <a:buNone/>
              <a:defRPr sz="1500"/>
            </a:lvl6pPr>
            <a:lvl7pPr marL="2986005" indent="0">
              <a:buNone/>
              <a:defRPr sz="1500"/>
            </a:lvl7pPr>
            <a:lvl8pPr marL="3483668" indent="0">
              <a:buNone/>
              <a:defRPr sz="1500"/>
            </a:lvl8pPr>
            <a:lvl9pPr marL="398133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33B5215-E78D-4F8E-B29F-42841EC21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86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51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6539" y="1596602"/>
            <a:ext cx="4460451" cy="45377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ED66D3F8-6648-413E-9457-918DDAAF2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7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71" indent="0">
              <a:buNone/>
              <a:defRPr sz="2300" b="1"/>
            </a:lvl2pPr>
            <a:lvl3pPr marL="1042539" indent="0">
              <a:buNone/>
              <a:defRPr sz="2100" b="1"/>
            </a:lvl3pPr>
            <a:lvl4pPr marL="1563810" indent="0">
              <a:buNone/>
              <a:defRPr sz="1900" b="1"/>
            </a:lvl4pPr>
            <a:lvl5pPr marL="2085077" indent="0">
              <a:buNone/>
              <a:defRPr sz="1900" b="1"/>
            </a:lvl5pPr>
            <a:lvl6pPr marL="2606351" indent="0">
              <a:buNone/>
              <a:defRPr sz="1900" b="1"/>
            </a:lvl6pPr>
            <a:lvl7pPr marL="3127621" indent="0">
              <a:buNone/>
              <a:defRPr sz="1900" b="1"/>
            </a:lvl7pPr>
            <a:lvl8pPr marL="3648889" indent="0">
              <a:buNone/>
              <a:defRPr sz="1900" b="1"/>
            </a:lvl8pPr>
            <a:lvl9pPr marL="4170159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5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71" indent="0">
              <a:buNone/>
              <a:defRPr sz="2300" b="1"/>
            </a:lvl2pPr>
            <a:lvl3pPr marL="1042539" indent="0">
              <a:buNone/>
              <a:defRPr sz="2100" b="1"/>
            </a:lvl3pPr>
            <a:lvl4pPr marL="1563810" indent="0">
              <a:buNone/>
              <a:defRPr sz="1900" b="1"/>
            </a:lvl4pPr>
            <a:lvl5pPr marL="2085077" indent="0">
              <a:buNone/>
              <a:defRPr sz="1900" b="1"/>
            </a:lvl5pPr>
            <a:lvl6pPr marL="2606351" indent="0">
              <a:buNone/>
              <a:defRPr sz="1900" b="1"/>
            </a:lvl6pPr>
            <a:lvl7pPr marL="3127621" indent="0">
              <a:buNone/>
              <a:defRPr sz="1900" b="1"/>
            </a:lvl7pPr>
            <a:lvl8pPr marL="3648889" indent="0">
              <a:buNone/>
              <a:defRPr sz="1900" b="1"/>
            </a:lvl8pPr>
            <a:lvl9pPr marL="4170159" indent="0">
              <a:buNone/>
              <a:defRPr sz="19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5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A3AD-5D3A-43F9-AA20-647182B4EA7C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02E0-8D83-46D0-B850-BC511503C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48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6" y="1692892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6" y="2398408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972" y="1692892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667" indent="0">
              <a:buNone/>
              <a:defRPr sz="2200" b="1"/>
            </a:lvl2pPr>
            <a:lvl3pPr marL="995335" indent="0">
              <a:buNone/>
              <a:defRPr sz="2000" b="1"/>
            </a:lvl3pPr>
            <a:lvl4pPr marL="1493000" indent="0">
              <a:buNone/>
              <a:defRPr sz="1700" b="1"/>
            </a:lvl4pPr>
            <a:lvl5pPr marL="1990667" indent="0">
              <a:buNone/>
              <a:defRPr sz="1700" b="1"/>
            </a:lvl5pPr>
            <a:lvl6pPr marL="2488331" indent="0">
              <a:buNone/>
              <a:defRPr sz="1700" b="1"/>
            </a:lvl6pPr>
            <a:lvl7pPr marL="2986005" indent="0">
              <a:buNone/>
              <a:defRPr sz="1700" b="1"/>
            </a:lvl7pPr>
            <a:lvl8pPr marL="3483668" indent="0">
              <a:buNone/>
              <a:defRPr sz="1700" b="1"/>
            </a:lvl8pPr>
            <a:lvl9pPr marL="39813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972" y="2398408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0B4AC8F5-B9B8-43FC-AB99-44500AADE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00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0754621-9EBC-4FAF-8D75-934AF2395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38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DC03F45E-CDCF-4C60-B686-CE61A55A7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72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9531" y="301121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994D9D61-EAF6-4ECF-803A-010E79730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57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667" indent="0">
              <a:buNone/>
              <a:defRPr sz="3000"/>
            </a:lvl2pPr>
            <a:lvl3pPr marL="995335" indent="0">
              <a:buNone/>
              <a:defRPr sz="2600"/>
            </a:lvl3pPr>
            <a:lvl4pPr marL="1493000" indent="0">
              <a:buNone/>
              <a:defRPr sz="2200"/>
            </a:lvl4pPr>
            <a:lvl5pPr marL="1990667" indent="0">
              <a:buNone/>
              <a:defRPr sz="2200"/>
            </a:lvl5pPr>
            <a:lvl6pPr marL="2488331" indent="0">
              <a:buNone/>
              <a:defRPr sz="2200"/>
            </a:lvl6pPr>
            <a:lvl7pPr marL="2986005" indent="0">
              <a:buNone/>
              <a:defRPr sz="2200"/>
            </a:lvl7pPr>
            <a:lvl8pPr marL="3483668" indent="0">
              <a:buNone/>
              <a:defRPr sz="2200"/>
            </a:lvl8pPr>
            <a:lvl9pPr marL="3981335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667" indent="0">
              <a:buNone/>
              <a:defRPr sz="1300"/>
            </a:lvl2pPr>
            <a:lvl3pPr marL="995335" indent="0">
              <a:buNone/>
              <a:defRPr sz="1100"/>
            </a:lvl3pPr>
            <a:lvl4pPr marL="1493000" indent="0">
              <a:buNone/>
              <a:defRPr sz="1000"/>
            </a:lvl4pPr>
            <a:lvl5pPr marL="1990667" indent="0">
              <a:buNone/>
              <a:defRPr sz="1000"/>
            </a:lvl5pPr>
            <a:lvl6pPr marL="2488331" indent="0">
              <a:buNone/>
              <a:defRPr sz="1000"/>
            </a:lvl6pPr>
            <a:lvl7pPr marL="2986005" indent="0">
              <a:buNone/>
              <a:defRPr sz="1000"/>
            </a:lvl7pPr>
            <a:lvl8pPr marL="3483668" indent="0">
              <a:buNone/>
              <a:defRPr sz="1000"/>
            </a:lvl8pPr>
            <a:lvl9pPr marL="39813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B1B78A3F-A04C-420A-B22D-27D5C390D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0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B8D9A39-B5CB-4DDE-B867-C6690813A6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72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5657" y="252097"/>
            <a:ext cx="2271336" cy="58822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48" y="252097"/>
            <a:ext cx="6649566" cy="58822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89DAD3CD-6D2E-4FF8-A026-ADF0524DD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CE10-2509-4E4D-971E-706CB5BB57FD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E480-3CDA-4E8F-AD22-BD847D2B7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A250-42E5-4009-906F-9CD7CB9D8A42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9D63-7E2A-48AC-87B0-27AA348F9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7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9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6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9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271" indent="0">
              <a:buNone/>
              <a:defRPr sz="1400"/>
            </a:lvl2pPr>
            <a:lvl3pPr marL="1042539" indent="0">
              <a:buNone/>
              <a:defRPr sz="1100"/>
            </a:lvl3pPr>
            <a:lvl4pPr marL="1563810" indent="0">
              <a:buNone/>
              <a:defRPr sz="1000"/>
            </a:lvl4pPr>
            <a:lvl5pPr marL="2085077" indent="0">
              <a:buNone/>
              <a:defRPr sz="1000"/>
            </a:lvl5pPr>
            <a:lvl6pPr marL="2606351" indent="0">
              <a:buNone/>
              <a:defRPr sz="1000"/>
            </a:lvl6pPr>
            <a:lvl7pPr marL="3127621" indent="0">
              <a:buNone/>
              <a:defRPr sz="1000"/>
            </a:lvl7pPr>
            <a:lvl8pPr marL="3648889" indent="0">
              <a:buNone/>
              <a:defRPr sz="1000"/>
            </a:lvl8pPr>
            <a:lvl9pPr marL="41701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2CFD-D42F-4BB3-B95B-128A80005E2F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E9B3-7249-4B86-9D47-444D94E62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271" indent="0">
              <a:buNone/>
              <a:defRPr sz="3200"/>
            </a:lvl2pPr>
            <a:lvl3pPr marL="1042539" indent="0">
              <a:buNone/>
              <a:defRPr sz="2700"/>
            </a:lvl3pPr>
            <a:lvl4pPr marL="1563810" indent="0">
              <a:buNone/>
              <a:defRPr sz="2300"/>
            </a:lvl4pPr>
            <a:lvl5pPr marL="2085077" indent="0">
              <a:buNone/>
              <a:defRPr sz="2300"/>
            </a:lvl5pPr>
            <a:lvl6pPr marL="2606351" indent="0">
              <a:buNone/>
              <a:defRPr sz="2300"/>
            </a:lvl6pPr>
            <a:lvl7pPr marL="3127621" indent="0">
              <a:buNone/>
              <a:defRPr sz="2300"/>
            </a:lvl7pPr>
            <a:lvl8pPr marL="3648889" indent="0">
              <a:buNone/>
              <a:defRPr sz="2300"/>
            </a:lvl8pPr>
            <a:lvl9pPr marL="4170159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271" indent="0">
              <a:buNone/>
              <a:defRPr sz="1400"/>
            </a:lvl2pPr>
            <a:lvl3pPr marL="1042539" indent="0">
              <a:buNone/>
              <a:defRPr sz="1100"/>
            </a:lvl3pPr>
            <a:lvl4pPr marL="1563810" indent="0">
              <a:buNone/>
              <a:defRPr sz="1000"/>
            </a:lvl4pPr>
            <a:lvl5pPr marL="2085077" indent="0">
              <a:buNone/>
              <a:defRPr sz="1000"/>
            </a:lvl5pPr>
            <a:lvl6pPr marL="2606351" indent="0">
              <a:buNone/>
              <a:defRPr sz="1000"/>
            </a:lvl6pPr>
            <a:lvl7pPr marL="3127621" indent="0">
              <a:buNone/>
              <a:defRPr sz="1000"/>
            </a:lvl7pPr>
            <a:lvl8pPr marL="3648889" indent="0">
              <a:buNone/>
              <a:defRPr sz="1000"/>
            </a:lvl8pPr>
            <a:lvl9pPr marL="417015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B760-CA57-49BB-AA50-12500B7F077B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80EA-D9AD-4BC7-AE83-EE98A2B44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8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4" tIns="52127" rIns="104254" bIns="52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>
            <a:lvl1pPr defTabSz="520533" eaLnBrk="1" hangingPunct="1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C47F7C4-25AA-4D95-AA20-BA72EC9AF24C}" type="datetime1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>
            <a:lvl1pPr algn="ctr" defTabSz="520533" eaLnBrk="1" hangingPunct="1">
              <a:defRPr sz="14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54" tIns="52127" rIns="104254" bIns="521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898989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2526A6F-144F-4030-9EBE-CA28441BD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</p:sldLayoutIdLst>
  <p:hf hdr="0" ftr="0" dt="0"/>
  <p:txStyles>
    <p:titleStyle>
      <a:lvl1pPr algn="ctr" defTabSz="5191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5191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055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110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163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215" algn="ctr" defTabSz="52053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88938" indent="-388938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017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822450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44738" indent="-258763" algn="l" defTabSz="5191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66984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260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526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792" indent="-260634" algn="l" defTabSz="52127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71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39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10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77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351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621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889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159" algn="l" defTabSz="5212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CRS-SLIDE-ins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>
            <a:lvl1pPr defTabSz="1043566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>
            <a:lvl1pPr algn="ctr" defTabSz="1043566" eaLnBrk="0" hangingPunct="0">
              <a:defRPr sz="16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7863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36F675ED-2BB2-4ABC-A204-4844D6CEB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9" descr="NCRS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  <p:sldLayoutId id="2147485998" r:id="rId8"/>
    <p:sldLayoutId id="2147485999" r:id="rId9"/>
    <p:sldLayoutId id="2147486000" r:id="rId10"/>
    <p:sldLayoutId id="2147486001" r:id="rId11"/>
    <p:sldLayoutId id="2147486002" r:id="rId12"/>
  </p:sldLayoutIdLst>
  <p:hf hdr="0" ftr="0" dt="0"/>
  <p:txStyles>
    <p:titleStyle>
      <a:lvl1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2pPr>
      <a:lvl3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3pPr>
      <a:lvl4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4pPr>
      <a:lvl5pPr algn="l" defTabSz="10414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anose="020B0600070205080204" pitchFamily="34" charset="-128"/>
        </a:defRPr>
      </a:lvl5pPr>
      <a:lvl6pPr marL="497595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6pPr>
      <a:lvl7pPr marL="995192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7pPr>
      <a:lvl8pPr marL="1492785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8pPr>
      <a:lvl9pPr marL="1990378" algn="l" defTabSz="1043566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MS PGothic" pitchFamily="34" charset="-128"/>
        </a:defRPr>
      </a:lvl9pPr>
    </p:titleStyle>
    <p:bodyStyle>
      <a:lvl1pPr marL="388938" indent="-388938" algn="l" defTabSz="10414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4550" indent="-323850" algn="l" defTabSz="1041400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0163" indent="-257175" algn="l" defTabSz="1041400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2450" indent="-258763" algn="l" defTabSz="1041400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3150" indent="-257175" algn="l" defTabSz="1041400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2163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9754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355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4948" indent="-259163" algn="l" defTabSz="104356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95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92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785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378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970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575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162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756" algn="l" defTabSz="9951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>
            <a:lvl1pPr algn="l" defTabSz="1043444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>
            <a:lvl1pPr algn="ctr" defTabSz="1043444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0" tIns="52115" rIns="104230" bIns="52115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93BCFBA1-2BDC-4890-9B0F-F31E7F6E73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0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03" r:id="rId1"/>
    <p:sldLayoutId id="2147486004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497537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077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2613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147" algn="l" defTabSz="1043444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88938" indent="-388938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3150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1833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39366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6911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4445" indent="-259132" algn="l" defTabSz="104344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53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07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613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14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678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5231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757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0294" algn="l" defTabSz="9950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l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ctr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CE9DA12-6A6B-4110-977D-BF9770D4A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4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497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335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3000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2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40240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914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5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0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31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0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68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CRS-SLIDE-ins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73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52413"/>
            <a:ext cx="90852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97025"/>
            <a:ext cx="90852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91338"/>
            <a:ext cx="2227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l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91338"/>
            <a:ext cx="33861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ctr" defTabSz="1043718" eaLnBrk="0" hangingPunct="0">
              <a:defRPr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450" y="7058025"/>
            <a:ext cx="2225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7" tIns="52127" rIns="104257" bIns="52127" numCol="1" anchor="t" anchorCtr="0" compatLnSpc="1">
            <a:prstTxWarp prst="textNoShape">
              <a:avLst/>
            </a:prstTxWarp>
          </a:bodyPr>
          <a:lstStyle>
            <a:lvl1pPr algn="r" defTabSz="1042988" eaLnBrk="0" hangingPunct="0">
              <a:defRPr sz="1600" smtClean="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5B2D9274-2CE4-4F4C-B9A6-E093F0C68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6" name="Picture 9" descr="NCR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2176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hf hdr="0" ft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</a:defRPr>
      </a:lvl5pPr>
      <a:lvl6pPr marL="497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6pPr>
      <a:lvl7pPr marL="995335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7pPr>
      <a:lvl8pPr marL="1493000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8pPr>
      <a:lvl9pPr marL="1990667" algn="l" defTabSz="1043718" rtl="0" fontAlgn="base">
        <a:spcBef>
          <a:spcPct val="0"/>
        </a:spcBef>
        <a:spcAft>
          <a:spcPct val="0"/>
        </a:spcAft>
        <a:defRPr sz="3000" b="1">
          <a:solidFill>
            <a:srgbClr val="66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34" charset="-128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301750" indent="-2587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842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3340240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837914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4335577" indent="-259201" algn="l" defTabSz="10437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00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667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31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00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668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335" algn="l" defTabSz="9953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cs.org.za/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799" y="1621185"/>
            <a:ext cx="9188450" cy="51736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ctr" anchorCtr="0" compatLnSpc="1">
            <a:prstTxWarp prst="textNoShape">
              <a:avLst/>
            </a:prstTxWarp>
          </a:bodyPr>
          <a:lstStyle/>
          <a:p>
            <a:pPr defTabSz="1041400"/>
            <a: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THE NRCS FAI LEVY CONSULTATION SESSIONS</a:t>
            </a:r>
            <a:b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OCTOBER 2019</a:t>
            </a:r>
            <a: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CC49D-7550-446C-98E6-13F47953B5F2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Challenges and </a:t>
            </a:r>
            <a:r>
              <a:rPr lang="en-ZA" dirty="0" smtClean="0"/>
              <a:t>Strategies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91791" y="1045121"/>
            <a:ext cx="9577064" cy="596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7" rIns="91412" bIns="45707">
            <a:sp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D25500"/>
                </a:solidFill>
              </a:rPr>
              <a:t>Challenges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Inadequate testing facilities in South Africa for some regulated products e.g. Motor cycle helmets.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Capacity constraints, given resources available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Escalating cost of regulation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dirty="0"/>
              <a:t>Importation of products without NRCS Approval</a:t>
            </a:r>
            <a:endParaRPr lang="en-US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Generation of revenue reliant on trends and markets.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Non-compliant levy payers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Internal control weaknesses – ICT system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b="1" dirty="0">
                <a:solidFill>
                  <a:srgbClr val="D25500"/>
                </a:solidFill>
              </a:rPr>
              <a:t>Strategies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dirty="0"/>
              <a:t>SARS &amp; NRCS Collaboration (Code alignment project)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dirty="0"/>
              <a:t>NRCS and other government departments &amp; entities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dirty="0"/>
              <a:t>System modernisation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dirty="0"/>
              <a:t>Border enforcement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dirty="0"/>
              <a:t>Levy collections and under-declarations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ZA" dirty="0"/>
              <a:t>Meeting the current LOA turnaround times</a:t>
            </a:r>
          </a:p>
          <a:p>
            <a:pPr marL="0" indent="0">
              <a:buNone/>
              <a:defRPr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945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51" y="59210"/>
            <a:ext cx="11749558" cy="671512"/>
          </a:xfrm>
        </p:spPr>
        <p:txBody>
          <a:bodyPr/>
          <a:lstStyle/>
          <a:p>
            <a:pPr algn="ctr"/>
            <a:r>
              <a:rPr lang="en-ZA" sz="3200" dirty="0"/>
              <a:t>NRCS Highlights </a:t>
            </a:r>
            <a:endParaRPr lang="en-Z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91" y="1117129"/>
            <a:ext cx="9649071" cy="58326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sz="2400" dirty="0"/>
              <a:t>IPAP: Lock in and Lock out principles implemented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/>
              <a:t>Non-compliant products to the value of </a:t>
            </a:r>
            <a:r>
              <a:rPr lang="en-ZA" sz="2400" dirty="0" smtClean="0"/>
              <a:t>R319 </a:t>
            </a:r>
            <a:r>
              <a:rPr lang="en-ZA" sz="2400" dirty="0"/>
              <a:t>million were removed from the market.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/>
              <a:t>The NRCS conducted </a:t>
            </a:r>
            <a:r>
              <a:rPr lang="en-ZA" sz="2400" dirty="0" smtClean="0"/>
              <a:t>50 178 </a:t>
            </a:r>
            <a:r>
              <a:rPr lang="en-ZA" sz="2400" dirty="0"/>
              <a:t>inspections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/>
              <a:t>The NRCS issued </a:t>
            </a:r>
            <a:r>
              <a:rPr lang="en-ZA" sz="2400" dirty="0" smtClean="0"/>
              <a:t>17 656 </a:t>
            </a:r>
            <a:r>
              <a:rPr lang="en-ZA" sz="2400" dirty="0"/>
              <a:t>approval certificates for Electro-technical </a:t>
            </a:r>
            <a:r>
              <a:rPr lang="en-ZA" sz="2400" dirty="0" smtClean="0"/>
              <a:t>(72%), </a:t>
            </a:r>
            <a:r>
              <a:rPr lang="en-ZA" sz="2400" dirty="0"/>
              <a:t>Automotive (</a:t>
            </a:r>
            <a:r>
              <a:rPr lang="en-ZA" sz="2400" dirty="0" smtClean="0"/>
              <a:t>24%) </a:t>
            </a:r>
            <a:r>
              <a:rPr lang="en-ZA" sz="2400" dirty="0"/>
              <a:t>and Chemicals, Materials and Mechanicals </a:t>
            </a:r>
            <a:r>
              <a:rPr lang="en-ZA" sz="2400" dirty="0" smtClean="0"/>
              <a:t>(</a:t>
            </a:r>
            <a:r>
              <a:rPr lang="en-ZA" sz="2400" dirty="0"/>
              <a:t>3</a:t>
            </a:r>
            <a:r>
              <a:rPr lang="en-ZA" sz="2400" dirty="0" smtClean="0"/>
              <a:t>%) , (1%) for Measuring Instruments products</a:t>
            </a:r>
            <a:endParaRPr lang="en-ZA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/>
              <a:t>Issued </a:t>
            </a:r>
            <a:r>
              <a:rPr lang="en-ZA" sz="2400" dirty="0" smtClean="0"/>
              <a:t>12087 health </a:t>
            </a:r>
            <a:r>
              <a:rPr lang="en-ZA" sz="2400" dirty="0"/>
              <a:t>guarantees which ensured that all exported fishery and associated products were accepted in foreign markets</a:t>
            </a:r>
            <a:r>
              <a:rPr lang="en-ZA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 smtClean="0"/>
              <a:t>Issued 9239 compliance certificate for imported products </a:t>
            </a:r>
            <a:endParaRPr lang="en-ZA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/>
              <a:t>Corporate social investment (Safe paraffin stove campaign)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2400" dirty="0"/>
              <a:t>Levy Audit successes (</a:t>
            </a:r>
            <a:r>
              <a:rPr lang="en-ZA" sz="2400" dirty="0" smtClean="0"/>
              <a:t>R22mln </a:t>
            </a:r>
            <a:r>
              <a:rPr lang="en-ZA" sz="2400" dirty="0"/>
              <a:t>in </a:t>
            </a:r>
            <a:r>
              <a:rPr lang="en-ZA" sz="2400" dirty="0" smtClean="0"/>
              <a:t>FY  2018/2019</a:t>
            </a:r>
            <a:r>
              <a:rPr lang="en-ZA" sz="2000" dirty="0" smtClean="0"/>
              <a:t>)</a:t>
            </a:r>
            <a:endParaRPr lang="en-ZA" sz="2000" dirty="0"/>
          </a:p>
          <a:p>
            <a:pPr marL="0" indent="0">
              <a:buNone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799" y="1621185"/>
            <a:ext cx="9188450" cy="51736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ctr" anchorCtr="0" compatLnSpc="1">
            <a:prstTxWarp prst="textNoShape">
              <a:avLst/>
            </a:prstTxWarp>
          </a:bodyPr>
          <a:lstStyle/>
          <a:p>
            <a:r>
              <a:rPr lang="en-ZA" sz="3200" b="1" dirty="0"/>
              <a:t/>
            </a:r>
            <a:br>
              <a:rPr lang="en-ZA" sz="3200" b="1" dirty="0"/>
            </a:br>
            <a:r>
              <a:rPr lang="en-ZA" sz="3200" b="1" dirty="0"/>
              <a:t>Financial Performance</a:t>
            </a:r>
            <a:br>
              <a:rPr lang="en-ZA" sz="3200" b="1" dirty="0"/>
            </a:br>
            <a: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CC49D-7550-446C-98E6-13F47953B5F2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Financial </a:t>
            </a:r>
            <a:r>
              <a:rPr lang="en-ZA" dirty="0" smtClean="0"/>
              <a:t>Status: </a:t>
            </a:r>
            <a:r>
              <a:rPr lang="en-ZA" dirty="0"/>
              <a:t>Income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663799" y="1597025"/>
          <a:ext cx="915727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719931" y="1771650"/>
          <a:ext cx="9248775" cy="344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7" y="5431227"/>
            <a:ext cx="87915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Financial </a:t>
            </a:r>
            <a:r>
              <a:rPr lang="en-ZA" dirty="0" smtClean="0"/>
              <a:t>Status: Revenue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31751" y="1073730"/>
          <a:ext cx="10291787" cy="601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312772" y="2719486"/>
          <a:ext cx="88569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01688" y="2484634"/>
          <a:ext cx="9315451" cy="324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97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sz="2800" dirty="0"/>
              <a:t>Statement of Financial Position as at 31 March 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942676"/>
              </p:ext>
            </p:extLst>
          </p:nvPr>
        </p:nvGraphicFramePr>
        <p:xfrm>
          <a:off x="231751" y="1073730"/>
          <a:ext cx="10291787" cy="601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03165"/>
              </p:ext>
            </p:extLst>
          </p:nvPr>
        </p:nvGraphicFramePr>
        <p:xfrm>
          <a:off x="1239865" y="1406388"/>
          <a:ext cx="7920877" cy="4537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921">
                  <a:extLst>
                    <a:ext uri="{9D8B030D-6E8A-4147-A177-3AD203B41FA5}">
                      <a16:colId xmlns:a16="http://schemas.microsoft.com/office/drawing/2014/main" val="3945500933"/>
                    </a:ext>
                  </a:extLst>
                </a:gridCol>
                <a:gridCol w="3370978">
                  <a:extLst>
                    <a:ext uri="{9D8B030D-6E8A-4147-A177-3AD203B41FA5}">
                      <a16:colId xmlns:a16="http://schemas.microsoft.com/office/drawing/2014/main" val="2853422403"/>
                    </a:ext>
                  </a:extLst>
                </a:gridCol>
                <a:gridCol w="3370978">
                  <a:extLst>
                    <a:ext uri="{9D8B030D-6E8A-4147-A177-3AD203B41FA5}">
                      <a16:colId xmlns:a16="http://schemas.microsoft.com/office/drawing/2014/main" val="2860393193"/>
                    </a:ext>
                  </a:extLst>
                </a:gridCol>
              </a:tblGrid>
              <a:tr h="343346"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2019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2018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3090405448"/>
                  </a:ext>
                </a:extLst>
              </a:tr>
              <a:tr h="949925">
                <a:tc>
                  <a:txBody>
                    <a:bodyPr/>
                    <a:lstStyle/>
                    <a:p>
                      <a:pPr algn="l" fontAlgn="b"/>
                      <a:r>
                        <a:rPr lang="en-ZA" sz="2100" u="none" strike="noStrike">
                          <a:effectLst/>
                        </a:rPr>
                        <a:t>Revenue 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437 260 002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480 688 210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3517107947"/>
                  </a:ext>
                </a:extLst>
              </a:tr>
              <a:tr h="343346"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2674026629"/>
                  </a:ext>
                </a:extLst>
              </a:tr>
              <a:tr h="949925">
                <a:tc>
                  <a:txBody>
                    <a:bodyPr/>
                    <a:lstStyle/>
                    <a:p>
                      <a:pPr algn="l" fontAlgn="b"/>
                      <a:r>
                        <a:rPr lang="en-ZA" sz="2100" u="none" strike="noStrike">
                          <a:effectLst/>
                        </a:rPr>
                        <a:t>Expenditure 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-562 776 910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-346 405 618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3307709416"/>
                  </a:ext>
                </a:extLst>
              </a:tr>
              <a:tr h="343346"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497460861"/>
                  </a:ext>
                </a:extLst>
              </a:tr>
              <a:tr h="1263841">
                <a:tc>
                  <a:txBody>
                    <a:bodyPr/>
                    <a:lstStyle/>
                    <a:p>
                      <a:pPr algn="l" fontAlgn="b"/>
                      <a:r>
                        <a:rPr lang="en-ZA" sz="2100" u="none" strike="noStrike">
                          <a:effectLst/>
                        </a:rPr>
                        <a:t>Surplus / (Deficit) 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-125 516 908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100" u="none" strike="noStrike">
                          <a:effectLst/>
                        </a:rPr>
                        <a:t>134 282 592</a:t>
                      </a:r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4107541853"/>
                  </a:ext>
                </a:extLst>
              </a:tr>
              <a:tr h="343346"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2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75" marR="8175" marT="8175" marB="0" anchor="b"/>
                </a:tc>
                <a:extLst>
                  <a:ext uri="{0D108BD9-81ED-4DB2-BD59-A6C34878D82A}">
                    <a16:rowId xmlns:a16="http://schemas.microsoft.com/office/drawing/2014/main" val="2854445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3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670245"/>
          </a:xfrm>
        </p:spPr>
        <p:txBody>
          <a:bodyPr/>
          <a:lstStyle/>
          <a:p>
            <a:pPr algn="ctr"/>
            <a:r>
              <a:rPr lang="en-ZA" dirty="0" smtClean="0"/>
              <a:t>Levy Audit Qualification 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5808" y="5530436"/>
            <a:ext cx="8611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A levy is the equivalent of a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If the NRCS does not recognise all levies due to it, its revenue is incomplete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rgbClr val="008E00"/>
                </a:solidFill>
              </a:rPr>
              <a:t>A combination of levy audits and follow up on outstanding levies attempts to address this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9742" y="969965"/>
            <a:ext cx="1036379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25500"/>
                </a:solidFill>
                <a:latin typeface="+mn-lt"/>
              </a:rPr>
              <a:t>Levies are Incomplete/ Inaccurate which results in NRCS audit qualifications:</a:t>
            </a:r>
          </a:p>
          <a:p>
            <a:r>
              <a:rPr lang="en-US" sz="1800" b="1" u="sng" dirty="0" smtClean="0">
                <a:latin typeface="+mn-lt"/>
              </a:rPr>
              <a:t>Bona fide error</a:t>
            </a:r>
          </a:p>
          <a:p>
            <a:r>
              <a:rPr lang="en-US" sz="1600" dirty="0" smtClean="0"/>
              <a:t>If a levy payer has incorrectly classified the levy commodity which they import or manufacture a bona fide error has been made. Lists of regulated products are available on the NRCS website </a:t>
            </a:r>
            <a:r>
              <a:rPr lang="en-US" sz="1600" dirty="0" smtClean="0">
                <a:hlinkClick r:id="rId2"/>
              </a:rPr>
              <a:t>www.nrcs.org.za</a:t>
            </a:r>
            <a:r>
              <a:rPr lang="en-US" sz="1600" dirty="0" smtClean="0"/>
              <a:t> and technical specialists are available to advise.</a:t>
            </a:r>
            <a:endParaRPr lang="en-US" sz="1600" dirty="0"/>
          </a:p>
          <a:p>
            <a:endParaRPr lang="en-US" sz="1600" b="1" u="sng" dirty="0">
              <a:latin typeface="+mn-lt"/>
            </a:endParaRPr>
          </a:p>
          <a:p>
            <a:r>
              <a:rPr lang="en-US" sz="1800" b="1" u="sng" dirty="0" smtClean="0">
                <a:latin typeface="+mn-lt"/>
              </a:rPr>
              <a:t>Under-Declaration</a:t>
            </a:r>
          </a:p>
          <a:p>
            <a:r>
              <a:rPr lang="en-US" sz="1600" dirty="0" smtClean="0"/>
              <a:t>The NRCS has the right to request any information it deems necessary for a period of five years.</a:t>
            </a:r>
          </a:p>
          <a:p>
            <a:r>
              <a:rPr lang="en-US" sz="1600" dirty="0" smtClean="0"/>
              <a:t>If under-declaration is suspected please notify a Levy Officer. A Levy </a:t>
            </a:r>
            <a:r>
              <a:rPr lang="en-US" sz="1600" dirty="0"/>
              <a:t>A</a:t>
            </a:r>
            <a:r>
              <a:rPr lang="en-US" sz="1600" dirty="0" smtClean="0"/>
              <a:t>uditor will appointed to investigate</a:t>
            </a:r>
            <a:r>
              <a:rPr lang="en-US" sz="1800" dirty="0" smtClean="0"/>
              <a:t>.</a:t>
            </a:r>
          </a:p>
          <a:p>
            <a:endParaRPr lang="en-US" sz="1800" b="1" u="sng" dirty="0" smtClean="0"/>
          </a:p>
          <a:p>
            <a:r>
              <a:rPr lang="en-US" sz="1800" b="1" u="sng" dirty="0" smtClean="0"/>
              <a:t>Non-Submission of Returns</a:t>
            </a:r>
          </a:p>
          <a:p>
            <a:r>
              <a:rPr lang="en-US" sz="1600" dirty="0"/>
              <a:t>As at the end of </a:t>
            </a:r>
            <a:r>
              <a:rPr lang="en-US" sz="1600" dirty="0" smtClean="0">
                <a:solidFill>
                  <a:srgbClr val="FFFF00"/>
                </a:solidFill>
              </a:rPr>
              <a:t>March 2019, 10 -15 </a:t>
            </a:r>
            <a:r>
              <a:rPr lang="en-US" sz="1600" dirty="0" smtClean="0"/>
              <a:t>% of </a:t>
            </a:r>
            <a:r>
              <a:rPr lang="en-US" sz="1600" dirty="0"/>
              <a:t>the levy returns due to the NRCS had not been submitted </a:t>
            </a:r>
            <a:r>
              <a:rPr lang="en-US" sz="1600" dirty="0" smtClean="0"/>
              <a:t>yet. 100% achieved through estimate as per NRCS Act.</a:t>
            </a:r>
          </a:p>
          <a:p>
            <a:endParaRPr lang="en-US" sz="1800" dirty="0"/>
          </a:p>
          <a:p>
            <a:r>
              <a:rPr lang="en-US" sz="1800" b="1" u="sng" dirty="0" smtClean="0"/>
              <a:t>Penalty</a:t>
            </a:r>
          </a:p>
          <a:p>
            <a:r>
              <a:rPr lang="en-US" sz="1600" dirty="0" smtClean="0"/>
              <a:t>NRCS will levy a penalty charge of R500 to all late submission and non-submissions as of 1 January 2019.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29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670245"/>
          </a:xfrm>
        </p:spPr>
        <p:txBody>
          <a:bodyPr/>
          <a:lstStyle/>
          <a:p>
            <a:pPr algn="ctr"/>
            <a:r>
              <a:rPr lang="en-ZA" dirty="0" smtClean="0"/>
              <a:t>Plans to address the Audit Qualification 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9742" y="969965"/>
            <a:ext cx="103637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u="sng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The NRCS Plans in 2018/2019</a:t>
            </a:r>
          </a:p>
          <a:p>
            <a:pPr algn="ctr"/>
            <a:endParaRPr lang="en-US" sz="2000" b="1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Updating all customer information;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Issuing of the declaration forms to all customers and sending reminders;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Forms are available on the </a:t>
            </a:r>
            <a:r>
              <a:rPr lang="en-US" sz="2000" dirty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RCS website;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Inspectors assisting customers to register, return the forms during the site visits;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Ensuring customers submit their levy declarations and make payment within 30 days during the LOA application process;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Estimation of non-compliant customers; 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To ensure all customers submit the mandatory quarterly declaration forms (please refer to next slide);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latin typeface="+mn-lt"/>
              </a:rPr>
              <a:t>To charge a penalty of R500.00 per mandatory submission in case of non or late submissions as per the NRCS Act as of 01 January 2019.</a:t>
            </a:r>
          </a:p>
          <a:p>
            <a:pPr marL="342900" indent="-342900">
              <a:buAutoNum type="arabicPeriod"/>
            </a:pPr>
            <a:endParaRPr lang="en-US" sz="1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Annual Levy Declaration: Deadlines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98" t="34219" r="30941" b="26733"/>
          <a:stretch/>
        </p:blipFill>
        <p:spPr bwMode="auto">
          <a:xfrm>
            <a:off x="1383879" y="3565401"/>
            <a:ext cx="8136904" cy="3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00" t="18840" r="19990" b="38596"/>
          <a:stretch/>
        </p:blipFill>
        <p:spPr>
          <a:xfrm>
            <a:off x="287295" y="943913"/>
            <a:ext cx="9737544" cy="26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Financial Matters </a:t>
            </a:r>
            <a:endParaRPr lang="en-Z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01688" y="1117129"/>
            <a:ext cx="9085262" cy="5832648"/>
          </a:xfrm>
        </p:spPr>
        <p:txBody>
          <a:bodyPr/>
          <a:lstStyle/>
          <a:p>
            <a:pPr marL="0" indent="0">
              <a:buNone/>
            </a:pPr>
            <a:r>
              <a:rPr lang="en-ZA" b="1" dirty="0" smtClean="0">
                <a:solidFill>
                  <a:srgbClr val="D25500"/>
                </a:solidFill>
              </a:rPr>
              <a:t>Successes</a:t>
            </a:r>
            <a:r>
              <a:rPr lang="en-ZA" b="1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Strengthened Levy Audit functions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Compliance check on applications (</a:t>
            </a:r>
            <a:r>
              <a:rPr lang="en-ZA" sz="1600" dirty="0"/>
              <a:t>L</a:t>
            </a:r>
            <a:r>
              <a:rPr lang="en-ZA" sz="1600" dirty="0" smtClean="0"/>
              <a:t>evy, Debtors, Fees)</a:t>
            </a:r>
          </a:p>
          <a:p>
            <a:pPr marL="0" indent="0">
              <a:buNone/>
            </a:pPr>
            <a:r>
              <a:rPr lang="en-ZA" b="1" dirty="0" smtClean="0">
                <a:solidFill>
                  <a:srgbClr val="D25500"/>
                </a:solidFill>
              </a:rPr>
              <a:t>Challenges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Some clients in the industries are none compliant (levy declarations, payment)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Some clients do not declare their levy commodities in full.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A small percentage of clients do not split their quarterly declarations.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In most cases clients will make a payment without also sending the completed levy return form.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Some clients will declare Nil Returns every year even after an LOA has been issued.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Adverse economic conditions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Declining government funding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/>
              <a:t> </a:t>
            </a:r>
            <a:r>
              <a:rPr lang="en-ZA" sz="1600" dirty="0" smtClean="0"/>
              <a:t>Financial strategy aligned to the NRCS strategy and mandate – 100% cost recovery </a:t>
            </a:r>
          </a:p>
          <a:p>
            <a:pPr marL="0" indent="0">
              <a:buNone/>
            </a:pPr>
            <a:r>
              <a:rPr lang="en-ZA" b="1" dirty="0" smtClean="0">
                <a:solidFill>
                  <a:srgbClr val="D25500"/>
                </a:solidFill>
              </a:rPr>
              <a:t>Key Strategies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Automation of the NRCS levy declaration function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 smtClean="0"/>
              <a:t>Levy audit focus on non compliance (under-declaration, incorrect declaration, non-declaration)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/>
              <a:t>Email statements </a:t>
            </a:r>
            <a:endParaRPr lang="en-ZA" sz="1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sz="1600" dirty="0"/>
              <a:t> </a:t>
            </a:r>
            <a:r>
              <a:rPr lang="en-ZA" sz="1600" dirty="0" smtClean="0"/>
              <a:t>To ensure all business units 100% recovery, FAI deficit and plans to return to breakeven</a:t>
            </a:r>
            <a:endParaRPr lang="en-ZA" sz="1600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799" y="1621185"/>
            <a:ext cx="9188450" cy="51736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2" rIns="104242" bIns="52122" numCol="1" anchor="ctr" anchorCtr="0" compatLnSpc="1">
            <a:prstTxWarp prst="textNoShape">
              <a:avLst/>
            </a:prstTxWarp>
          </a:bodyPr>
          <a:lstStyle/>
          <a:p>
            <a:pPr defTabSz="1041400"/>
            <a: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NRCS FAI LEVY CONSULTANTS  </a:t>
            </a:r>
            <a: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OCTOBER 2019</a:t>
            </a:r>
            <a: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3000" b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CC49D-7550-446C-98E6-13F47953B5F2}" type="slidenum">
              <a:rPr lang="en-US" altLang="en-US" sz="14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Increases for the 2019-2022 Financial Year</a:t>
            </a:r>
            <a:r>
              <a:rPr lang="en-ZA" sz="1200" dirty="0" smtClean="0"/>
              <a:t>  </a:t>
            </a:r>
            <a:br>
              <a:rPr lang="en-ZA" sz="1200" dirty="0" smtClean="0"/>
            </a:br>
            <a:endParaRPr lang="en-Z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597025"/>
            <a:ext cx="9085262" cy="5280744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 smtClean="0">
                <a:solidFill>
                  <a:srgbClr val="D25500"/>
                </a:solidFill>
              </a:rPr>
              <a:t>2018/2019 Increase </a:t>
            </a:r>
            <a:endParaRPr lang="en-ZA" sz="2400" b="1" dirty="0">
              <a:solidFill>
                <a:srgbClr val="D255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Minister gazetted an of increase of 4.9% on 3</a:t>
            </a:r>
            <a:r>
              <a:rPr lang="en-ZA" baseline="30000" dirty="0" smtClean="0"/>
              <a:t>rd</a:t>
            </a:r>
            <a:r>
              <a:rPr lang="en-ZA" dirty="0" smtClean="0"/>
              <a:t> May 2019 in lieu of the 2018/2019 financial year;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Based on CPIX;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Effective 1 July 2019 – December 2019.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 smtClean="0"/>
          </a:p>
          <a:p>
            <a:pPr marL="0" indent="0">
              <a:buNone/>
            </a:pPr>
            <a:r>
              <a:rPr lang="en-ZA" sz="2400" b="1" dirty="0" smtClean="0">
                <a:solidFill>
                  <a:srgbClr val="D25500"/>
                </a:solidFill>
              </a:rPr>
              <a:t>Proposed Increases 2019 to 2022 for FAI and </a:t>
            </a:r>
            <a:r>
              <a:rPr lang="en-ZA" sz="2400" b="1" smtClean="0">
                <a:solidFill>
                  <a:srgbClr val="D25500"/>
                </a:solidFill>
              </a:rPr>
              <a:t>Processed Foods</a:t>
            </a:r>
            <a:endParaRPr lang="en-ZA" sz="2400" b="1" dirty="0" smtClean="0">
              <a:solidFill>
                <a:srgbClr val="D255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Direct costing is 5%;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Re-costing of the scales</a:t>
            </a:r>
          </a:p>
          <a:p>
            <a:pPr marL="520700" lvl="1" indent="0">
              <a:buNone/>
            </a:pPr>
            <a:endParaRPr lang="en-Z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FOOD AND ASSOCIATED INDUSTRIES: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688" y="1333153"/>
            <a:ext cx="908526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FOOD AND ASSOCIATED INDUSTRIES: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688" y="1837209"/>
            <a:ext cx="9583191" cy="33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 smtClean="0"/>
              <a:t>FOOD AND ASSOCIATED </a:t>
            </a:r>
            <a:r>
              <a:rPr lang="en-ZA" sz="2400" dirty="0"/>
              <a:t>INDUSTRIES:  LEVY TARIFFS 2019-2020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71763" y="3412093"/>
            <a:ext cx="53435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7" y="1597025"/>
            <a:ext cx="9511183" cy="4537075"/>
          </a:xfrm>
        </p:spPr>
        <p:txBody>
          <a:bodyPr/>
          <a:lstStyle/>
          <a:p>
            <a:r>
              <a:rPr lang="en-ZA" dirty="0" smtClean="0"/>
              <a:t>Single tier scale that has direct adjusted by 5%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0" y="2333625"/>
            <a:ext cx="10291787" cy="4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FOOD AND ASSOCIATED INDUSTRIES:  LEVY TARIFFS 2019-2020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97" y="1837209"/>
            <a:ext cx="9993681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Increases - FAI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Two Tier sliding scale the - adjustment of  scale costing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6" y="2144712"/>
            <a:ext cx="1011555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Increases - FAI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tier sliding scale - the adjustment of scale costing </a:t>
            </a: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75" y="2281237"/>
            <a:ext cx="9980634" cy="35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Increases - FAI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68" y="1628019"/>
            <a:ext cx="9085262" cy="4537075"/>
          </a:xfrm>
        </p:spPr>
        <p:txBody>
          <a:bodyPr/>
          <a:lstStyle/>
          <a:p>
            <a:r>
              <a:rPr lang="en-US" dirty="0" smtClean="0"/>
              <a:t>Three Tier  sliding scale the - adjustment of scale costing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" y="2125241"/>
            <a:ext cx="1060090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Increases - FAI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Three tier sliding </a:t>
            </a:r>
            <a:r>
              <a:rPr lang="en-ZA" dirty="0" smtClean="0"/>
              <a:t>scale – the adjustment of scale costing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8" y="2266949"/>
            <a:ext cx="9223151" cy="40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Example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9" y="1909217"/>
            <a:ext cx="9085262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8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NRCS </a:t>
            </a:r>
            <a:r>
              <a:rPr lang="en-ZA" dirty="0" smtClean="0"/>
              <a:t>Officials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045121"/>
            <a:ext cx="9085262" cy="5832648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>
                <a:solidFill>
                  <a:srgbClr val="D25500"/>
                </a:solidFill>
              </a:rPr>
              <a:t>Ms</a:t>
            </a:r>
            <a:r>
              <a:rPr lang="en-ZA" b="1" dirty="0" smtClean="0">
                <a:solidFill>
                  <a:srgbClr val="D25500"/>
                </a:solidFill>
              </a:rPr>
              <a:t>. Abigail Thulare</a:t>
            </a:r>
            <a:endParaRPr lang="en-ZA" b="1" dirty="0">
              <a:solidFill>
                <a:srgbClr val="D255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Chief Operations Officer </a:t>
            </a:r>
            <a:r>
              <a:rPr lang="en-ZA" smtClean="0"/>
              <a:t>- Apology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>
                <a:solidFill>
                  <a:srgbClr val="D25500"/>
                </a:solidFill>
              </a:rPr>
              <a:t>Ms. </a:t>
            </a:r>
            <a:r>
              <a:rPr lang="en-ZA" b="1" dirty="0" smtClean="0">
                <a:solidFill>
                  <a:srgbClr val="D25500"/>
                </a:solidFill>
              </a:rPr>
              <a:t>Mimi </a:t>
            </a:r>
            <a:r>
              <a:rPr lang="en-ZA" b="1" dirty="0" err="1" smtClean="0">
                <a:solidFill>
                  <a:srgbClr val="D25500"/>
                </a:solidFill>
              </a:rPr>
              <a:t>Abdool</a:t>
            </a:r>
            <a:endParaRPr lang="en-ZA" b="1" dirty="0">
              <a:solidFill>
                <a:srgbClr val="D255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Chief </a:t>
            </a:r>
            <a:r>
              <a:rPr lang="en-ZA" dirty="0"/>
              <a:t>Financial Officer </a:t>
            </a:r>
            <a:endParaRPr lang="en-ZA" dirty="0" smtClean="0"/>
          </a:p>
          <a:p>
            <a:pPr marL="520700" lvl="1" indent="0">
              <a:buNone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 smtClean="0">
                <a:solidFill>
                  <a:srgbClr val="D25500"/>
                </a:solidFill>
              </a:rPr>
              <a:t>Ms. Meisie Katz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General Manager FAI</a:t>
            </a:r>
          </a:p>
          <a:p>
            <a:pPr marL="0" indent="0">
              <a:buNone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 smtClean="0">
                <a:solidFill>
                  <a:srgbClr val="D25500"/>
                </a:solidFill>
              </a:rPr>
              <a:t>Ms Eunice Sothoane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Accounts Receivables Manager</a:t>
            </a:r>
            <a:endParaRPr lang="en-ZA" b="1" dirty="0">
              <a:solidFill>
                <a:srgbClr val="D25500"/>
              </a:solidFill>
            </a:endParaRPr>
          </a:p>
          <a:p>
            <a:pPr marL="520700" lvl="1" indent="0">
              <a:buNone/>
            </a:pPr>
            <a:endParaRPr lang="en-ZA" dirty="0"/>
          </a:p>
          <a:p>
            <a:pPr marL="520700" lvl="1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791" y="109017"/>
            <a:ext cx="9085342" cy="855963"/>
          </a:xfrm>
        </p:spPr>
        <p:txBody>
          <a:bodyPr/>
          <a:lstStyle/>
          <a:p>
            <a:pPr algn="ctr">
              <a:tabLst>
                <a:tab pos="1614488" algn="l"/>
              </a:tabLst>
            </a:pPr>
            <a:r>
              <a:rPr lang="en-US" altLang="en-US" dirty="0"/>
              <a:t>NRCS </a:t>
            </a:r>
            <a:r>
              <a:rPr lang="en-US" altLang="en-US" dirty="0" smtClean="0"/>
              <a:t>LEVY CONSULTATIONS 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A3D58-33B9-44E2-8E77-52F3897F88E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3302" y="2341265"/>
            <a:ext cx="7482047" cy="3877078"/>
          </a:xfrm>
        </p:spPr>
        <p:txBody>
          <a:bodyPr/>
          <a:lstStyle/>
          <a:p>
            <a:r>
              <a:rPr lang="en-ZA" sz="3200" b="1" dirty="0" smtClean="0"/>
              <a:t>Thank you</a:t>
            </a:r>
          </a:p>
          <a:p>
            <a:endParaRPr lang="en-ZA" sz="3200" b="1" dirty="0"/>
          </a:p>
          <a:p>
            <a:r>
              <a:rPr lang="en-ZA" sz="3200" b="1" dirty="0" smtClean="0"/>
              <a:t>Questions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88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Agenda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88" y="1597025"/>
            <a:ext cx="9085262" cy="4776688"/>
          </a:xfrm>
        </p:spPr>
        <p:txBody>
          <a:bodyPr/>
          <a:lstStyle/>
          <a:p>
            <a:pPr marL="0" indent="0" algn="ctr">
              <a:buNone/>
            </a:pPr>
            <a:endParaRPr lang="en-ZA" b="1" dirty="0" smtClean="0"/>
          </a:p>
          <a:p>
            <a:pPr marL="0" indent="0" algn="ctr">
              <a:buNone/>
            </a:pPr>
            <a:endParaRPr lang="en-ZA" b="1" dirty="0"/>
          </a:p>
          <a:p>
            <a:pPr marL="0" indent="0" algn="ctr">
              <a:buNone/>
            </a:pPr>
            <a:r>
              <a:rPr lang="en-ZA" sz="2400" b="1" dirty="0" smtClean="0"/>
              <a:t>Strategic </a:t>
            </a:r>
            <a:r>
              <a:rPr lang="en-ZA" sz="2400" b="1" dirty="0"/>
              <a:t>Overview of the </a:t>
            </a:r>
            <a:r>
              <a:rPr lang="en-ZA" sz="2400" b="1" dirty="0" smtClean="0"/>
              <a:t>NRCS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ZA" sz="2400" b="1" dirty="0"/>
          </a:p>
          <a:p>
            <a:pPr marL="0" indent="0" algn="ctr">
              <a:buNone/>
            </a:pPr>
            <a:r>
              <a:rPr lang="en-ZA" sz="2400" b="1" dirty="0" smtClean="0"/>
              <a:t>NRCS Operational Performance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ZA" sz="2400" b="1" dirty="0" smtClean="0"/>
          </a:p>
          <a:p>
            <a:pPr marL="0" indent="0" algn="ctr">
              <a:buNone/>
            </a:pPr>
            <a:r>
              <a:rPr lang="en-ZA" sz="2400" b="1" dirty="0" smtClean="0"/>
              <a:t>NRCS Financial Performance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en-ZA" sz="2400" b="1" dirty="0"/>
          </a:p>
          <a:p>
            <a:pPr marL="0" indent="0" algn="ctr">
              <a:buNone/>
            </a:pPr>
            <a:r>
              <a:rPr lang="en-ZA" sz="2400" b="1" dirty="0" smtClean="0"/>
              <a:t>Fee </a:t>
            </a:r>
            <a:r>
              <a:rPr lang="en-ZA" sz="2400" b="1" dirty="0"/>
              <a:t>and Tariff </a:t>
            </a:r>
            <a:r>
              <a:rPr lang="en-ZA" sz="2400" b="1" dirty="0" smtClean="0"/>
              <a:t>Proposals</a:t>
            </a:r>
            <a:endParaRPr lang="en-ZA" sz="2400" b="1" dirty="0"/>
          </a:p>
          <a:p>
            <a:pPr marL="0" indent="0" algn="ctr">
              <a:buNone/>
            </a:pP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57" y="253034"/>
            <a:ext cx="8143071" cy="720080"/>
          </a:xfrm>
        </p:spPr>
        <p:txBody>
          <a:bodyPr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STATEGIC OVERVIEW OF THE NRCS 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823" y="1770992"/>
            <a:ext cx="9000999" cy="5466817"/>
          </a:xfrm>
        </p:spPr>
        <p:txBody>
          <a:bodyPr/>
          <a:lstStyle/>
          <a:p>
            <a:pPr marL="520700" lvl="1" indent="0" algn="just"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NRCS MANDATE </a:t>
            </a:r>
          </a:p>
          <a:p>
            <a:pPr algn="l"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Administer </a:t>
            </a:r>
            <a:r>
              <a:rPr lang="en-US" sz="2400" dirty="0"/>
              <a:t>compulsory specifications/ technical regulations in the interests of public safety and health or </a:t>
            </a:r>
            <a:r>
              <a:rPr lang="en-US" sz="2400" dirty="0" smtClean="0"/>
              <a:t>for environmental </a:t>
            </a:r>
            <a:r>
              <a:rPr lang="en-US" sz="2400" dirty="0"/>
              <a:t>protection and ensuring fair </a:t>
            </a:r>
            <a:r>
              <a:rPr lang="en-US" sz="2400" dirty="0" smtClean="0"/>
              <a:t>trade.</a:t>
            </a:r>
            <a:endParaRPr lang="en-US" sz="2400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A3D58-33B9-44E2-8E77-52F3897F88E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Legislative </a:t>
            </a:r>
            <a:r>
              <a:rPr lang="en-ZA" dirty="0" smtClean="0"/>
              <a:t>Mandate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CD491-99AA-41F0-A5A6-5739AB958B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9823" y="1261145"/>
            <a:ext cx="93614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Mandate of the NRCS is derived from the following Acts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D255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29" y="1964710"/>
            <a:ext cx="958450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57" y="1045122"/>
            <a:ext cx="8143071" cy="725870"/>
          </a:xfrm>
        </p:spPr>
        <p:txBody>
          <a:bodyPr/>
          <a:lstStyle/>
          <a:p>
            <a:pPr algn="ctr"/>
            <a:r>
              <a:rPr lang="en-US" dirty="0"/>
              <a:t>NRCS </a:t>
            </a:r>
            <a:r>
              <a:rPr lang="en-US" dirty="0" smtClean="0"/>
              <a:t>ACTIVITIES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823" y="1770992"/>
            <a:ext cx="9273827" cy="539480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b="1" dirty="0"/>
              <a:t>Pre-market approval </a:t>
            </a:r>
            <a:r>
              <a:rPr lang="en-US" altLang="en-US" dirty="0"/>
              <a:t>of NRCS regulated products</a:t>
            </a:r>
          </a:p>
          <a:p>
            <a:pPr lvl="1"/>
            <a:r>
              <a:rPr lang="en-US" altLang="en-US" sz="1800" dirty="0"/>
              <a:t>Before regulated commodities enter the market, approval granted based on compliance to the administrative requirements and technical compliance as per test reports, certificates of conformity or own testing</a:t>
            </a:r>
          </a:p>
          <a:p>
            <a:pPr lvl="1"/>
            <a:r>
              <a:rPr lang="en-US" altLang="en-US" sz="1800" dirty="0"/>
              <a:t>The NRCS issues certificates (Letters of Authority, Homologation or Type Approval certificates)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dirty="0"/>
              <a:t>NRCS conducts </a:t>
            </a:r>
            <a:r>
              <a:rPr lang="en-US" altLang="en-US" b="1" dirty="0"/>
              <a:t>Market Surveillance Inspections</a:t>
            </a:r>
            <a:endParaRPr lang="en-US" altLang="en-US" dirty="0"/>
          </a:p>
          <a:p>
            <a:pPr lvl="1"/>
            <a:r>
              <a:rPr lang="en-US" altLang="en-US" sz="1800" dirty="0"/>
              <a:t>Inspectors visit manufactures, importers and retailers to inspect and if needed sample products</a:t>
            </a:r>
          </a:p>
          <a:p>
            <a:pPr lvl="1"/>
            <a:r>
              <a:rPr lang="en-US" altLang="en-US" sz="1800" dirty="0"/>
              <a:t>Inspections are meant to eradicate non-compliances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b="1" dirty="0"/>
              <a:t>Sampling and testing</a:t>
            </a:r>
            <a:endParaRPr lang="en-US" altLang="en-US" dirty="0"/>
          </a:p>
          <a:p>
            <a:pPr lvl="1"/>
            <a:r>
              <a:rPr lang="en-US" altLang="en-US" sz="1800" dirty="0"/>
              <a:t>Sampling is done to establish compliance or non-compliance</a:t>
            </a:r>
          </a:p>
          <a:p>
            <a:pPr lvl="1"/>
            <a:r>
              <a:rPr lang="en-US" altLang="en-US" sz="1800" dirty="0"/>
              <a:t>To retain evidence in the form of a sample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b="1" dirty="0"/>
              <a:t>Sanctions</a:t>
            </a:r>
            <a:endParaRPr lang="en-US" altLang="en-US" dirty="0"/>
          </a:p>
          <a:p>
            <a:pPr lvl="1"/>
            <a:r>
              <a:rPr lang="en-US" altLang="en-US" sz="1800" dirty="0"/>
              <a:t>If non-compliance is proven, enforce corrective action and/or recall and/or return to country of origin and/ or destruction and/or notify the media and public </a:t>
            </a:r>
          </a:p>
          <a:p>
            <a:pPr algn="r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A3D58-33B9-44E2-8E77-52F3897F88E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598237"/>
          </a:xfrm>
        </p:spPr>
        <p:txBody>
          <a:bodyPr/>
          <a:lstStyle/>
          <a:p>
            <a:pPr algn="ctr"/>
            <a:r>
              <a:rPr lang="en-ZA" dirty="0"/>
              <a:t>NRCS Strategy, Mission and </a:t>
            </a:r>
            <a:r>
              <a:rPr lang="en-ZA" dirty="0" smtClean="0"/>
              <a:t>Vision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NRCS Strategic Goals 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5228905"/>
              </p:ext>
            </p:extLst>
          </p:nvPr>
        </p:nvGraphicFramePr>
        <p:xfrm>
          <a:off x="534988" y="2398713"/>
          <a:ext cx="4721225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D25500"/>
                </a:solidFill>
              </a:rPr>
              <a:t>Mission &amp; </a:t>
            </a:r>
            <a:r>
              <a:rPr lang="en-ZA" sz="2400" dirty="0" smtClean="0">
                <a:solidFill>
                  <a:srgbClr val="D25500"/>
                </a:solidFill>
              </a:rPr>
              <a:t>Vision</a:t>
            </a:r>
            <a:endParaRPr lang="en-ZA" sz="2400" dirty="0">
              <a:solidFill>
                <a:srgbClr val="D25500"/>
              </a:solidFill>
            </a:endParaRPr>
          </a:p>
        </p:txBody>
      </p:sp>
      <p:graphicFrame>
        <p:nvGraphicFramePr>
          <p:cNvPr id="9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5354558"/>
              </p:ext>
            </p:extLst>
          </p:nvPr>
        </p:nvGraphicFramePr>
        <p:xfrm>
          <a:off x="5429250" y="2398713"/>
          <a:ext cx="472440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AF282-133D-49AF-A29E-F89E2F907A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Regulated Industries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0CD491-99AA-41F0-A5A6-5739AB958B3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+mn-cs"/>
              </a:rPr>
              <a:pPr marL="0" marR="0" lvl="0" indent="0" algn="r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2550" y="923926"/>
          <a:ext cx="10523538" cy="64965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4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62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Industry Sector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Product regulated  / Service rendered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Automotive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Vehicles, Replacements components, Manufactures Importers and Builders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Chemicals, Materials and Mechanicals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materials ( Cement, treated timber, safety glass &amp; glazing material), Chemicals (disinfectants &amp; detergent-disinfectants), Micro-biological safety cabinets, Personal Protective equipment ( Swimming aids, personal flotation devices, respirators &amp; Safety footwear), firearms &amp; shooting ranges, plastic carrier bags, cigarette lighters, non-pressure paraffin stoves &amp; heaters, pressurized paraffin appliances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Electro-technical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Electrical appliances and products, Electronic appliances and products</a:t>
                      </a: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011"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Food and Associated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Fishery products, canned meat and processed meat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Legal Metrology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E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Measurable products and services, measurements in trade, health, safety and the environment, any  measuring instrument used for a prescribed purpose and gaming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equipment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8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Building Regulations</a:t>
                      </a:r>
                    </a:p>
                  </a:txBody>
                  <a:tcPr marL="98667" marR="98667" marT="50384" marB="5038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937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Ensure uniform interpretation of National Building Regulations and Standards Act, administer review Board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L="98667" marR="98667" marT="50384" marB="5038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1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c88c95d7-c677-4fb8-ae3a-09b92888576a"/>
    <TaxCatchAll xmlns="04f8aa70-7e56-4b6c-876e-82692cd4222e"/>
    <_dlc_DocId xmlns="04f8aa70-7e56-4b6c-876e-82692cd4222e">NRCS-1797567310-591</_dlc_DocId>
    <_dlc_DocIdUrl xmlns="04f8aa70-7e56-4b6c-876e-82692cd4222e">
      <Url>http://prod.nrcs.local/_layouts/15/DocIdRedir.aspx?ID=NRCS-1797567310-591</Url>
      <Description>NRCS-1797567310-591</Description>
    </_dlc_DocIdUrl>
    <Tag xmlns="c88c95d7-c677-4fb8-ae3a-09b92888576a">Form</Tag>
    <Business_x0020_Unit xmlns="04f8aa70-7e56-4b6c-876e-82692cd4222e" xsi:nil="true"/>
    <SharedWithUsers xmlns="04f8aa70-7e56-4b6c-876e-82692cd4222e">
      <UserInfo>
        <DisplayName/>
        <AccountId xsi:nil="true"/>
        <AccountType/>
      </UserInfo>
    </SharedWithUsers>
    <_dlc_DocIdPersistId xmlns="04f8aa70-7e56-4b6c-876e-82692cd4222e">false</_dlc_DocIdPersistId>
    <Year xmlns="c88c95d7-c677-4fb8-ae3a-09b92888576a" xsi:nil="true"/>
    <Quarter xmlns="c88c95d7-c677-4fb8-ae3a-09b92888576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8CAEA5109A8478A5F4AFD8FAB5222" ma:contentTypeVersion="11" ma:contentTypeDescription="Create a new document." ma:contentTypeScope="" ma:versionID="a4fc293570d8c46a6396a9901fcaba07">
  <xsd:schema xmlns:xsd="http://www.w3.org/2001/XMLSchema" xmlns:xs="http://www.w3.org/2001/XMLSchema" xmlns:p="http://schemas.microsoft.com/office/2006/metadata/properties" xmlns:ns1="http://schemas.microsoft.com/sharepoint/v3" xmlns:ns2="04f8aa70-7e56-4b6c-876e-82692cd4222e" xmlns:ns3="c88c95d7-c677-4fb8-ae3a-09b92888576a" targetNamespace="http://schemas.microsoft.com/office/2006/metadata/properties" ma:root="true" ma:fieldsID="849088bd431fe1cb27c964334881edf4" ns1:_="" ns2:_="" ns3:_="">
    <xsd:import namespace="http://schemas.microsoft.com/sharepoint/v3"/>
    <xsd:import namespace="04f8aa70-7e56-4b6c-876e-82692cd4222e"/>
    <xsd:import namespace="c88c95d7-c677-4fb8-ae3a-09b92888576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  <xsd:element ref="ns2:Business_x0020_Unit" minOccurs="0"/>
                <xsd:element ref="ns3:Tag" minOccurs="0"/>
                <xsd:element ref="ns3:Year" minOccurs="0"/>
                <xsd:element ref="ns3:Quarter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8aa70-7e56-4b6c-876e-82692cd42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y Catch All Column" ma:hidden="true" ma:list="{c75ffc17-69a3-404d-9a64-3854396bdc4f}" ma:internalName="TaxCatchAll" ma:showField="CatchAllData" ma:web="04f8aa70-7e56-4b6c-876e-82692cd422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usiness_x0020_Unit" ma:index="16" nillable="true" ma:displayName="Business Unit" ma:format="Dropdown" ma:internalName="Business_x0020_Unit">
      <xsd:simpleType>
        <xsd:restriction base="dms:Choice">
          <xsd:enumeration value="Automotive"/>
          <xsd:enumeration value="Food and Associated Industries"/>
          <xsd:enumeration value="Legal Metrology"/>
          <xsd:enumeration value="Legal"/>
          <xsd:enumeration value="Human Resoure"/>
          <xsd:enumeration value="CMM"/>
          <xsd:enumeration value="Electrotech"/>
          <xsd:enumeration value="Internal Audit"/>
          <xsd:enumeration value="NBR"/>
          <xsd:enumeration value="RRD"/>
        </xsd:restriction>
      </xsd:simple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c95d7-c677-4fb8-ae3a-09b92888576a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otorcycle"/>
                    <xsd:enumeration value="Load Bodies"/>
                    <xsd:enumeration value="Tractors"/>
                    <xsd:enumeration value="O3/O4 Vehicle Homologation"/>
                    <xsd:enumeration value="O1/O2 Vehicle Homologation"/>
                    <xsd:enumeration value="N2/N3 vehicle Homologation"/>
                    <xsd:enumeration value="N1 Vehicle Homologation"/>
                    <xsd:enumeration value="M2/M3 Vehicle Homologation"/>
                    <xsd:enumeration value="M1 Vehicle Homologation"/>
                    <xsd:enumeration value="General"/>
                    <xsd:enumeration value="Approval Requirements"/>
                  </xsd:restriction>
                </xsd:simpleType>
              </xsd:element>
            </xsd:sequence>
          </xsd:extension>
        </xsd:complexContent>
      </xsd:complexType>
    </xsd:element>
    <xsd:element name="Tag" ma:index="17" nillable="true" ma:displayName="Tag" ma:default="Form" ma:format="Dropdown" ma:internalName="Tag">
      <xsd:simpleType>
        <xsd:restriction base="dms:Choice">
          <xsd:enumeration value="Form"/>
          <xsd:enumeration value="General"/>
        </xsd:restriction>
      </xsd:simpleType>
    </xsd:element>
    <xsd:element name="Year" ma:index="18" nillable="true" ma:displayName="Year" ma:internalName="Year" ma:percentage="FALSE">
      <xsd:simpleType>
        <xsd:restriction base="dms:Number"/>
      </xsd:simpleType>
    </xsd:element>
    <xsd:element name="Quarter" ma:index="19" nillable="true" ma:displayName="Quarter" ma:internalName="Quarter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927621-CBD1-4617-91DF-5A6542FC140C}"/>
</file>

<file path=customXml/itemProps2.xml><?xml version="1.0" encoding="utf-8"?>
<ds:datastoreItem xmlns:ds="http://schemas.openxmlformats.org/officeDocument/2006/customXml" ds:itemID="{2B1DC95B-F36F-4871-A49B-D3A429FAE736}"/>
</file>

<file path=customXml/itemProps3.xml><?xml version="1.0" encoding="utf-8"?>
<ds:datastoreItem xmlns:ds="http://schemas.openxmlformats.org/officeDocument/2006/customXml" ds:itemID="{F79CCBBA-8FCD-4656-886B-754EF5361656}"/>
</file>

<file path=customXml/itemProps4.xml><?xml version="1.0" encoding="utf-8"?>
<ds:datastoreItem xmlns:ds="http://schemas.openxmlformats.org/officeDocument/2006/customXml" ds:itemID="{0808B559-FCF2-4DE4-AA65-5A7477CE87C2}"/>
</file>

<file path=docProps/app.xml><?xml version="1.0" encoding="utf-8"?>
<Properties xmlns="http://schemas.openxmlformats.org/officeDocument/2006/extended-properties" xmlns:vt="http://schemas.openxmlformats.org/officeDocument/2006/docPropsVTypes">
  <TotalTime>18813</TotalTime>
  <Words>1387</Words>
  <Application>Microsoft Office PowerPoint</Application>
  <PresentationFormat>Custom</PresentationFormat>
  <Paragraphs>229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Wingdings</vt:lpstr>
      <vt:lpstr>Office Theme</vt:lpstr>
      <vt:lpstr>Blank Presentation</vt:lpstr>
      <vt:lpstr>1_Blank Presentation</vt:lpstr>
      <vt:lpstr>2_Blank Presentation</vt:lpstr>
      <vt:lpstr>3_Blank Presentation</vt:lpstr>
      <vt:lpstr>WELCOME TO THE NRCS FAI LEVY CONSULTATION SESSIONS  1 OCTOBER 2019   </vt:lpstr>
      <vt:lpstr>NRCS FAI LEVY CONSULTANTS    OCTOBER 2019  </vt:lpstr>
      <vt:lpstr>NRCS Officials </vt:lpstr>
      <vt:lpstr>Agenda</vt:lpstr>
      <vt:lpstr>STATEGIC OVERVIEW OF THE NRCS </vt:lpstr>
      <vt:lpstr>Legislative Mandate</vt:lpstr>
      <vt:lpstr>NRCS ACTIVITIES </vt:lpstr>
      <vt:lpstr>NRCS Strategy, Mission and Vision</vt:lpstr>
      <vt:lpstr>Regulated Industries</vt:lpstr>
      <vt:lpstr>Challenges and Strategies</vt:lpstr>
      <vt:lpstr>NRCS Highlights </vt:lpstr>
      <vt:lpstr> Financial Performance  </vt:lpstr>
      <vt:lpstr>Financial Status: Income Statement</vt:lpstr>
      <vt:lpstr>Financial Status: Revenue</vt:lpstr>
      <vt:lpstr>Statement of Financial Position as at 31 March 2019 </vt:lpstr>
      <vt:lpstr>Levy Audit Qualification </vt:lpstr>
      <vt:lpstr>Plans to address the Audit Qualification </vt:lpstr>
      <vt:lpstr>Annual Levy Declaration: Deadlines</vt:lpstr>
      <vt:lpstr>Financial Matters </vt:lpstr>
      <vt:lpstr>Increases for the 2019-2022 Financial Year   </vt:lpstr>
      <vt:lpstr>FOOD AND ASSOCIATED INDUSTRIES: FEES</vt:lpstr>
      <vt:lpstr>FOOD AND ASSOCIATED INDUSTRIES: FEES</vt:lpstr>
      <vt:lpstr>FOOD AND ASSOCIATED INDUSTRIES:  LEVY TARIFFS 2019-2020</vt:lpstr>
      <vt:lpstr>FOOD AND ASSOCIATED INDUSTRIES:  LEVY TARIFFS 2019-2020</vt:lpstr>
      <vt:lpstr>Proposed Increases - FAI</vt:lpstr>
      <vt:lpstr>Proposed Increases - FAI</vt:lpstr>
      <vt:lpstr>Proposed Increases - FAI</vt:lpstr>
      <vt:lpstr>Proposed Increases - FAI</vt:lpstr>
      <vt:lpstr>Example</vt:lpstr>
      <vt:lpstr>NRCS LEVY CONSULTATIONS   </vt:lpstr>
    </vt:vector>
  </TitlesOfParts>
  <Company>Red Herring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 May 2008</dc:title>
  <dc:creator>Jevon</dc:creator>
  <cp:lastModifiedBy>Siyabusa Citwa</cp:lastModifiedBy>
  <cp:revision>557</cp:revision>
  <cp:lastPrinted>2019-08-05T07:25:10Z</cp:lastPrinted>
  <dcterms:created xsi:type="dcterms:W3CDTF">2008-09-11T09:55:29Z</dcterms:created>
  <dcterms:modified xsi:type="dcterms:W3CDTF">2019-10-03T07:23:42Z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0x0101004F88CAEA5109A8478A5F4AFD8FAB5222</vt:lpwstr>
  </property>
  <property fmtid="{D5CDD505-2E9C-101B-9397-08002B2CF9AE}" pid="3" name="_dlc_DocIdItemGuid">
    <vt:lpwstr>4eba1f72-654a-4607-b655-c55832e130df</vt:lpwstr>
  </property>
  <property fmtid="{D5CDD505-2E9C-101B-9397-08002B2CF9AE}" pid="4" name="Order">
    <vt:r8>47800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